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93" r:id="rId2"/>
    <p:sldId id="294" r:id="rId3"/>
    <p:sldId id="346" r:id="rId4"/>
    <p:sldId id="299" r:id="rId5"/>
    <p:sldId id="555" r:id="rId6"/>
    <p:sldId id="570" r:id="rId7"/>
    <p:sldId id="489" r:id="rId8"/>
    <p:sldId id="557" r:id="rId9"/>
    <p:sldId id="552" r:id="rId10"/>
    <p:sldId id="569" r:id="rId11"/>
    <p:sldId id="607" r:id="rId12"/>
    <p:sldId id="660" r:id="rId13"/>
    <p:sldId id="664" r:id="rId14"/>
    <p:sldId id="665" r:id="rId15"/>
    <p:sldId id="666" r:id="rId16"/>
    <p:sldId id="667" r:id="rId17"/>
    <p:sldId id="661" r:id="rId18"/>
    <p:sldId id="608" r:id="rId19"/>
    <p:sldId id="609" r:id="rId20"/>
    <p:sldId id="610" r:id="rId21"/>
    <p:sldId id="611" r:id="rId22"/>
    <p:sldId id="612" r:id="rId23"/>
    <p:sldId id="613" r:id="rId24"/>
    <p:sldId id="663" r:id="rId25"/>
    <p:sldId id="662" r:id="rId26"/>
    <p:sldId id="614" r:id="rId27"/>
    <p:sldId id="615" r:id="rId28"/>
    <p:sldId id="616" r:id="rId29"/>
    <p:sldId id="617" r:id="rId30"/>
    <p:sldId id="618" r:id="rId31"/>
    <p:sldId id="620" r:id="rId32"/>
    <p:sldId id="619" r:id="rId33"/>
    <p:sldId id="621" r:id="rId34"/>
    <p:sldId id="622" r:id="rId35"/>
    <p:sldId id="623" r:id="rId36"/>
    <p:sldId id="624" r:id="rId37"/>
    <p:sldId id="625" r:id="rId38"/>
    <p:sldId id="626" r:id="rId39"/>
    <p:sldId id="627" r:id="rId40"/>
    <p:sldId id="628" r:id="rId41"/>
    <p:sldId id="629" r:id="rId42"/>
    <p:sldId id="630" r:id="rId43"/>
    <p:sldId id="631" r:id="rId44"/>
    <p:sldId id="632" r:id="rId45"/>
    <p:sldId id="634" r:id="rId46"/>
    <p:sldId id="668" r:id="rId47"/>
    <p:sldId id="571" r:id="rId48"/>
    <p:sldId id="572" r:id="rId49"/>
    <p:sldId id="573" r:id="rId50"/>
    <p:sldId id="576" r:id="rId51"/>
    <p:sldId id="577" r:id="rId52"/>
    <p:sldId id="579" r:id="rId53"/>
    <p:sldId id="580" r:id="rId54"/>
    <p:sldId id="583" r:id="rId55"/>
    <p:sldId id="584" r:id="rId56"/>
    <p:sldId id="589" r:id="rId57"/>
    <p:sldId id="592" r:id="rId58"/>
    <p:sldId id="581" r:id="rId59"/>
    <p:sldId id="586" r:id="rId60"/>
    <p:sldId id="282" r:id="rId6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688" autoAdjust="0"/>
    <p:restoredTop sz="94660"/>
  </p:normalViewPr>
  <p:slideViewPr>
    <p:cSldViewPr>
      <p:cViewPr varScale="1">
        <p:scale>
          <a:sx n="110" d="100"/>
          <a:sy n="110" d="100"/>
        </p:scale>
        <p:origin x="1278" y="108"/>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14/08/2022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47</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53</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8/14/2022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14/08/2022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14/08/2022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5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2.xml"/><Relationship Id="rId4" Type="http://schemas.openxmlformats.org/officeDocument/2006/relationships/image" Target="../media/image5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68263"/>
            <a:ext cx="7018337" cy="827087"/>
          </a:xfrm>
        </p:spPr>
        <p:txBody>
          <a:bodyPr/>
          <a:lstStyle/>
          <a:p>
            <a:pPr algn="ctr"/>
            <a:r>
              <a:rPr lang="es-ES_tradnl" altLang="es-MX" sz="4400" b="0" dirty="0">
                <a:solidFill>
                  <a:srgbClr val="000099"/>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755576" y="3879207"/>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779463" y="1196975"/>
            <a:ext cx="7896993" cy="5112345"/>
          </a:xfrm>
        </p:spPr>
        <p:txBody>
          <a:bodyPr>
            <a:normAutofit/>
          </a:body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20000"/>
              </a:lnSpc>
              <a:spcBef>
                <a:spcPct val="0"/>
              </a:spcBef>
            </a:pPr>
            <a:r>
              <a:rPr lang="es-ES_tradnl" altLang="es-MX" sz="2400" dirty="0">
                <a:latin typeface="Dom Casual" charset="0"/>
              </a:rPr>
              <a:t>Es una combinación de datos (variables de instancia o atributos) y acciones (métodos).</a:t>
            </a:r>
          </a:p>
          <a:p>
            <a:pPr>
              <a:lnSpc>
                <a:spcPct val="120000"/>
              </a:lnSpc>
              <a:spcBef>
                <a:spcPct val="0"/>
              </a:spcBef>
            </a:pPr>
            <a:r>
              <a:rPr lang="es-ES_tradnl" altLang="es-MX" sz="2400" dirty="0">
                <a:latin typeface="Dom Casual" charset="0"/>
              </a:rPr>
              <a:t>Estos datos y estas acciones están relacionadas entre sí, de manera que dan sentido al objeto.</a:t>
            </a:r>
          </a:p>
          <a:p>
            <a:pPr>
              <a:lnSpc>
                <a:spcPct val="120000"/>
              </a:lnSpc>
              <a:spcBef>
                <a:spcPct val="0"/>
              </a:spcBef>
            </a:pPr>
            <a:endParaRPr lang="es-ES_tradnl" altLang="es-MX" sz="1600" dirty="0">
              <a:latin typeface="Dom Casual" charset="0"/>
            </a:endParaRPr>
          </a:p>
          <a:p>
            <a:pPr>
              <a:lnSpc>
                <a:spcPct val="120000"/>
              </a:lnSpc>
              <a:spcBef>
                <a:spcPct val="0"/>
              </a:spcBef>
              <a:buFontTx/>
              <a:buNone/>
            </a:pPr>
            <a:r>
              <a:rPr lang="es-ES_tradnl" altLang="es-MX" sz="2400" dirty="0">
                <a:latin typeface="Dom Casual" charset="0"/>
              </a:rPr>
              <a:t>    </a:t>
            </a:r>
            <a:r>
              <a:rPr lang="es-ES_tradnl" altLang="es-MX" sz="2400" b="1" dirty="0">
                <a:latin typeface="Dom Casual" charset="0"/>
              </a:rPr>
              <a:t>Ejemplo: </a:t>
            </a:r>
            <a:r>
              <a:rPr lang="es-ES_tradnl" altLang="es-MX" sz="2400" b="1" dirty="0">
                <a:solidFill>
                  <a:srgbClr val="000099"/>
                </a:solidFill>
                <a:latin typeface="Dom Casual" charset="0"/>
              </a:rPr>
              <a:t>Un globo dibujado en la pantalla</a:t>
            </a:r>
          </a:p>
          <a:p>
            <a:pPr>
              <a:lnSpc>
                <a:spcPct val="120000"/>
              </a:lnSpc>
              <a:spcBef>
                <a:spcPct val="0"/>
              </a:spcBef>
              <a:buFontTx/>
              <a:buNone/>
            </a:pPr>
            <a:endParaRPr lang="es-ES_tradnl" altLang="es-MX" sz="1000" b="1" dirty="0">
              <a:latin typeface="Dom Casual" charset="0"/>
            </a:endParaRPr>
          </a:p>
          <a:p>
            <a:pPr>
              <a:lnSpc>
                <a:spcPct val="120000"/>
              </a:lnSpc>
              <a:spcBef>
                <a:spcPct val="0"/>
              </a:spcBef>
            </a:pPr>
            <a:r>
              <a:rPr lang="es-ES_tradnl" altLang="es-MX" sz="2400" b="1" dirty="0">
                <a:latin typeface="Dom Casual" charset="0"/>
              </a:rPr>
              <a:t>Objeto:</a:t>
            </a:r>
            <a:r>
              <a:rPr lang="es-ES_tradnl" altLang="es-MX" sz="2400" dirty="0">
                <a:latin typeface="Dom Casual" charset="0"/>
              </a:rPr>
              <a:t> globo</a:t>
            </a:r>
          </a:p>
          <a:p>
            <a:pPr>
              <a:lnSpc>
                <a:spcPct val="120000"/>
              </a:lnSpc>
              <a:spcBef>
                <a:spcPct val="0"/>
              </a:spcBef>
            </a:pPr>
            <a:r>
              <a:rPr lang="es-ES_tradnl" altLang="es-MX" sz="2400" b="1" dirty="0">
                <a:latin typeface="Dom Casual" charset="0"/>
              </a:rPr>
              <a:t>Datos/atributos:</a:t>
            </a:r>
            <a:r>
              <a:rPr lang="es-ES_tradnl" altLang="es-MX" sz="2400" dirty="0">
                <a:latin typeface="Dom Casual" charset="0"/>
              </a:rPr>
              <a:t> color, diámetro, coordenadas (x,y) donde será dibujado el globo</a:t>
            </a:r>
          </a:p>
          <a:p>
            <a:pPr>
              <a:lnSpc>
                <a:spcPct val="120000"/>
              </a:lnSpc>
              <a:spcBef>
                <a:spcPct val="0"/>
              </a:spcBef>
            </a:pPr>
            <a:r>
              <a:rPr lang="es-ES_tradnl" altLang="es-MX" sz="2400" b="1" dirty="0">
                <a:latin typeface="Dom Casual" charset="0"/>
              </a:rPr>
              <a:t>Métodos o acciones:</a:t>
            </a:r>
            <a:r>
              <a:rPr lang="es-ES_tradnl" altLang="es-MX" sz="2400" dirty="0">
                <a:latin typeface="Dom Casual" charset="0"/>
              </a:rPr>
              <a:t> dibujaGlobo</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Tree>
    <p:extLst>
      <p:ext uri="{BB962C8B-B14F-4D97-AF65-F5344CB8AC3E}">
        <p14:creationId xmlns:p14="http://schemas.microsoft.com/office/powerpoint/2010/main" val="1793492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globo_azul, globo_rojo, 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12776"/>
            <a:ext cx="7875193" cy="2088232"/>
          </a:xfrm>
        </p:spPr>
        <p:txBody>
          <a:bodyPr>
            <a:normAutofit fontScale="40000" lnSpcReduction="20000"/>
          </a:bodyPr>
          <a:lstStyle/>
          <a:p>
            <a:pPr algn="just">
              <a:lnSpc>
                <a:spcPct val="170000"/>
              </a:lnSpc>
              <a:spcBef>
                <a:spcPct val="0"/>
              </a:spcBef>
            </a:pPr>
            <a:r>
              <a:rPr lang="en-US" sz="4000" dirty="0"/>
              <a:t>Puede haber  miles de carros, y éstos forman un modelo.</a:t>
            </a:r>
          </a:p>
          <a:p>
            <a:pPr algn="just">
              <a:lnSpc>
                <a:spcPct val="170000"/>
              </a:lnSpc>
              <a:spcBef>
                <a:spcPct val="0"/>
              </a:spcBef>
            </a:pPr>
            <a:r>
              <a:rPr lang="en-US" sz="4000" dirty="0"/>
              <a:t>Cada </a:t>
            </a:r>
            <a:r>
              <a:rPr lang="en-US" sz="4000" b="1" dirty="0" err="1"/>
              <a:t>coche</a:t>
            </a:r>
            <a:r>
              <a:rPr lang="en-US" sz="4000" b="1" dirty="0"/>
              <a:t>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nSpc>
                <a:spcPct val="170000"/>
              </a:lnSpc>
              <a:spcBef>
                <a:spcPct val="0"/>
              </a:spcBef>
            </a:pPr>
            <a:r>
              <a:rPr lang="es-ES_tradnl" altLang="es-MX" sz="1400" dirty="0">
                <a:solidFill>
                  <a:schemeClr val="bg2">
                    <a:lumMod val="10000"/>
                  </a:schemeClr>
                </a:solidFill>
                <a:latin typeface="Dom Casual" charset="0"/>
              </a:rPr>
              <a:t>Podemos tener dos tipos de atributos :</a:t>
            </a:r>
          </a:p>
          <a:p>
            <a:pPr lvl="1">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nSpc>
                <a:spcPct val="170000"/>
              </a:lnSpc>
              <a:spcBef>
                <a:spcPct val="0"/>
              </a:spcBef>
            </a:pPr>
            <a:r>
              <a:rPr lang="es-ES_tradnl" altLang="es-MX" sz="1400" b="1" dirty="0">
                <a:solidFill>
                  <a:schemeClr val="accent6">
                    <a:lumMod val="75000"/>
                  </a:schemeClr>
                </a:solidFill>
                <a:latin typeface="Dom Casual" charset="0"/>
              </a:rPr>
              <a:t>De instancia</a:t>
            </a:r>
          </a:p>
          <a:p>
            <a:pPr marL="457200" lvl="1" indent="0">
              <a:lnSpc>
                <a:spcPct val="170000"/>
              </a:lnSpc>
              <a:spcBef>
                <a:spcPct val="0"/>
              </a:spcBef>
              <a:buNone/>
            </a:pPr>
            <a:r>
              <a:rPr lang="es-ES_tradnl" altLang="es-MX" sz="1400" dirty="0">
                <a:solidFill>
                  <a:schemeClr val="bg2">
                    <a:lumMod val="10000"/>
                  </a:schemeClr>
                </a:solidFill>
                <a:latin typeface="Dom Casual" charset="0"/>
              </a:rPr>
              <a:t>Dependiendo si el valor es el mismo para todos los objetos o no.</a:t>
            </a:r>
          </a:p>
          <a:p>
            <a:pPr>
              <a:lnSpc>
                <a:spcPct val="170000"/>
              </a:lnSpc>
              <a:spcBef>
                <a:spcPct val="0"/>
              </a:spcBef>
            </a:pPr>
            <a:r>
              <a:rPr lang="es-ES_tradnl" altLang="es-MX" sz="1400" dirty="0">
                <a:solidFill>
                  <a:schemeClr val="bg2">
                    <a:lumMod val="10000"/>
                  </a:schemeClr>
                </a:solidFill>
                <a:latin typeface="Dom Casual" charset="0"/>
              </a:rPr>
              <a:t>Pueden crearse de forma dinámica durante la ejecución. Pyton genera un diccionario para los atributos de clase y otro diccionario para los atributos de instancia. Esto por cada uno de los objetos que instanciemos de una clase. La clave de la clase es el nombre del atributo (edad) y el valor del diccionario es el valor del atributo (2 años). Buena práctica nombres de atributos representativos.</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vamos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cxnSp>
        <p:nvCxnSpPr>
          <p:cNvPr id="3" name="Conector recto de flecha 2">
            <a:extLst>
              <a:ext uri="{FF2B5EF4-FFF2-40B4-BE49-F238E27FC236}">
                <a16:creationId xmlns:a16="http://schemas.microsoft.com/office/drawing/2014/main" id="{87D6C1AD-56F3-4FE5-8484-BD4EC18E3212}"/>
              </a:ext>
            </a:extLst>
          </p:cNvPr>
          <p:cNvCxnSpPr/>
          <p:nvPr/>
        </p:nvCxnSpPr>
        <p:spPr>
          <a:xfrm>
            <a:off x="2771800" y="4149080"/>
            <a:ext cx="0"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instancia objetos de una clase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chemeClr val="accent5">
                    <a:lumMod val="75000"/>
                  </a:schemeClr>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solidFill>
                  <a:srgbClr val="FF0000"/>
                </a:solidFill>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FF"/>
                </a:highlight>
                <a:latin typeface="Dom Casual" charset="0"/>
              </a:rPr>
              <a:t>Ejemplo(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chemeClr val="accent5">
                    <a:lumMod val="75000"/>
                  </a:schemeClr>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solidFill>
                  <a:srgbClr val="FF0000"/>
                </a:solidFill>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FF"/>
                </a:highlight>
                <a:latin typeface="Dom Casual" charset="0"/>
              </a:rPr>
              <a:t>Ejemplo(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2916183" cy="14224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nos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864096"/>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11560" y="982095"/>
            <a:ext cx="3771417" cy="2446905"/>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228184" y="4797152"/>
            <a:ext cx="2160240" cy="86409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Asignar valores al atributo alimentos.</a:t>
            </a:r>
          </a:p>
        </p:txBody>
      </p:sp>
      <p:pic>
        <p:nvPicPr>
          <p:cNvPr id="9" name="Imagen 8">
            <a:extLst>
              <a:ext uri="{FF2B5EF4-FFF2-40B4-BE49-F238E27FC236}">
                <a16:creationId xmlns:a16="http://schemas.microsoft.com/office/drawing/2014/main" id="{4987BA09-684A-4F2C-BADD-6C20BCB221CB}"/>
              </a:ext>
            </a:extLst>
          </p:cNvPr>
          <p:cNvPicPr>
            <a:picLocks noChangeAspect="1"/>
          </p:cNvPicPr>
          <p:nvPr/>
        </p:nvPicPr>
        <p:blipFill>
          <a:blip r:embed="rId3"/>
          <a:stretch>
            <a:fillRect/>
          </a:stretch>
        </p:blipFill>
        <p:spPr>
          <a:xfrm>
            <a:off x="350529" y="3451178"/>
            <a:ext cx="5294768" cy="3196544"/>
          </a:xfrm>
          <a:prstGeom prst="rect">
            <a:avLst/>
          </a:prstGeom>
        </p:spPr>
      </p:pic>
    </p:spTree>
    <p:extLst>
      <p:ext uri="{BB962C8B-B14F-4D97-AF65-F5344CB8AC3E}">
        <p14:creationId xmlns:p14="http://schemas.microsoft.com/office/powerpoint/2010/main" val="3531613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3933056"/>
            <a:ext cx="2304256" cy="130417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Asignar valores al atributo alimentos.</a:t>
            </a:r>
          </a:p>
        </p:txBody>
      </p:sp>
      <p:pic>
        <p:nvPicPr>
          <p:cNvPr id="3" name="Imagen 2">
            <a:extLst>
              <a:ext uri="{FF2B5EF4-FFF2-40B4-BE49-F238E27FC236}">
                <a16:creationId xmlns:a16="http://schemas.microsoft.com/office/drawing/2014/main" id="{38D66600-CF57-4A70-A1BF-49DD22B65AF6}"/>
              </a:ext>
            </a:extLst>
          </p:cNvPr>
          <p:cNvPicPr>
            <a:picLocks noChangeAspect="1"/>
          </p:cNvPicPr>
          <p:nvPr/>
        </p:nvPicPr>
        <p:blipFill>
          <a:blip r:embed="rId3"/>
          <a:stretch>
            <a:fillRect/>
          </a:stretch>
        </p:blipFill>
        <p:spPr>
          <a:xfrm>
            <a:off x="395536" y="4077072"/>
            <a:ext cx="4032448" cy="2057871"/>
          </a:xfrm>
          <a:prstGeom prst="rect">
            <a:avLst/>
          </a:prstGeom>
        </p:spPr>
      </p:pic>
    </p:spTree>
    <p:extLst>
      <p:ext uri="{BB962C8B-B14F-4D97-AF65-F5344CB8AC3E}">
        <p14:creationId xmlns:p14="http://schemas.microsoft.com/office/powerpoint/2010/main" val="95737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Laboratorio</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419872" y="1614936"/>
            <a:ext cx="4392488" cy="3363673"/>
          </a:xfrm>
          <a:prstGeom prst="rect">
            <a:avLst/>
          </a:prstGeom>
        </p:spPr>
      </p:pic>
    </p:spTree>
    <p:extLst>
      <p:ext uri="{BB962C8B-B14F-4D97-AF65-F5344CB8AC3E}">
        <p14:creationId xmlns:p14="http://schemas.microsoft.com/office/powerpoint/2010/main" val="1227542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533451" y="1651937"/>
            <a:ext cx="3841132" cy="2785175"/>
          </a:xfrm>
          <a:prstGeom prst="rect">
            <a:avLst/>
          </a:prstGeom>
        </p:spPr>
      </p:pic>
    </p:spTree>
    <p:extLst>
      <p:ext uri="{BB962C8B-B14F-4D97-AF65-F5344CB8AC3E}">
        <p14:creationId xmlns:p14="http://schemas.microsoft.com/office/powerpoint/2010/main" val="19481617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592288" cy="677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517661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900423"/>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6" name="CuadroTexto 5">
            <a:extLst>
              <a:ext uri="{FF2B5EF4-FFF2-40B4-BE49-F238E27FC236}">
                <a16:creationId xmlns:a16="http://schemas.microsoft.com/office/drawing/2014/main" id="{9D973EE2-34D3-46BD-B216-28C0F81FB111}"/>
              </a:ext>
            </a:extLst>
          </p:cNvPr>
          <p:cNvSpPr txBox="1"/>
          <p:nvPr/>
        </p:nvSpPr>
        <p:spPr>
          <a:xfrm>
            <a:off x="414016" y="1616389"/>
            <a:ext cx="8262439" cy="1348703"/>
          </a:xfrm>
          <a:prstGeom prst="rect">
            <a:avLst/>
          </a:prstGeom>
          <a:noFill/>
        </p:spPr>
        <p:txBody>
          <a:bodyPr wrap="square" rtlCol="0">
            <a:spAutoFit/>
          </a:bodyPr>
          <a:lstStyle/>
          <a:p>
            <a:pPr marL="285750" indent="-285750" algn="just">
              <a:lnSpc>
                <a:spcPts val="2500"/>
              </a:lnSpc>
              <a:buFont typeface="Arial" panose="020B0604020202020204" pitchFamily="34" charset="0"/>
              <a:buChar char="•"/>
            </a:pPr>
            <a:r>
              <a:rPr lang="es-ES" sz="1600" dirty="0"/>
              <a:t>Las funciones </a:t>
            </a:r>
            <a:r>
              <a:rPr lang="es-ES" sz="1600" b="1" dirty="0">
                <a:solidFill>
                  <a:schemeClr val="accent6">
                    <a:lumMod val="75000"/>
                  </a:schemeClr>
                </a:solidFill>
              </a:rPr>
              <a:t>acelera() </a:t>
            </a:r>
            <a:r>
              <a:rPr lang="es-ES" sz="1600" dirty="0"/>
              <a:t>y </a:t>
            </a:r>
            <a:r>
              <a:rPr lang="es-ES" sz="1600" b="1" dirty="0">
                <a:solidFill>
                  <a:schemeClr val="accent6">
                    <a:lumMod val="75000"/>
                  </a:schemeClr>
                </a:solidFill>
              </a:rPr>
              <a:t>frena() </a:t>
            </a:r>
            <a:r>
              <a:rPr lang="es-ES" sz="1600" dirty="0"/>
              <a:t>definen un parámetro </a:t>
            </a:r>
            <a:r>
              <a:rPr lang="es-ES" sz="1600" b="1" dirty="0">
                <a:solidFill>
                  <a:srgbClr val="00B050"/>
                </a:solidFill>
              </a:rPr>
              <a:t>self</a:t>
            </a:r>
            <a:r>
              <a:rPr lang="es-ES" sz="1600" dirty="0"/>
              <a:t>. Cuando se usan dichas funciones no se pasa ningún argumento. La función </a:t>
            </a:r>
            <a:r>
              <a:rPr lang="es-ES" sz="1600" b="1" dirty="0">
                <a:solidFill>
                  <a:schemeClr val="accent6">
                    <a:lumMod val="75000"/>
                  </a:schemeClr>
                </a:solidFill>
              </a:rPr>
              <a:t>acelera()</a:t>
            </a:r>
            <a:r>
              <a:rPr lang="es-ES" sz="1600" dirty="0"/>
              <a:t> está siendo utilizada como un </a:t>
            </a:r>
            <a:r>
              <a:rPr lang="es-ES" sz="1600" b="1" dirty="0"/>
              <a:t>método</a:t>
            </a:r>
            <a:r>
              <a:rPr lang="es-ES" sz="1600" dirty="0"/>
              <a:t> por los objetos de la clase </a:t>
            </a:r>
            <a:r>
              <a:rPr lang="es-ES" sz="1600" b="1" dirty="0">
                <a:solidFill>
                  <a:schemeClr val="accent5">
                    <a:lumMod val="75000"/>
                  </a:schemeClr>
                </a:solidFill>
              </a:rPr>
              <a:t>Coche</a:t>
            </a:r>
            <a:r>
              <a:rPr lang="es-ES" sz="1600" dirty="0"/>
              <a:t> y cuando un objeto referencia a dicha función, pasa su propia referencia como primer parámetro de la función. </a:t>
            </a:r>
          </a:p>
        </p:txBody>
      </p:sp>
      <p:pic>
        <p:nvPicPr>
          <p:cNvPr id="13" name="Imagen 12">
            <a:extLst>
              <a:ext uri="{FF2B5EF4-FFF2-40B4-BE49-F238E27FC236}">
                <a16:creationId xmlns:a16="http://schemas.microsoft.com/office/drawing/2014/main" id="{CA2B187B-7978-4FDB-9090-0A9E4EAEBA99}"/>
              </a:ext>
            </a:extLst>
          </p:cNvPr>
          <p:cNvPicPr>
            <a:picLocks noChangeAspect="1"/>
          </p:cNvPicPr>
          <p:nvPr/>
        </p:nvPicPr>
        <p:blipFill>
          <a:blip r:embed="rId2"/>
          <a:stretch>
            <a:fillRect/>
          </a:stretch>
        </p:blipFill>
        <p:spPr>
          <a:xfrm>
            <a:off x="5208099" y="2793339"/>
            <a:ext cx="3672407" cy="3613804"/>
          </a:xfrm>
          <a:prstGeom prst="rect">
            <a:avLst/>
          </a:prstGeom>
        </p:spPr>
      </p:pic>
      <p:sp>
        <p:nvSpPr>
          <p:cNvPr id="9" name="CuadroTexto 8">
            <a:extLst>
              <a:ext uri="{FF2B5EF4-FFF2-40B4-BE49-F238E27FC236}">
                <a16:creationId xmlns:a16="http://schemas.microsoft.com/office/drawing/2014/main" id="{72A96708-1504-426A-A915-551306EBFF4D}"/>
              </a:ext>
            </a:extLst>
          </p:cNvPr>
          <p:cNvSpPr txBox="1"/>
          <p:nvPr/>
        </p:nvSpPr>
        <p:spPr>
          <a:xfrm>
            <a:off x="395536" y="3861048"/>
            <a:ext cx="4812563" cy="707501"/>
          </a:xfrm>
          <a:prstGeom prst="rect">
            <a:avLst/>
          </a:prstGeom>
          <a:noFill/>
        </p:spPr>
        <p:txBody>
          <a:bodyPr wrap="square">
            <a:spAutoFit/>
          </a:bodyPr>
          <a:lstStyle/>
          <a:p>
            <a:pPr marL="285750" indent="-285750">
              <a:lnSpc>
                <a:spcPts val="2500"/>
              </a:lnSpc>
              <a:buFont typeface="Arial" panose="020B0604020202020204" pitchFamily="34" charset="0"/>
              <a:buChar char="•"/>
            </a:pPr>
            <a:r>
              <a:rPr lang="es-ES" sz="1600" dirty="0"/>
              <a:t>El siguiente ejemplo muestra dos formas diferentes y equivalentes de llamar al método </a:t>
            </a:r>
            <a:r>
              <a:rPr lang="es-ES" sz="1600" b="1" dirty="0">
                <a:solidFill>
                  <a:schemeClr val="accent5">
                    <a:lumMod val="75000"/>
                  </a:schemeClr>
                </a:solidFill>
              </a:rPr>
              <a:t>acelera()</a:t>
            </a:r>
            <a:r>
              <a:rPr lang="es-ES" sz="1600" dirty="0"/>
              <a:t>:</a:t>
            </a:r>
          </a:p>
        </p:txBody>
      </p:sp>
      <p:pic>
        <p:nvPicPr>
          <p:cNvPr id="11" name="Imagen 10">
            <a:extLst>
              <a:ext uri="{FF2B5EF4-FFF2-40B4-BE49-F238E27FC236}">
                <a16:creationId xmlns:a16="http://schemas.microsoft.com/office/drawing/2014/main" id="{6795D779-7EDB-4255-AE55-3062B248FAB3}"/>
              </a:ext>
            </a:extLst>
          </p:cNvPr>
          <p:cNvPicPr>
            <a:picLocks noChangeAspect="1"/>
          </p:cNvPicPr>
          <p:nvPr/>
        </p:nvPicPr>
        <p:blipFill>
          <a:blip r:embed="rId3"/>
          <a:stretch>
            <a:fillRect/>
          </a:stretch>
        </p:blipFill>
        <p:spPr>
          <a:xfrm>
            <a:off x="689650" y="4718389"/>
            <a:ext cx="2990850" cy="1819275"/>
          </a:xfrm>
          <a:prstGeom prst="rect">
            <a:avLst/>
          </a:prstGeom>
        </p:spPr>
      </p:pic>
      <p:sp>
        <p:nvSpPr>
          <p:cNvPr id="12" name="Rectángulo 11">
            <a:extLst>
              <a:ext uri="{FF2B5EF4-FFF2-40B4-BE49-F238E27FC236}">
                <a16:creationId xmlns:a16="http://schemas.microsoft.com/office/drawing/2014/main" id="{C3924A58-40FF-4264-A429-7A91B382A101}"/>
              </a:ext>
            </a:extLst>
          </p:cNvPr>
          <p:cNvSpPr/>
          <p:nvPr/>
        </p:nvSpPr>
        <p:spPr>
          <a:xfrm>
            <a:off x="5148064" y="4600241"/>
            <a:ext cx="3763254" cy="64137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15" name="CuadroTexto 14">
            <a:extLst>
              <a:ext uri="{FF2B5EF4-FFF2-40B4-BE49-F238E27FC236}">
                <a16:creationId xmlns:a16="http://schemas.microsoft.com/office/drawing/2014/main" id="{D3BFDFA3-AAE8-41EE-AAC5-74476D4E6E41}"/>
              </a:ext>
            </a:extLst>
          </p:cNvPr>
          <p:cNvSpPr txBox="1"/>
          <p:nvPr/>
        </p:nvSpPr>
        <p:spPr>
          <a:xfrm>
            <a:off x="731130" y="3006480"/>
            <a:ext cx="3862843" cy="845040"/>
          </a:xfrm>
          <a:prstGeom prst="rect">
            <a:avLst/>
          </a:prstGeom>
          <a:noFill/>
        </p:spPr>
        <p:txBody>
          <a:bodyPr wrap="square" rtlCol="0">
            <a:spAutoFit/>
          </a:bodyPr>
          <a:lstStyle/>
          <a:p>
            <a:pPr algn="just">
              <a:lnSpc>
                <a:spcPts val="2000"/>
              </a:lnSpc>
            </a:pPr>
            <a:r>
              <a:rPr lang="es-ES" sz="1400" b="1" dirty="0"/>
              <a:t>NOTA:</a:t>
            </a:r>
            <a:r>
              <a:rPr lang="es-ES" sz="1400" dirty="0"/>
              <a:t> Por convención, se utiliza la palabra </a:t>
            </a:r>
            <a:r>
              <a:rPr lang="es-ES" sz="1400" b="1" dirty="0">
                <a:solidFill>
                  <a:srgbClr val="00B050"/>
                </a:solidFill>
              </a:rPr>
              <a:t>self</a:t>
            </a:r>
            <a:r>
              <a:rPr lang="es-ES" sz="1400" dirty="0"/>
              <a:t> para referenciar a la instancia actual en los métodos de una clase.</a:t>
            </a:r>
          </a:p>
        </p:txBody>
      </p:sp>
      <p:sp>
        <p:nvSpPr>
          <p:cNvPr id="16" name="CuadroTexto 15">
            <a:extLst>
              <a:ext uri="{FF2B5EF4-FFF2-40B4-BE49-F238E27FC236}">
                <a16:creationId xmlns:a16="http://schemas.microsoft.com/office/drawing/2014/main" id="{83F492BB-C52A-4598-B30A-11ECC0BE6A31}"/>
              </a:ext>
            </a:extLst>
          </p:cNvPr>
          <p:cNvSpPr txBox="1"/>
          <p:nvPr/>
        </p:nvSpPr>
        <p:spPr>
          <a:xfrm>
            <a:off x="820309" y="873039"/>
            <a:ext cx="7640123" cy="707501"/>
          </a:xfrm>
          <a:prstGeom prst="rect">
            <a:avLst/>
          </a:prstGeom>
          <a:noFill/>
        </p:spPr>
        <p:txBody>
          <a:bodyPr wrap="square" rtlCol="0">
            <a:spAutoFit/>
          </a:bodyPr>
          <a:lstStyle/>
          <a:p>
            <a:pPr algn="ctr">
              <a:lnSpc>
                <a:spcPts val="2500"/>
              </a:lnSpc>
            </a:pPr>
            <a:r>
              <a:rPr lang="es-ES" sz="1600" b="1" dirty="0">
                <a:solidFill>
                  <a:schemeClr val="accent5">
                    <a:lumMod val="75000"/>
                  </a:schemeClr>
                </a:solidFill>
              </a:rPr>
              <a:t>Los métodos son las funciones que se definen dentro de una clase y pueden ser referenciados por los objetos de dicha clase. </a:t>
            </a:r>
            <a:endParaRPr lang="es-ES" sz="1600" b="1" dirty="0"/>
          </a:p>
        </p:txBody>
      </p:sp>
    </p:spTree>
    <p:extLst>
      <p:ext uri="{BB962C8B-B14F-4D97-AF65-F5344CB8AC3E}">
        <p14:creationId xmlns:p14="http://schemas.microsoft.com/office/powerpoint/2010/main" val="420683676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8" name="CuadroTexto 7">
            <a:extLst>
              <a:ext uri="{FF2B5EF4-FFF2-40B4-BE49-F238E27FC236}">
                <a16:creationId xmlns:a16="http://schemas.microsoft.com/office/drawing/2014/main" id="{A4C80824-08A4-41EF-9797-A61E6A114FBD}"/>
              </a:ext>
            </a:extLst>
          </p:cNvPr>
          <p:cNvSpPr txBox="1"/>
          <p:nvPr/>
        </p:nvSpPr>
        <p:spPr>
          <a:xfrm>
            <a:off x="539551" y="1268760"/>
            <a:ext cx="8064896"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Todos los objetos de tipo </a:t>
            </a:r>
            <a:r>
              <a:rPr lang="es-ES" sz="1600" b="1" dirty="0">
                <a:solidFill>
                  <a:schemeClr val="accent5">
                    <a:lumMod val="75000"/>
                  </a:schemeClr>
                </a:solidFill>
              </a:rPr>
              <a:t>Coche</a:t>
            </a:r>
            <a:r>
              <a:rPr lang="es-ES" sz="1600" dirty="0"/>
              <a:t> pueden referenciar a los atributos de datos </a:t>
            </a:r>
            <a:r>
              <a:rPr lang="es-ES" sz="1600" b="1" dirty="0">
                <a:solidFill>
                  <a:schemeClr val="accent6">
                    <a:lumMod val="75000"/>
                  </a:schemeClr>
                </a:solidFill>
              </a:rPr>
              <a:t>velocidad</a:t>
            </a:r>
            <a:r>
              <a:rPr lang="es-ES" sz="1600" dirty="0"/>
              <a:t> o </a:t>
            </a:r>
            <a:r>
              <a:rPr lang="es-ES" sz="1600" b="1" dirty="0">
                <a:solidFill>
                  <a:schemeClr val="accent6">
                    <a:lumMod val="75000"/>
                  </a:schemeClr>
                </a:solidFill>
              </a:rPr>
              <a:t>color</a:t>
            </a:r>
            <a:r>
              <a:rPr lang="es-ES" sz="1600" dirty="0"/>
              <a:t>. Son inicializados para cada objeto en el método </a:t>
            </a:r>
            <a:r>
              <a:rPr lang="es-ES" sz="1600" b="1" dirty="0">
                <a:solidFill>
                  <a:schemeClr val="accent6">
                    <a:lumMod val="75000"/>
                  </a:schemeClr>
                </a:solidFill>
              </a:rPr>
              <a:t>__init__()</a:t>
            </a:r>
            <a:r>
              <a:rPr lang="es-ES" sz="1600" dirty="0"/>
              <a:t>.</a:t>
            </a:r>
          </a:p>
        </p:txBody>
      </p:sp>
      <p:sp>
        <p:nvSpPr>
          <p:cNvPr id="9" name="CuadroTexto 8">
            <a:extLst>
              <a:ext uri="{FF2B5EF4-FFF2-40B4-BE49-F238E27FC236}">
                <a16:creationId xmlns:a16="http://schemas.microsoft.com/office/drawing/2014/main" id="{CD88FC18-35C4-404E-A1CD-67DA56B4629A}"/>
              </a:ext>
            </a:extLst>
          </p:cNvPr>
          <p:cNvSpPr txBox="1"/>
          <p:nvPr/>
        </p:nvSpPr>
        <p:spPr>
          <a:xfrm>
            <a:off x="532410" y="4077072"/>
            <a:ext cx="4255614" cy="116211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Para la clase </a:t>
            </a:r>
            <a:r>
              <a:rPr lang="es-ES" sz="1600" b="1" dirty="0">
                <a:solidFill>
                  <a:schemeClr val="accent5">
                    <a:lumMod val="75000"/>
                  </a:schemeClr>
                </a:solidFill>
              </a:rPr>
              <a:t>Coche</a:t>
            </a:r>
            <a:r>
              <a:rPr lang="es-ES" sz="1600" dirty="0"/>
              <a:t>, </a:t>
            </a:r>
            <a:r>
              <a:rPr lang="es-ES" sz="1600" b="1" dirty="0">
                <a:solidFill>
                  <a:schemeClr val="accent6">
                    <a:lumMod val="75000"/>
                  </a:schemeClr>
                </a:solidFill>
              </a:rPr>
              <a:t>acelera() </a:t>
            </a:r>
            <a:r>
              <a:rPr lang="es-ES" sz="1600" dirty="0"/>
              <a:t>es una función. Sin embargo, para los objetos de la clase Coche, </a:t>
            </a:r>
            <a:r>
              <a:rPr lang="es-ES" sz="1600" b="1" dirty="0">
                <a:solidFill>
                  <a:schemeClr val="accent6">
                    <a:lumMod val="75000"/>
                  </a:schemeClr>
                </a:solidFill>
              </a:rPr>
              <a:t>acelera() </a:t>
            </a:r>
            <a:r>
              <a:rPr lang="es-ES" sz="1600" dirty="0"/>
              <a:t>es un método.</a:t>
            </a:r>
          </a:p>
        </p:txBody>
      </p:sp>
      <p:pic>
        <p:nvPicPr>
          <p:cNvPr id="10" name="Imagen 9">
            <a:extLst>
              <a:ext uri="{FF2B5EF4-FFF2-40B4-BE49-F238E27FC236}">
                <a16:creationId xmlns:a16="http://schemas.microsoft.com/office/drawing/2014/main" id="{806C5CD0-D1BD-4035-88C2-DA0DC21BD23A}"/>
              </a:ext>
            </a:extLst>
          </p:cNvPr>
          <p:cNvPicPr>
            <a:picLocks noChangeAspect="1"/>
          </p:cNvPicPr>
          <p:nvPr/>
        </p:nvPicPr>
        <p:blipFill>
          <a:blip r:embed="rId2"/>
          <a:stretch>
            <a:fillRect/>
          </a:stretch>
        </p:blipFill>
        <p:spPr>
          <a:xfrm>
            <a:off x="827584" y="2214684"/>
            <a:ext cx="2990850" cy="1819275"/>
          </a:xfrm>
          <a:prstGeom prst="rect">
            <a:avLst/>
          </a:prstGeom>
        </p:spPr>
      </p:pic>
      <p:pic>
        <p:nvPicPr>
          <p:cNvPr id="3" name="Imagen 2">
            <a:extLst>
              <a:ext uri="{FF2B5EF4-FFF2-40B4-BE49-F238E27FC236}">
                <a16:creationId xmlns:a16="http://schemas.microsoft.com/office/drawing/2014/main" id="{51BF1B3C-84C3-4548-9281-CB4AFBDD8EA4}"/>
              </a:ext>
            </a:extLst>
          </p:cNvPr>
          <p:cNvPicPr>
            <a:picLocks noChangeAspect="1"/>
          </p:cNvPicPr>
          <p:nvPr/>
        </p:nvPicPr>
        <p:blipFill>
          <a:blip r:embed="rId3"/>
          <a:stretch>
            <a:fillRect/>
          </a:stretch>
        </p:blipFill>
        <p:spPr>
          <a:xfrm>
            <a:off x="827584" y="5394337"/>
            <a:ext cx="5575893" cy="792781"/>
          </a:xfrm>
          <a:prstGeom prst="rect">
            <a:avLst/>
          </a:prstGeom>
        </p:spPr>
      </p:pic>
      <p:pic>
        <p:nvPicPr>
          <p:cNvPr id="11" name="Imagen 10">
            <a:extLst>
              <a:ext uri="{FF2B5EF4-FFF2-40B4-BE49-F238E27FC236}">
                <a16:creationId xmlns:a16="http://schemas.microsoft.com/office/drawing/2014/main" id="{3C13975C-8CC7-410A-8FFA-FAFA470C74ED}"/>
              </a:ext>
            </a:extLst>
          </p:cNvPr>
          <p:cNvPicPr>
            <a:picLocks noChangeAspect="1"/>
          </p:cNvPicPr>
          <p:nvPr/>
        </p:nvPicPr>
        <p:blipFill>
          <a:blip r:embed="rId4"/>
          <a:stretch>
            <a:fillRect/>
          </a:stretch>
        </p:blipFill>
        <p:spPr>
          <a:xfrm>
            <a:off x="5292080" y="2206787"/>
            <a:ext cx="3672407" cy="3613804"/>
          </a:xfrm>
          <a:prstGeom prst="rect">
            <a:avLst/>
          </a:prstGeom>
        </p:spPr>
      </p:pic>
    </p:spTree>
    <p:extLst>
      <p:ext uri="{BB962C8B-B14F-4D97-AF65-F5344CB8AC3E}">
        <p14:creationId xmlns:p14="http://schemas.microsoft.com/office/powerpoint/2010/main" val="36347575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283968" y="2996952"/>
            <a:ext cx="3960440" cy="2096704"/>
          </a:xfrm>
          <a:prstGeom prst="rect">
            <a:avLst/>
          </a:prstGeom>
        </p:spPr>
      </p:pic>
    </p:spTree>
    <p:extLst>
      <p:ext uri="{BB962C8B-B14F-4D97-AF65-F5344CB8AC3E}">
        <p14:creationId xmlns:p14="http://schemas.microsoft.com/office/powerpoint/2010/main" val="173049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a:extLst>
              <a:ext uri="{FF2B5EF4-FFF2-40B4-BE49-F238E27FC236}">
                <a16:creationId xmlns:a16="http://schemas.microsoft.com/office/drawing/2014/main" id="{162EE5E8-4C18-4E53-A702-27C711A901E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302083" name="Rectangle 3">
            <a:extLst>
              <a:ext uri="{FF2B5EF4-FFF2-40B4-BE49-F238E27FC236}">
                <a16:creationId xmlns:a16="http://schemas.microsoft.com/office/drawing/2014/main" id="{0903DEE6-C030-47A6-96ED-AE0DD7388D46}"/>
              </a:ext>
            </a:extLst>
          </p:cNvPr>
          <p:cNvSpPr>
            <a:spLocks noGrp="1" noChangeArrowheads="1"/>
          </p:cNvSpPr>
          <p:nvPr>
            <p:ph type="body" idx="1"/>
          </p:nvPr>
        </p:nvSpPr>
        <p:spPr>
          <a:xfrm>
            <a:off x="755576" y="1052736"/>
            <a:ext cx="7777163" cy="3456384"/>
          </a:xfrm>
        </p:spPr>
        <p:txBody>
          <a:bodyPr>
            <a:normAutofit/>
          </a:bodyPr>
          <a:lstStyle/>
          <a:p>
            <a:pPr>
              <a:lnSpc>
                <a:spcPct val="120000"/>
              </a:lnSpc>
              <a:buFontTx/>
              <a:buNone/>
            </a:pPr>
            <a:r>
              <a:rPr lang="es-ES_tradnl" altLang="es-MX" sz="1300" b="1" dirty="0">
                <a:solidFill>
                  <a:srgbClr val="000099"/>
                </a:solidFill>
              </a:rPr>
              <a:t>      </a:t>
            </a:r>
            <a:endParaRPr lang="es-ES_tradnl" altLang="es-MX" sz="1000" b="1" dirty="0">
              <a:solidFill>
                <a:srgbClr val="000099"/>
              </a:solidFill>
              <a:effectLst>
                <a:outerShdw blurRad="38100" dist="38100" dir="2700000" algn="tl">
                  <a:srgbClr val="C0C0C0"/>
                </a:outerShdw>
              </a:effectLst>
              <a:latin typeface="Dom Casual" charset="0"/>
            </a:endParaRPr>
          </a:p>
          <a:p>
            <a:pPr>
              <a:lnSpc>
                <a:spcPct val="110000"/>
              </a:lnSpc>
              <a:spcBef>
                <a:spcPct val="30000"/>
              </a:spcBef>
            </a:pPr>
            <a:r>
              <a:rPr lang="es-ES_tradnl" altLang="es-MX" sz="2000" dirty="0">
                <a:latin typeface="Dom Casual" charset="0"/>
              </a:rPr>
              <a:t>Es una categoría, una descripción general de las características o atributos propios que comparten un conjunto de entidades u objetos.</a:t>
            </a:r>
          </a:p>
          <a:p>
            <a:pPr>
              <a:lnSpc>
                <a:spcPct val="110000"/>
              </a:lnSpc>
              <a:spcBef>
                <a:spcPct val="30000"/>
              </a:spcBef>
            </a:pPr>
            <a:r>
              <a:rPr lang="es-ES_tradnl" altLang="es-MX" sz="2000" dirty="0">
                <a:latin typeface="Dom Casual" charset="0"/>
              </a:rPr>
              <a:t>Es la categoría o la clasificación que se hace para englobar un conjunto de características acerca de los objetos.</a:t>
            </a:r>
          </a:p>
          <a:p>
            <a:pPr>
              <a:lnSpc>
                <a:spcPct val="110000"/>
              </a:lnSpc>
              <a:spcBef>
                <a:spcPct val="0"/>
              </a:spcBef>
              <a:buFontTx/>
              <a:buNone/>
            </a:pPr>
            <a:endParaRPr lang="es-ES_tradnl" altLang="es-MX" sz="2000" dirty="0">
              <a:latin typeface="Dom Casual" charset="0"/>
            </a:endParaRPr>
          </a:p>
          <a:p>
            <a:pPr>
              <a:lnSpc>
                <a:spcPct val="110000"/>
              </a:lnSpc>
              <a:spcBef>
                <a:spcPct val="0"/>
              </a:spcBef>
              <a:buFontTx/>
              <a:buNone/>
            </a:pPr>
            <a:r>
              <a:rPr lang="es-ES_tradnl" altLang="es-MX" sz="2000" dirty="0">
                <a:latin typeface="Dom Casual" charset="0"/>
              </a:rPr>
              <a:t>     </a:t>
            </a:r>
            <a:r>
              <a:rPr lang="es-ES_tradnl" altLang="es-MX" sz="2000" b="1" dirty="0">
                <a:latin typeface="Dom Casual" charset="0"/>
              </a:rPr>
              <a:t>Ejemplo:</a:t>
            </a:r>
          </a:p>
          <a:p>
            <a:pPr>
              <a:lnSpc>
                <a:spcPct val="110000"/>
              </a:lnSpc>
              <a:spcBef>
                <a:spcPct val="0"/>
              </a:spcBef>
              <a:buFontTx/>
              <a:buNone/>
            </a:pPr>
            <a:r>
              <a:rPr lang="es-ES_tradnl" altLang="es-MX" sz="2000" dirty="0">
                <a:latin typeface="Dom Casual" charset="0"/>
              </a:rPr>
              <a:t>     Los mamíferos son una clase y las características comunes de todos los mamíferos son: Tienen pelo, amamantan a sus crías,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17260"/>
            <a:ext cx="5904656" cy="37095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cuyas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8031</TotalTime>
  <Words>3779</Words>
  <Application>Microsoft Office PowerPoint</Application>
  <PresentationFormat>Presentación en pantalla (4:3)</PresentationFormat>
  <Paragraphs>310</Paragraphs>
  <Slides>60</Slides>
  <Notes>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60</vt:i4>
      </vt:variant>
    </vt:vector>
  </HeadingPairs>
  <TitlesOfParts>
    <vt:vector size="67"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una clase?</vt:lpstr>
      <vt:lpstr>¿Qué es un objeto?</vt:lpstr>
      <vt:lpstr>Movie</vt:lpstr>
      <vt:lpstr>¿Qué es un objeto?</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Atributos de clase e instancia</vt:lpstr>
      <vt:lpstr>Instanciar objetos</vt:lpstr>
      <vt:lpstr>Presentación de PowerPoint</vt:lpstr>
      <vt:lpstr>Atributos dinámicos</vt:lpstr>
      <vt:lpstr>Atributos dinámicos</vt:lpstr>
      <vt:lpstr>Ejemplo: Clase Gato</vt:lpstr>
      <vt:lpstr>Ejemplo: Clase Gato</vt:lpstr>
      <vt:lpstr>Ejemplo: Clase Gato</vt:lpstr>
      <vt:lpstr>Ejemplo: Clase Gato</vt:lpstr>
      <vt:lpstr>Ejemplo: Clase Gato</vt:lpstr>
      <vt:lpstr>Ejemplo: Clase Gato</vt:lpstr>
      <vt:lpstr>Ejemplo: Clase Gato</vt:lpstr>
      <vt:lpstr>Atributos de clase</vt:lpstr>
      <vt:lpstr>Atributos de clase</vt:lpstr>
      <vt:lpstr>Presentación de PowerPoint</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226</cp:revision>
  <dcterms:created xsi:type="dcterms:W3CDTF">2013-06-24T20:15:42Z</dcterms:created>
  <dcterms:modified xsi:type="dcterms:W3CDTF">2022-08-14T19:41:28Z</dcterms:modified>
</cp:coreProperties>
</file>