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89" r:id="rId2"/>
    <p:sldId id="259" r:id="rId3"/>
    <p:sldId id="260" r:id="rId4"/>
    <p:sldId id="261" r:id="rId5"/>
    <p:sldId id="262" r:id="rId6"/>
    <p:sldId id="333" r:id="rId7"/>
    <p:sldId id="26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319" r:id="rId40"/>
    <p:sldId id="366" r:id="rId41"/>
    <p:sldId id="367" r:id="rId42"/>
    <p:sldId id="322" r:id="rId43"/>
    <p:sldId id="368" r:id="rId44"/>
    <p:sldId id="324" r:id="rId45"/>
    <p:sldId id="325" r:id="rId46"/>
    <p:sldId id="369" r:id="rId47"/>
    <p:sldId id="370" r:id="rId48"/>
    <p:sldId id="328" r:id="rId49"/>
    <p:sldId id="372" r:id="rId50"/>
    <p:sldId id="329" r:id="rId51"/>
    <p:sldId id="282" r:id="rId5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25" autoAdjust="0"/>
  </p:normalViewPr>
  <p:slideViewPr>
    <p:cSldViewPr>
      <p:cViewPr varScale="1">
        <p:scale>
          <a:sx n="59" d="100"/>
          <a:sy n="59" d="100"/>
        </p:scale>
        <p:origin x="142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0521A-C27A-4838-9C91-787748A77EFD}" type="datetimeFigureOut">
              <a:rPr lang="es-MX" smtClean="0"/>
              <a:t>11/08/2022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6F7B6-0F9C-4FDA-A996-02822F5026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7067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35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2449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905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628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5690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330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8760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2030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0056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9644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49661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16183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27134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78181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12478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71013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40336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56464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67390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8329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7801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58462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51354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70694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86534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423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9789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1940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7118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152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964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11/08/2022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7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11/08/2022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20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11/08/2022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6584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6207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11/08/2022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713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11/08/2022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166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11/08/2022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572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11/08/2022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286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11/08/2022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633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11/08/2022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25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11/08/2022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422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11/08/2022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929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C5239-EFEC-4EF5-AB4E-B8ED16D8832D}" type="datetimeFigureOut">
              <a:rPr lang="es-MX" smtClean="0"/>
              <a:t>11/08/2022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201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41A585A2-4B80-479F-964A-0052A3859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76" y="1772816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Ciclo: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While</a:t>
            </a:r>
            <a:endParaRPr lang="es-MX" b="1" dirty="0">
              <a:solidFill>
                <a:schemeClr val="accent4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8" name="8 Imagen">
            <a:extLst>
              <a:ext uri="{FF2B5EF4-FFF2-40B4-BE49-F238E27FC236}">
                <a16:creationId xmlns:a16="http://schemas.microsoft.com/office/drawing/2014/main" id="{A0322828-067B-4F1C-87E5-83478E661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708920"/>
            <a:ext cx="5616624" cy="388843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04BEB6D-984E-4150-8898-FD0C217BD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332656"/>
            <a:ext cx="806489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3001 C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32682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08104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12954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0DC1AAD0-49B3-41D1-96ED-6439749EF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999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DFC8308D-50B1-4F40-9129-8FFB4A370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492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434833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26969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03169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55FE5F25-7AC2-431A-81E5-A09E490F2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84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BF748E81-B87E-459C-9020-520E383E9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788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542845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26969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03169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75FD5161-3657-4D80-997B-59119412A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182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275856" y="557247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717AB4DB-1685-4A78-B2FF-512B5AA2D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642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995936" y="41232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72A30EBE-4C4D-4AE9-A96F-E9A3CEFDE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232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3968316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5A0768A8-F1B5-4B06-A3BD-83BD15356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888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97BF5A51-10B9-4B8A-AC65-A52B7EE33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992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32682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5741B234-E909-4D27-B797-F9B5D102F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27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ChangeArrowheads="1"/>
          </p:cNvSpPr>
          <p:nvPr/>
        </p:nvSpPr>
        <p:spPr bwMode="auto">
          <a:xfrm>
            <a:off x="1692275" y="53751"/>
            <a:ext cx="5976069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Sintaxis del </a:t>
            </a:r>
            <a:r>
              <a:rPr lang="es-ES_tradnl" sz="4400" b="1" u="none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u="none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3235" name="Text Box 3"/>
          <p:cNvSpPr txBox="1">
            <a:spLocks noChangeArrowheads="1"/>
          </p:cNvSpPr>
          <p:nvPr/>
        </p:nvSpPr>
        <p:spPr bwMode="auto">
          <a:xfrm>
            <a:off x="4860031" y="1942167"/>
            <a:ext cx="3540125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</a:rPr>
              <a:t>Donde</a:t>
            </a:r>
            <a:r>
              <a:rPr lang="es-ES_tradnl" sz="2400" u="none" dirty="0"/>
              <a:t> </a:t>
            </a:r>
            <a:r>
              <a:rPr lang="es-ES_tradnl" sz="2400" b="1" u="none" dirty="0" err="1">
                <a:solidFill>
                  <a:srgbClr val="00CC00"/>
                </a:solidFill>
              </a:rPr>
              <a:t>expr</a:t>
            </a:r>
            <a:r>
              <a:rPr lang="es-ES_tradnl" sz="2400" b="1" u="none" dirty="0">
                <a:solidFill>
                  <a:srgbClr val="00CC00"/>
                </a:solidFill>
              </a:rPr>
              <a:t>-test</a:t>
            </a:r>
            <a:r>
              <a:rPr lang="es-ES_tradnl" sz="2400" u="none" dirty="0"/>
              <a:t>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</a:rPr>
              <a:t>es una expresión que evalúa a </a:t>
            </a:r>
            <a:r>
              <a:rPr lang="es-ES_tradnl" sz="2400" b="1" u="none" dirty="0">
                <a:solidFill>
                  <a:srgbClr val="FF0000"/>
                </a:solidFill>
              </a:rPr>
              <a:t>verdadero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s-ES_tradnl" sz="2400" b="1" u="none" dirty="0">
                <a:solidFill>
                  <a:srgbClr val="FF0000"/>
                </a:solidFill>
              </a:rPr>
              <a:t>falso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295933" y="1916832"/>
            <a:ext cx="3384376" cy="2674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800" u="none" dirty="0"/>
              <a:t> </a:t>
            </a:r>
            <a:r>
              <a:rPr lang="es-ES_tradnl" sz="2800" b="1" u="none" dirty="0" err="1">
                <a:solidFill>
                  <a:srgbClr val="00CC00"/>
                </a:solidFill>
              </a:rPr>
              <a:t>expr</a:t>
            </a:r>
            <a:r>
              <a:rPr lang="es-ES_tradnl" sz="2800" b="1" u="none" dirty="0">
                <a:solidFill>
                  <a:srgbClr val="00CC00"/>
                </a:solidFill>
              </a:rPr>
              <a:t>-test:</a:t>
            </a:r>
            <a:endParaRPr lang="es-ES_tradnl" sz="2800" u="none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	  instrucción_1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      instrucción_2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           …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      </a:t>
            </a:r>
            <a:r>
              <a:rPr lang="es-ES_tradnl" sz="2800" u="none" dirty="0" err="1">
                <a:solidFill>
                  <a:schemeClr val="bg2">
                    <a:lumMod val="25000"/>
                  </a:schemeClr>
                </a:solidFill>
              </a:rPr>
              <a:t>instrucción_N</a:t>
            </a: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      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s-ES_tradnl" sz="2800" u="none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s-ES_tradnl" sz="2800" u="none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020" y="3789040"/>
            <a:ext cx="3313136" cy="229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3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95342" y="4360912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0192" y="4437112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45ED740F-4F36-44AA-A3BD-554162598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283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434833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53819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58669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821F2AE3-8D61-45C0-83C5-270DC5B0D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902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09C69647-2745-4DB4-BFF6-2F5E6AFC3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604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542845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25219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0069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AB548520-7B98-494F-91C4-26AC7F468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024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275856" y="557247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0692067F-A381-4B80-8A1E-AD0D8C3E8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732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995936" y="41232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12271" y="4351809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17121" y="4428009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6A8A1866-4617-4F30-A29E-B3A5B1C72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152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3968316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6E60868A-7D5F-45A4-AE9B-EFD37A268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340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7250AD2C-F411-4B3A-B67A-7F243C2F7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71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32682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70CAF2CD-2ED2-4B30-AA73-E9E7B3BBB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084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E821626E-9DF0-478A-88AD-106388F12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97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36067" y="369665"/>
            <a:ext cx="6664325" cy="827087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1760" y="1628800"/>
            <a:ext cx="5904656" cy="4114800"/>
          </a:xfrm>
        </p:spPr>
        <p:txBody>
          <a:bodyPr>
            <a:normAutofit fontScale="92500"/>
          </a:bodyPr>
          <a:lstStyle/>
          <a:p>
            <a:pPr algn="just" eaLnBrk="1" hangingPunct="1">
              <a:lnSpc>
                <a:spcPts val="4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es-ES_tradnl" sz="25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estructura de código </a:t>
            </a:r>
            <a:r>
              <a:rPr lang="es-ES_tradnl" sz="25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5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nos permite repetir la ejecución de una secuencia de instrucciones. </a:t>
            </a:r>
          </a:p>
          <a:p>
            <a:pPr algn="just" eaLnBrk="1" hangingPunct="1">
              <a:lnSpc>
                <a:spcPts val="4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es-ES_tradnl" sz="25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repetición es controlada por la evaluación de una </a:t>
            </a:r>
            <a:r>
              <a:rPr lang="es-ES_tradnl" sz="25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condición, mientras </a:t>
            </a:r>
            <a:r>
              <a:rPr lang="es-ES_tradnl" sz="25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esta condición sea verdadera, entonces ejecuta las instrucciones</a:t>
            </a:r>
            <a:r>
              <a:rPr lang="es-ES_tradnl" sz="25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 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42" y="1772816"/>
            <a:ext cx="1667794" cy="405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98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434833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69D7974B-3FCF-4355-BED5-A729B90E6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430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9534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019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3D6A3620-EAF6-48BE-B59E-7B58ADC51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085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542845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44C29E91-A40F-445B-8B1F-2436FF0A2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6075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275856" y="557247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F2840DAA-2034-4674-98C4-7B5A412E1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3042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995936" y="41232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C4A8B941-1602-49BC-81C7-4626F046B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09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0912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37112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3968316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B450A298-A814-4D13-9604-EC19F919A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066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94A6C52D-35C8-43A4-8365-BD2F8AD9A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1286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1259632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6ACAD00B-2D5E-4B5C-A789-F3D923611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9999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11560" y="18864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105848" y="1556792"/>
            <a:ext cx="693230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Analizar los siguientes segmentos de código e interpretar el valor final de las variables solicitadas.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588117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75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2051720" y="1589262"/>
            <a:ext cx="597666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x = 5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while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x &gt;= 5:</a:t>
            </a:r>
            <a:endParaRPr lang="es-MX" sz="2800" b="1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	</a:t>
            </a: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print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(" 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Hola a todos 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")</a:t>
            </a:r>
            <a:endParaRPr lang="es-MX" sz="2800" b="1" u="none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defRPr/>
            </a:pPr>
            <a:endParaRPr lang="es-MX" sz="2800" u="none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¿Qué hace el siguiente código?</a:t>
            </a:r>
            <a:endParaRPr lang="es-ES_tradnl" sz="2800" b="1" u="none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>
              <a:defRPr/>
            </a:pPr>
            <a:endParaRPr lang="es-ES" sz="1600" b="1" u="none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31640" y="44624"/>
            <a:ext cx="5976664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445224"/>
            <a:ext cx="1728192" cy="114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973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79712" y="1484784"/>
            <a:ext cx="6549130" cy="489654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MX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MX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cualquier expresión numérica, relacional o lógica.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Las instrucciones dentro del </a:t>
            </a:r>
            <a:r>
              <a:rPr lang="es-MX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ejecutan en forma repetida, en secuencia de arriba a abajo, </a:t>
            </a:r>
            <a:r>
              <a:rPr lang="es-MX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mientras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</a:t>
            </a:r>
            <a:r>
              <a:rPr lang="es-MX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sea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verdadera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(o distinto de </a:t>
            </a:r>
            <a:r>
              <a:rPr lang="es-MX" sz="22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).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la </a:t>
            </a:r>
            <a:r>
              <a:rPr lang="es-MX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evalúa como </a:t>
            </a:r>
            <a:r>
              <a:rPr lang="es-MX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falsa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la primera ocasión, las instrucciones dentro del </a:t>
            </a:r>
            <a:r>
              <a:rPr lang="es-MX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2200" b="1" i="1" u="sng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nunca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ejecutan.</a:t>
            </a:r>
          </a:p>
        </p:txBody>
      </p:sp>
      <p:sp>
        <p:nvSpPr>
          <p:cNvPr id="225284" name="Rectangle 4"/>
          <p:cNvSpPr>
            <a:spLocks noGrp="1" noChangeArrowheads="1"/>
          </p:cNvSpPr>
          <p:nvPr>
            <p:ph type="title"/>
          </p:nvPr>
        </p:nvSpPr>
        <p:spPr>
          <a:xfrm>
            <a:off x="1403350" y="284287"/>
            <a:ext cx="6841058" cy="840457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1512168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0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2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31640" y="44624"/>
            <a:ext cx="5976664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445224"/>
            <a:ext cx="1738666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475656" y="1484784"/>
            <a:ext cx="7162800" cy="3676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x =10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while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x &gt; 0: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	x = x - 1</a:t>
            </a:r>
          </a:p>
          <a:p>
            <a:pPr>
              <a:defRPr/>
            </a:pPr>
            <a:endParaRPr lang="es-MX" sz="2800" u="none" dirty="0">
              <a:latin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¿Cuantas veces se ejecutará este ciclo?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¿Cuál será el valor final de x?</a:t>
            </a:r>
            <a:endParaRPr lang="es-ES" sz="1600" u="none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79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31640" y="44624"/>
            <a:ext cx="5976664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373216"/>
            <a:ext cx="1800200" cy="1192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979712" y="1467238"/>
            <a:ext cx="6248400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x=0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while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x &gt; 0: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	</a:t>
            </a: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print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(" 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Hasta luego 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")</a:t>
            </a:r>
            <a:endParaRPr lang="es-MX" sz="2800" b="1" u="none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defRPr/>
            </a:pPr>
            <a:endParaRPr lang="es-MX" sz="2800" u="none" dirty="0">
              <a:latin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¿Qué hace el siguiente código?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¿Por qué?</a:t>
            </a:r>
            <a:endParaRPr lang="es-ES_tradnl" sz="2800" b="1" u="none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>
              <a:defRPr/>
            </a:pPr>
            <a:endParaRPr lang="es-ES" sz="1600" b="1" u="none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97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88640"/>
            <a:ext cx="6480720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con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762124"/>
            <a:ext cx="7704856" cy="4403179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4000"/>
              </a:lnSpc>
              <a:spcBef>
                <a:spcPts val="1800"/>
              </a:spcBef>
            </a:pP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gran parte del código de Python que incluye estructuras </a:t>
            </a:r>
            <a:r>
              <a:rPr lang="es-ES_tradnl" sz="23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lleva a cabo el control del ciclo a partir de llevar una enumeración a través de una variable que llamaremos </a:t>
            </a:r>
            <a:r>
              <a:rPr lang="es-ES_tradnl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contador</a:t>
            </a: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 </a:t>
            </a:r>
          </a:p>
          <a:p>
            <a:pPr algn="just" eaLnBrk="1" hangingPunct="1">
              <a:lnSpc>
                <a:spcPts val="4000"/>
              </a:lnSpc>
              <a:spcBef>
                <a:spcPts val="1800"/>
              </a:spcBef>
            </a:pP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si queremos repetir una determinada instrucción 10 veces, es necesario definir una variable que vaya contando en qué pasada del ciclo se encuentra. 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16632"/>
            <a:ext cx="136815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760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760040" y="4462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80057" y="1628800"/>
            <a:ext cx="7580375" cy="1951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Escribir una 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</a:rPr>
              <a:t>función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 que imprima 10 veces </a:t>
            </a:r>
            <a:r>
              <a:rPr lang="es-MX" sz="2800" b="1" dirty="0">
                <a:solidFill>
                  <a:schemeClr val="accent6">
                    <a:lumMod val="75000"/>
                  </a:schemeClr>
                </a:solidFill>
              </a:rPr>
              <a:t>“hola a todos”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con su respectivo </a:t>
            </a:r>
            <a:r>
              <a:rPr lang="es-MX" sz="2800" dirty="0" err="1">
                <a:solidFill>
                  <a:schemeClr val="bg2">
                    <a:lumMod val="25000"/>
                  </a:schemeClr>
                </a:solidFill>
              </a:rPr>
              <a:t>pseudo-algoritmo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036" y="3834730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55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ChangeArrowheads="1"/>
          </p:cNvSpPr>
          <p:nvPr/>
        </p:nvSpPr>
        <p:spPr bwMode="auto">
          <a:xfrm>
            <a:off x="934665" y="125759"/>
            <a:ext cx="7597775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s-ES_tradnl" sz="40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y </a:t>
            </a:r>
            <a:r>
              <a:rPr lang="es-ES_tradnl" sz="4000" b="1" u="none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Pseudo</a:t>
            </a:r>
            <a:r>
              <a:rPr lang="es-ES_tradnl" sz="40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-algoritmo</a:t>
            </a:r>
          </a:p>
        </p:txBody>
      </p:sp>
      <p:sp>
        <p:nvSpPr>
          <p:cNvPr id="290819" name="Rectangle 3"/>
          <p:cNvSpPr>
            <a:spLocks noChangeArrowheads="1"/>
          </p:cNvSpPr>
          <p:nvPr/>
        </p:nvSpPr>
        <p:spPr bwMode="auto">
          <a:xfrm>
            <a:off x="323528" y="1557338"/>
            <a:ext cx="8208912" cy="2231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b="1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_tradnl" sz="2400" b="1" u="none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Algoritmo </a:t>
            </a:r>
          </a:p>
          <a:p>
            <a:pPr marL="342900" indent="-342900" algn="just">
              <a:lnSpc>
                <a:spcPts val="3500"/>
              </a:lnSpc>
              <a:spcBef>
                <a:spcPct val="20000"/>
              </a:spcBef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_tradnl" sz="22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método o pasos utilizados para solucionar un problema o describir un proceso. El método usado es independiente de la computadora o plataforma.</a:t>
            </a:r>
          </a:p>
        </p:txBody>
      </p:sp>
      <p:sp>
        <p:nvSpPr>
          <p:cNvPr id="290820" name="Text Box 4"/>
          <p:cNvSpPr txBox="1">
            <a:spLocks noChangeArrowheads="1"/>
          </p:cNvSpPr>
          <p:nvPr/>
        </p:nvSpPr>
        <p:spPr bwMode="auto">
          <a:xfrm>
            <a:off x="683567" y="3725468"/>
            <a:ext cx="5544617" cy="2367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 defTabSz="914400" eaLnBrk="1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s-ES_tradnl" sz="2400" b="1" u="none" dirty="0" err="1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Pseudo</a:t>
            </a:r>
            <a:r>
              <a:rPr lang="es-ES_tradnl" sz="2400" b="1" u="none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-Algoritmo</a:t>
            </a:r>
          </a:p>
          <a:p>
            <a:pPr algn="just" defTabSz="914400" eaLnBrk="1" hangingPunct="1">
              <a:lnSpc>
                <a:spcPts val="3500"/>
              </a:lnSpc>
              <a:spcBef>
                <a:spcPct val="20000"/>
              </a:spcBef>
            </a:pPr>
            <a:r>
              <a:rPr lang="es-ES_tradnl" sz="2200" u="none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Es la descripción de un proceso mediante la utilización de estructuras de un lenguaje de  programación y sentencias informales del lenguaje  (español).</a:t>
            </a:r>
            <a:endParaRPr lang="es-ES" sz="2200" u="none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328" y="3501008"/>
            <a:ext cx="2413144" cy="312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5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908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19" grpId="0" build="p" autoUpdateAnimBg="0"/>
      <p:bldP spid="290820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882" y="1844824"/>
            <a:ext cx="5180235" cy="2880791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>
            <a:normAutofit/>
          </a:bodyPr>
          <a:lstStyle/>
          <a:p>
            <a:pPr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funcion</a:t>
            </a:r>
            <a:r>
              <a:rPr lang="es-ES_tradnl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imprime10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contador = 0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mientras</a:t>
            </a:r>
            <a:r>
              <a:rPr lang="es-ES_tradnl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contador &lt; 10 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escribir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(“hola a todos”)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contador = contador + 1</a:t>
            </a:r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1028700" y="292897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Pseudo-Algoritmo: Imprime 10</a:t>
            </a:r>
          </a:p>
        </p:txBody>
      </p:sp>
      <p:sp>
        <p:nvSpPr>
          <p:cNvPr id="74757" name="1 Rectángulo"/>
          <p:cNvSpPr>
            <a:spLocks noChangeArrowheads="1"/>
          </p:cNvSpPr>
          <p:nvPr/>
        </p:nvSpPr>
        <p:spPr bwMode="auto">
          <a:xfrm>
            <a:off x="14509750" y="4941888"/>
            <a:ext cx="914400" cy="9144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MX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262" y="4509120"/>
            <a:ext cx="2240218" cy="148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372200" y="6023099"/>
            <a:ext cx="2664296" cy="862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26326294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6119006" y="5638400"/>
            <a:ext cx="2378596" cy="78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3600" b="1" u="none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74757" name="1 Rectángulo"/>
          <p:cNvSpPr>
            <a:spLocks noChangeArrowheads="1"/>
          </p:cNvSpPr>
          <p:nvPr/>
        </p:nvSpPr>
        <p:spPr bwMode="auto">
          <a:xfrm>
            <a:off x="14509750" y="4941888"/>
            <a:ext cx="914400" cy="9144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MX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413090"/>
            <a:ext cx="1728192" cy="114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78496" y="1340768"/>
            <a:ext cx="7416824" cy="49411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imprime10()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contador=0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contador &lt; 10: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(" Hola a todos ")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	contador+= 1 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#contador=contador+1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imprime10()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s-ES_tradnl" sz="24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46319B0-CEC8-4BE6-90FC-F1F8AB23C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720" y="53752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imprime 10</a:t>
            </a:r>
          </a:p>
        </p:txBody>
      </p:sp>
    </p:spTree>
    <p:extLst>
      <p:ext uri="{BB962C8B-B14F-4D97-AF65-F5344CB8AC3E}">
        <p14:creationId xmlns:p14="http://schemas.microsoft.com/office/powerpoint/2010/main" val="1605274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760040" y="-17140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952065" y="1085206"/>
            <a:ext cx="7580375" cy="2328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ts val="4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Escribe la función </a:t>
            </a:r>
            <a:r>
              <a:rPr lang="es-ES_tradnl" sz="2400" b="1" dirty="0">
                <a:solidFill>
                  <a:srgbClr val="3333CC"/>
                </a:solidFill>
              </a:rPr>
              <a:t>f1</a:t>
            </a:r>
            <a:r>
              <a:rPr lang="es-ES_tradnl" sz="2400" b="1" dirty="0"/>
              <a:t>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que recibe un valor entero </a:t>
            </a:r>
            <a:r>
              <a:rPr lang="es-ES_tradnl" sz="2400" b="1" dirty="0">
                <a:solidFill>
                  <a:srgbClr val="FF0000"/>
                </a:solidFill>
              </a:rPr>
              <a:t>mayor o igual a 1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y regresa el resultado de la siguiente serie...</a:t>
            </a:r>
          </a:p>
          <a:p>
            <a:pPr algn="ctr" eaLnBrk="1" hangingPunct="1">
              <a:lnSpc>
                <a:spcPts val="4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f1(n) = </a:t>
            </a:r>
            <a:r>
              <a:rPr lang="es-ES_tradnl" sz="2800" b="1" dirty="0">
                <a:solidFill>
                  <a:srgbClr val="3333CC"/>
                </a:solidFill>
              </a:rPr>
              <a:t>1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</a:t>
            </a:r>
            <a:r>
              <a:rPr lang="es-ES_tradnl" sz="2800" b="1" dirty="0"/>
              <a:t> </a:t>
            </a:r>
            <a:r>
              <a:rPr lang="es-ES_tradnl" sz="2800" b="1" dirty="0">
                <a:solidFill>
                  <a:srgbClr val="3333CC"/>
                </a:solidFill>
              </a:rPr>
              <a:t>2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</a:t>
            </a:r>
            <a:r>
              <a:rPr lang="es-ES_tradnl" sz="2800" b="1" dirty="0"/>
              <a:t> </a:t>
            </a:r>
            <a:r>
              <a:rPr lang="es-ES_tradnl" sz="2800" b="1" dirty="0">
                <a:solidFill>
                  <a:srgbClr val="3333CC"/>
                </a:solidFill>
              </a:rPr>
              <a:t>3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</a:t>
            </a:r>
            <a:r>
              <a:rPr lang="es-ES_tradnl" sz="2800" b="1" dirty="0"/>
              <a:t> </a:t>
            </a:r>
            <a:r>
              <a:rPr lang="es-ES_tradnl" sz="2800" b="1" dirty="0">
                <a:solidFill>
                  <a:srgbClr val="3333CC"/>
                </a:solidFill>
              </a:rPr>
              <a:t>4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 ... + </a:t>
            </a:r>
            <a:r>
              <a:rPr lang="es-ES_tradnl" sz="2800" b="1" dirty="0">
                <a:solidFill>
                  <a:srgbClr val="3333CC"/>
                </a:solidFill>
              </a:rPr>
              <a:t>n</a:t>
            </a:r>
            <a:endParaRPr lang="es-MX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3E2ABEC8-E369-4FB8-B81E-1DF87B122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5517232"/>
            <a:ext cx="1629999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631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96355" y="1471197"/>
            <a:ext cx="6407993" cy="393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5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funcion</a:t>
            </a:r>
            <a:r>
              <a:rPr lang="es-ES_tradnl" sz="24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f1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(n)</a:t>
            </a:r>
          </a:p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contador = 1</a:t>
            </a:r>
          </a:p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acumulador = 0</a:t>
            </a:r>
          </a:p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mientras</a:t>
            </a:r>
            <a:r>
              <a:rPr lang="es-ES_tradnl" sz="24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contador &lt;= n 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acumulador = acumulador + contador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contador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contador + 1</a:t>
            </a:r>
            <a:endParaRPr lang="es-ES_tradnl" sz="2400" u="none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400" b="1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regresar</a:t>
            </a:r>
            <a:r>
              <a:rPr lang="es-ES_tradnl" sz="24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acumulador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09934" y="263399"/>
            <a:ext cx="6768033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Pseudo-Algoritmo : Función f1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262" y="4581128"/>
            <a:ext cx="2240218" cy="148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372200" y="6023099"/>
            <a:ext cx="2664296" cy="862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37009185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31640" y="1124744"/>
            <a:ext cx="6984776" cy="4301078"/>
          </a:xfrm>
        </p:spPr>
        <p:txBody>
          <a:bodyPr>
            <a:noAutofit/>
          </a:bodyPr>
          <a:lstStyle/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f1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(n):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acumulador=0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contador=1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contador &lt;= n: 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acumulador=acumulador + contador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	contador = contador + 1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acumulador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551054" y="5976076"/>
            <a:ext cx="2378596" cy="78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3600" b="1" u="none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054" y="4327889"/>
            <a:ext cx="2378596" cy="157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BCFD5B7B-93A2-4186-B2B8-281688FD7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2989"/>
            <a:ext cx="6768033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f1</a:t>
            </a:r>
          </a:p>
        </p:txBody>
      </p:sp>
    </p:spTree>
    <p:extLst>
      <p:ext uri="{BB962C8B-B14F-4D97-AF65-F5344CB8AC3E}">
        <p14:creationId xmlns:p14="http://schemas.microsoft.com/office/powerpoint/2010/main" val="3960225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8" y="1772816"/>
            <a:ext cx="7921054" cy="4248472"/>
          </a:xfrm>
        </p:spPr>
        <p:txBody>
          <a:bodyPr>
            <a:normAutofit/>
          </a:bodyPr>
          <a:lstStyle/>
          <a:p>
            <a:pPr marL="533400" indent="-533400" algn="just" eaLnBrk="1" hangingPunct="1">
              <a:lnSpc>
                <a:spcPts val="3400"/>
              </a:lnSpc>
              <a:spcBef>
                <a:spcPts val="1200"/>
              </a:spcBef>
              <a:buFontTx/>
              <a:buNone/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ejecución de la sentencia </a:t>
            </a:r>
            <a:r>
              <a:rPr lang="es-ES_tradnl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sucede así:</a:t>
            </a:r>
          </a:p>
          <a:p>
            <a:pPr marL="514350" indent="-457200" algn="just">
              <a:lnSpc>
                <a:spcPts val="3400"/>
              </a:lnSpc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evalúa la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514350" indent="-457200" algn="just">
              <a:lnSpc>
                <a:spcPts val="3400"/>
              </a:lnSpc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resultado de la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falso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la(s) instrucción(es) no se ejecuta y se pasa a ejecutar la siguiente instrucción en el programa.</a:t>
            </a:r>
          </a:p>
          <a:p>
            <a:pPr marL="514350" indent="-457200" algn="just">
              <a:lnSpc>
                <a:spcPts val="3400"/>
              </a:lnSpc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resultado de la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verdadero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se ejecuta la(s) instrucción(es) y el proceso se repite comenzando en el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punto 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1475358" y="197767"/>
            <a:ext cx="6409010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400" b="1" u="none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u="none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952" y="33213"/>
            <a:ext cx="2485552" cy="172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7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6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6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6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6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6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15616" y="1556792"/>
            <a:ext cx="7672746" cy="4641034"/>
          </a:xfrm>
        </p:spPr>
        <p:txBody>
          <a:bodyPr>
            <a:noAutofit/>
          </a:bodyPr>
          <a:lstStyle/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(input("Dame un numero entero: "))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&gt;= 1: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res =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f1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("f1(%i) = %i" % (</a:t>
            </a:r>
            <a:r>
              <a:rPr lang="es-ES_tradnl" sz="24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res))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("Número inválido")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659574" y="5941283"/>
            <a:ext cx="2378596" cy="78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3600" b="1" u="none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74" y="4293096"/>
            <a:ext cx="2378596" cy="157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43410E07-2AE0-4D2C-99F3-4146D72CB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116632"/>
            <a:ext cx="6768033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f1</a:t>
            </a:r>
          </a:p>
        </p:txBody>
      </p:sp>
    </p:spTree>
    <p:extLst>
      <p:ext uri="{BB962C8B-B14F-4D97-AF65-F5344CB8AC3E}">
        <p14:creationId xmlns:p14="http://schemas.microsoft.com/office/powerpoint/2010/main" val="38582269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88032" y="37219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80057" y="1988840"/>
            <a:ext cx="7224799" cy="13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Analizar la ejecución de la siguiente simulación.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891" y="3468040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21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94656"/>
            <a:ext cx="0" cy="40386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638006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628106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018506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07223" y="3161506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580481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117383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88446" y="4437112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93296" y="4513312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299" name="AutoShape 13"/>
          <p:cNvSpPr>
            <a:spLocks noChangeArrowheads="1"/>
          </p:cNvSpPr>
          <p:nvPr/>
        </p:nvSpPr>
        <p:spPr bwMode="auto">
          <a:xfrm>
            <a:off x="2026593" y="215185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2007543" y="359965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Rectangle 15"/>
          <p:cNvSpPr>
            <a:spLocks noChangeArrowheads="1"/>
          </p:cNvSpPr>
          <p:nvPr/>
        </p:nvSpPr>
        <p:spPr bwMode="auto">
          <a:xfrm>
            <a:off x="1988493" y="466645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291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83568" y="2113434"/>
            <a:ext cx="7873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07223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17728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F0FC420A-013C-4DA8-A46F-A4B713ECF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8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07223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26969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03169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BE0C536F-8B1B-4900-8C77-968FE6D95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5935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2267</Words>
  <Application>Microsoft Office PowerPoint</Application>
  <PresentationFormat>Presentación en pantalla (4:3)</PresentationFormat>
  <Paragraphs>577</Paragraphs>
  <Slides>51</Slides>
  <Notes>35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51</vt:i4>
      </vt:variant>
    </vt:vector>
  </HeadingPairs>
  <TitlesOfParts>
    <vt:vector size="57" baseType="lpstr">
      <vt:lpstr>Arial</vt:lpstr>
      <vt:lpstr>Calibri</vt:lpstr>
      <vt:lpstr>Dom Casual</vt:lpstr>
      <vt:lpstr>Times New Roman</vt:lpstr>
      <vt:lpstr>Wingdings</vt:lpstr>
      <vt:lpstr>Tema de Office</vt:lpstr>
      <vt:lpstr>TC 3001 C  Analítica de datos y herramientas de inteligencia artificial</vt:lpstr>
      <vt:lpstr>Presentación de PowerPoint</vt:lpstr>
      <vt:lpstr>While</vt:lpstr>
      <vt:lpstr>While</vt:lpstr>
      <vt:lpstr>Presentación de PowerPoint</vt:lpstr>
      <vt:lpstr>Presentación de PowerPoint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Presentación de PowerPoint</vt:lpstr>
      <vt:lpstr>Presentación de PowerPoint</vt:lpstr>
      <vt:lpstr>Presentación de PowerPoint</vt:lpstr>
      <vt:lpstr>Presentación de PowerPoint</vt:lpstr>
      <vt:lpstr>Funciones con while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52</cp:revision>
  <dcterms:created xsi:type="dcterms:W3CDTF">2013-06-25T15:25:55Z</dcterms:created>
  <dcterms:modified xsi:type="dcterms:W3CDTF">2022-08-12T00:54:28Z</dcterms:modified>
</cp:coreProperties>
</file>