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3" r:id="rId2"/>
    <p:sldId id="618" r:id="rId3"/>
    <p:sldId id="620" r:id="rId4"/>
    <p:sldId id="622" r:id="rId5"/>
    <p:sldId id="623" r:id="rId6"/>
    <p:sldId id="703" r:id="rId7"/>
    <p:sldId id="624" r:id="rId8"/>
    <p:sldId id="625" r:id="rId9"/>
    <p:sldId id="627" r:id="rId10"/>
    <p:sldId id="628" r:id="rId11"/>
    <p:sldId id="729" r:id="rId12"/>
    <p:sldId id="730" r:id="rId13"/>
    <p:sldId id="731" r:id="rId14"/>
    <p:sldId id="732" r:id="rId15"/>
    <p:sldId id="733" r:id="rId16"/>
    <p:sldId id="734" r:id="rId17"/>
    <p:sldId id="694" r:id="rId18"/>
    <p:sldId id="695" r:id="rId19"/>
    <p:sldId id="696" r:id="rId20"/>
    <p:sldId id="631" r:id="rId21"/>
    <p:sldId id="633" r:id="rId22"/>
    <p:sldId id="636" r:id="rId23"/>
    <p:sldId id="665" r:id="rId24"/>
    <p:sldId id="638" r:id="rId25"/>
    <p:sldId id="639" r:id="rId26"/>
    <p:sldId id="640" r:id="rId27"/>
    <p:sldId id="641" r:id="rId28"/>
    <p:sldId id="642" r:id="rId29"/>
    <p:sldId id="725" r:id="rId30"/>
    <p:sldId id="728" r:id="rId31"/>
    <p:sldId id="726" r:id="rId32"/>
    <p:sldId id="643" r:id="rId33"/>
    <p:sldId id="632" r:id="rId34"/>
    <p:sldId id="647" r:id="rId35"/>
    <p:sldId id="649" r:id="rId36"/>
    <p:sldId id="650" r:id="rId37"/>
    <p:sldId id="651" r:id="rId38"/>
    <p:sldId id="654" r:id="rId39"/>
    <p:sldId id="717" r:id="rId40"/>
    <p:sldId id="714" r:id="rId41"/>
    <p:sldId id="735" r:id="rId42"/>
    <p:sldId id="716" r:id="rId43"/>
    <p:sldId id="282" r:id="rId4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>
      <p:cViewPr varScale="1">
        <p:scale>
          <a:sx n="111" d="100"/>
          <a:sy n="111" d="100"/>
        </p:scale>
        <p:origin x="121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FDDD45CB-1330-4033-A842-3D2746AFF7C7}"/>
    <pc:docChg chg="modSld">
      <pc:chgData name="Lizethe Pérez Fuertes" userId="4ae9ef87-2a7d-42f8-8dfa-0a501a9e2ff4" providerId="ADAL" clId="{FDDD45CB-1330-4033-A842-3D2746AFF7C7}" dt="2025-09-04T21:41:59.891" v="18" actId="6549"/>
      <pc:docMkLst>
        <pc:docMk/>
      </pc:docMkLst>
      <pc:sldChg chg="modSp mod">
        <pc:chgData name="Lizethe Pérez Fuertes" userId="4ae9ef87-2a7d-42f8-8dfa-0a501a9e2ff4" providerId="ADAL" clId="{FDDD45CB-1330-4033-A842-3D2746AFF7C7}" dt="2025-09-04T21:41:34.725" v="14" actId="6549"/>
        <pc:sldMkLst>
          <pc:docMk/>
          <pc:sldMk cId="658639050" sldId="620"/>
        </pc:sldMkLst>
        <pc:spChg chg="mod">
          <ac:chgData name="Lizethe Pérez Fuertes" userId="4ae9ef87-2a7d-42f8-8dfa-0a501a9e2ff4" providerId="ADAL" clId="{FDDD45CB-1330-4033-A842-3D2746AFF7C7}" dt="2025-09-04T21:41:34.725" v="14" actId="6549"/>
          <ac:spMkLst>
            <pc:docMk/>
            <pc:sldMk cId="658639050" sldId="620"/>
            <ac:spMk id="7" creationId="{0CE5AA9D-354E-4C31-88A9-A48B5A9BA280}"/>
          </ac:spMkLst>
        </pc:spChg>
        <pc:spChg chg="mod">
          <ac:chgData name="Lizethe Pérez Fuertes" userId="4ae9ef87-2a7d-42f8-8dfa-0a501a9e2ff4" providerId="ADAL" clId="{FDDD45CB-1330-4033-A842-3D2746AFF7C7}" dt="2025-09-04T21:41:09.855" v="4" actId="1076"/>
          <ac:spMkLst>
            <pc:docMk/>
            <pc:sldMk cId="658639050" sldId="620"/>
            <ac:spMk id="8" creationId="{E64D28A7-B772-479A-8C51-15D9FA37942C}"/>
          </ac:spMkLst>
        </pc:spChg>
      </pc:sldChg>
      <pc:sldChg chg="modSp mod">
        <pc:chgData name="Lizethe Pérez Fuertes" userId="4ae9ef87-2a7d-42f8-8dfa-0a501a9e2ff4" providerId="ADAL" clId="{FDDD45CB-1330-4033-A842-3D2746AFF7C7}" dt="2025-09-04T21:41:59.891" v="18" actId="6549"/>
        <pc:sldMkLst>
          <pc:docMk/>
          <pc:sldMk cId="1023280360" sldId="622"/>
        </pc:sldMkLst>
        <pc:spChg chg="mod">
          <ac:chgData name="Lizethe Pérez Fuertes" userId="4ae9ef87-2a7d-42f8-8dfa-0a501a9e2ff4" providerId="ADAL" clId="{FDDD45CB-1330-4033-A842-3D2746AFF7C7}" dt="2025-09-04T21:41:26.135" v="10" actId="20577"/>
          <ac:spMkLst>
            <pc:docMk/>
            <pc:sldMk cId="1023280360" sldId="622"/>
            <ac:spMk id="7" creationId="{0CE5AA9D-354E-4C31-88A9-A48B5A9BA280}"/>
          </ac:spMkLst>
        </pc:spChg>
        <pc:spChg chg="mod">
          <ac:chgData name="Lizethe Pérez Fuertes" userId="4ae9ef87-2a7d-42f8-8dfa-0a501a9e2ff4" providerId="ADAL" clId="{FDDD45CB-1330-4033-A842-3D2746AFF7C7}" dt="2025-09-04T21:41:59.891" v="18" actId="6549"/>
          <ac:spMkLst>
            <pc:docMk/>
            <pc:sldMk cId="1023280360" sldId="622"/>
            <ac:spMk id="9" creationId="{76FC9DB1-1D4E-44EE-8254-09FCD9F2EB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04/09/2025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376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520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1527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519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525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2426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849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4924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39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66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157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933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111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1775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401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000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9379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90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0524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120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0752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9956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240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00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15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791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985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011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2272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993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984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4349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642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61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52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49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04/09/2025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Módulo 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Un reloj con números romanos&#10;&#10;Descripción generada automáticamente con confianza media">
            <a:extLst>
              <a:ext uri="{FF2B5EF4-FFF2-40B4-BE49-F238E27FC236}">
                <a16:creationId xmlns:a16="http://schemas.microsoft.com/office/drawing/2014/main" id="{A13954DE-EEDD-4C44-9D3B-6C3A81F2E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008"/>
            <a:ext cx="4320480" cy="21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5088" y="16930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3DF6FA-3D98-4874-A3A6-0D2CCD64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9" y="2420888"/>
            <a:ext cx="7981914" cy="2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332656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831331" y="2321195"/>
            <a:ext cx="7540580" cy="1836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inherit"/>
                <a:cs typeface="Arial" panose="020B0604020202020204" pitchFamily="34" charset="0"/>
              </a:rPr>
              <a:t>split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inherit"/>
                <a:cs typeface="Arial" panose="020B0604020202020204" pitchFamily="34" charset="0"/>
              </a:rPr>
              <a:t>(): </a:t>
            </a:r>
            <a:r>
              <a:rPr lang="es-ES" sz="2000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El cual divide el texto en una lista, realizando las divisiones del texto en cada lugar donde se cumple con la expresión regular.</a:t>
            </a:r>
            <a:endParaRPr lang="es-ES" sz="2000" u="sng" dirty="0">
              <a:solidFill>
                <a:srgbClr val="000000"/>
              </a:solidFill>
              <a:latin typeface="inherit"/>
              <a:cs typeface="Arial" panose="020B0604020202020204" pitchFamily="34" charset="0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inherit"/>
                <a:cs typeface="Arial" panose="020B0604020202020204" pitchFamily="34" charset="0"/>
              </a:rPr>
              <a:t>sub(): </a:t>
            </a:r>
            <a:r>
              <a:rPr lang="es-ES" sz="2000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El cual encuentra todos los subtextos donde existe una coincidencia con la expresión regular y luego los reemplaza con un nuevo texto.</a:t>
            </a:r>
            <a:endParaRPr lang="es-ES" sz="2000" b="0" i="0" dirty="0">
              <a:solidFill>
                <a:srgbClr val="000000"/>
              </a:solidFill>
              <a:effectLst/>
              <a:latin typeface="inherit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92B394-963B-4356-AD56-AC5F6787A3D4}"/>
              </a:ext>
            </a:extLst>
          </p:cNvPr>
          <p:cNvSpPr txBox="1"/>
          <p:nvPr/>
        </p:nvSpPr>
        <p:spPr>
          <a:xfrm>
            <a:off x="641181" y="1178195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Modificando el texto de entrada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E960688C-D058-4288-BF5C-739DFB46E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329" y="4437112"/>
            <a:ext cx="4181448" cy="16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7" y="1905146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el texto mientras no encuentre un carácter alfanumérico.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66D3C9-053F-4EFB-A0F8-196F5C716363}"/>
              </a:ext>
            </a:extLst>
          </p:cNvPr>
          <p:cNvSpPr txBox="1"/>
          <p:nvPr/>
        </p:nvSpPr>
        <p:spPr>
          <a:xfrm>
            <a:off x="442122" y="1103175"/>
            <a:ext cx="8259756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D483A6-926B-4E64-881F-0176505B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0" y="2527124"/>
            <a:ext cx="6786500" cy="38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6" y="1116562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por línea.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76B235-E2D1-469A-947D-F9464CBB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6" y="1844824"/>
            <a:ext cx="766302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2F64E0-F78B-484B-9422-F5BEB2D4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56228"/>
            <a:ext cx="4205242" cy="41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B0324B-F321-4275-804E-DE20DE03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92896"/>
            <a:ext cx="4248472" cy="39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1557497"/>
            <a:ext cx="756084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Convertir un número (442)-223-78-90 por 4422237890.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2D4951-7D82-4326-A909-ADAEFEF0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92" y="2505670"/>
            <a:ext cx="49258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re y 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69546" y="1111789"/>
            <a:ext cx="820490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izquierda tenemos un texto en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cual vamos a identificar expresiones regulares.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la derecha tenemos una lista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caracteres especiales y diferentes caracteres usados en expresiones regulares.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1F72-D718-4DAA-9B7A-848F49A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4" y="2308904"/>
            <a:ext cx="8168897" cy="42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87246" y="1268760"/>
            <a:ext cx="734481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Ejemplo: </a:t>
            </a: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el primer dígito en el texto. </a:t>
            </a:r>
          </a:p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es-ES" sz="1600" b="1" dirty="0">
                <a:solidFill>
                  <a:srgbClr val="FF0000"/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utiliza en Python para anular caracteres o palabras especiales de Python.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re.search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(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r”Expresión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regular”, texto)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93FE48-623D-42B8-BED7-05AD9ED8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0928"/>
            <a:ext cx="6871239" cy="32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011640" y="1340768"/>
            <a:ext cx="367240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https://regexr.com/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20 coincidencias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E4CB25-DBDE-4690-9149-04D33C8D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492896"/>
            <a:ext cx="7019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59632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la librería estándar de Python podemos encontrar el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módulo 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el cual nos proporciona todas las operaciones necesarias para trabajar con las expresiones regulares.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Importar el módulo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454E1-90EC-4F45-AE1E-17EDEF9A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0" y="3705201"/>
            <a:ext cx="4705350" cy="57150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82" y="4276701"/>
            <a:ext cx="4508478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EAFB9D-A872-4F2B-9A4C-EDDAC1EBFF8F}"/>
              </a:ext>
            </a:extLst>
          </p:cNvPr>
          <p:cNvSpPr txBox="1"/>
          <p:nvPr/>
        </p:nvSpPr>
        <p:spPr>
          <a:xfrm>
            <a:off x="556202" y="1637911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inherit"/>
              </a:rPr>
              <a:t>En los </a:t>
            </a:r>
            <a:r>
              <a:rPr lang="es-ES" dirty="0" err="1">
                <a:solidFill>
                  <a:srgbClr val="000000"/>
                </a:solidFill>
                <a:latin typeface="inherit"/>
              </a:rPr>
              <a:t>metacaracteres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 está el poder de las Expresiones regulares.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El verdadero valor de las expresiones regulares son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metacaracteres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09D1B0-77B0-443B-B44C-A581F1D389C4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8046"/>
              </p:ext>
            </p:extLst>
          </p:nvPr>
        </p:nvGraphicFramePr>
        <p:xfrm>
          <a:off x="556202" y="2649352"/>
          <a:ext cx="7897418" cy="252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4179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Indica un conjunto de caracteres. Se usa ‘-’ para indicar un rango. Algunos caracteres especiales pierden su significado.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Cualquier carácter excepto un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….ar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comienzo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final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@gmail.com$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‘</a:t>
                      </a:r>
                      <a:r>
                        <a:rPr lang="es-MX" dirty="0" err="1"/>
                        <a:t>or</a:t>
                      </a:r>
                      <a:r>
                        <a:rPr lang="es-MX" dirty="0"/>
                        <a:t>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 | 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-9939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9C420-11B3-4E8A-AB9E-B87A07E7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0962"/>
            <a:ext cx="7481830" cy="34283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489179" y="1298545"/>
            <a:ext cx="7964356" cy="111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Se usa ‘-’ para indicar un rango. 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6066" y="229925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caracteres en minúsculas.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F6875C-FDBE-48EB-8BD5-4D3A750FAB0C}"/>
              </a:ext>
            </a:extLst>
          </p:cNvPr>
          <p:cNvSpPr txBox="1"/>
          <p:nvPr/>
        </p:nvSpPr>
        <p:spPr>
          <a:xfrm>
            <a:off x="2627784" y="801397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6506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899592" y="1583777"/>
            <a:ext cx="468382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números.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46C46-01AA-4FAE-81E2-92FAEB4E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0888"/>
            <a:ext cx="7315200" cy="333375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F2CD450-F1A2-44D0-826E-8133FCEE1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6280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68EC81-20D1-482B-988D-DEB369A3512A}"/>
              </a:ext>
            </a:extLst>
          </p:cNvPr>
          <p:cNvSpPr txBox="1"/>
          <p:nvPr/>
        </p:nvSpPr>
        <p:spPr>
          <a:xfrm>
            <a:off x="2627784" y="947069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364066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2113" y="199619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CC210-D544-440F-8021-7745484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39" y="2805616"/>
            <a:ext cx="7611568" cy="22645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7566EE0-4954-4E0D-B2B2-3E11D449C07F}"/>
              </a:ext>
            </a:extLst>
          </p:cNvPr>
          <p:cNvSpPr txBox="1">
            <a:spLocks noChangeArrowheads="1"/>
          </p:cNvSpPr>
          <p:nvPr/>
        </p:nvSpPr>
        <p:spPr>
          <a:xfrm>
            <a:off x="289721" y="4056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4734F2-B2C4-4B79-90BB-D1E93446E6FA}"/>
              </a:ext>
            </a:extLst>
          </p:cNvPr>
          <p:cNvSpPr txBox="1"/>
          <p:nvPr/>
        </p:nvSpPr>
        <p:spPr>
          <a:xfrm>
            <a:off x="891027" y="90872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185083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4872DA-619A-41A1-BE49-20DE32CB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2" y="2290056"/>
            <a:ext cx="8001000" cy="3733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BEA311-D141-4761-9657-1E9AB156D83F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3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0C024-0B9F-42D1-BEC6-A46FCB0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05544"/>
            <a:ext cx="8162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7CCA3B-3CA5-49C1-8C86-63E6F41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8" y="2346991"/>
            <a:ext cx="7920880" cy="3008591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937037" y="4696753"/>
            <a:ext cx="246121" cy="1071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1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EA46D0-66FA-4F21-B3D8-91AB1416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" y="2365662"/>
            <a:ext cx="7864552" cy="2287473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570320" y="4000981"/>
            <a:ext cx="522016" cy="1334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5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1" y="2315538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7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23664" y="1643589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Algunos métodos para usar el módulo</a:t>
            </a:r>
            <a:r>
              <a:rPr lang="es-ES" sz="2000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re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Python: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3664" y="2267744"/>
            <a:ext cx="7920880" cy="230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M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atch.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39687" y="4869160"/>
            <a:ext cx="7704857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Todos estos métodos reciben dos parámetros: la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expresión a evaluar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y el </a:t>
            </a:r>
            <a:r>
              <a:rPr lang="es-ES" sz="2000" b="1" dirty="0">
                <a:solidFill>
                  <a:srgbClr val="FF0000"/>
                </a:solidFill>
              </a:rPr>
              <a:t>texto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15B10D-C612-427D-B4F2-796382C7C728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Buscando coincidencias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final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de una cadena de caracteres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62C75B-E079-4011-A089-37620B4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1" y="2138630"/>
            <a:ext cx="6685558" cy="43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9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final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02BA4-7F59-41F5-A7CC-189B2F98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10" y="3212976"/>
            <a:ext cx="57882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5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|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or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Letras ma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yúsculas y minúsculas.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BE126-2243-4EF3-87E0-59CAAA50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329338"/>
            <a:ext cx="7591691" cy="33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8149"/>
              </p:ext>
            </p:extLst>
          </p:nvPr>
        </p:nvGraphicFramePr>
        <p:xfrm>
          <a:off x="623291" y="2074792"/>
          <a:ext cx="789741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más repeticiones de la expresión regular precedente.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.*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o más repeticiones de la expresión regular precedente.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.+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exacto de repeticiones. Puede tener número máximo y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.{5}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1 repetición de la expresión regular precedente. Prioriza el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&lt;.*?&gt;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Capturar y agrupar.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E7310A2-6DD6-4A42-8090-574E0BE400D7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</p:spTree>
    <p:extLst>
      <p:ext uri="{BB962C8B-B14F-4D97-AF65-F5344CB8AC3E}">
        <p14:creationId xmlns:p14="http://schemas.microsoft.com/office/powerpoint/2010/main" val="2164382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238566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carácter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CD0519-2338-4AE2-9EF8-11FC584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038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4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tipo de caracteres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DE507-6CDB-4252-9C26-27D007FD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" y="2924944"/>
            <a:ext cx="7038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7D6562-FC96-4812-A5D3-7044AF63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" y="3026677"/>
            <a:ext cx="8010163" cy="26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4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cuatro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576E1C-9BCF-4A1F-AFDE-67E73D9B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32480"/>
            <a:ext cx="7399987" cy="25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6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2" y="3326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Secuencias especiales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390364" y="2057342"/>
            <a:ext cx="8363272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dígito decimal. Equivalente a [0-9].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dígito. Equivalente a [^0-9].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 </a:t>
            </a:r>
            <a:r>
              <a:rPr lang="es-ES" sz="1600" dirty="0">
                <a:solidFill>
                  <a:srgbClr val="333333"/>
                </a:solidFill>
              </a:rPr>
              <a:t>Coincide con un espacio en blanco.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espacio en blanco. Equivalente a [^ \t\n\r\f\v].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alfanumérico e incluye vocales con acentos. Equivalente a [a-zA-Z0-9_].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</a:t>
            </a:r>
            <a:r>
              <a:rPr lang="es-ES" sz="1600" b="1" dirty="0">
                <a:solidFill>
                  <a:srgbClr val="333333"/>
                </a:solidFill>
              </a:rPr>
              <a:t>no </a:t>
            </a:r>
            <a:r>
              <a:rPr lang="es-ES" sz="1600" dirty="0">
                <a:solidFill>
                  <a:srgbClr val="333333"/>
                </a:solidFill>
              </a:rPr>
              <a:t>alfanumérico. Equivalente a [^a-zA-Z0-9_].</a:t>
            </a:r>
          </a:p>
        </p:txBody>
      </p:sp>
    </p:spTree>
    <p:extLst>
      <p:ext uri="{BB962C8B-B14F-4D97-AF65-F5344CB8AC3E}">
        <p14:creationId xmlns:p14="http://schemas.microsoft.com/office/powerpoint/2010/main" val="1564804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573BAB-42E1-0167-AC1B-ED1685C4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3" y="3203973"/>
            <a:ext cx="7762875" cy="3200400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Encontrar puntuaciones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8" y="19051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“Hola” en un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67544" y="1124744"/>
            <a:ext cx="820891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Match.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89478" y="4652017"/>
            <a:ext cx="7952334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método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regresa un objeto de tipo match, 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nos dice en que parte del texto se encontró la coincidencia “Hola” (0, 4), desde la posición 0 hasta una posición antes de la 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2EBD1-D9C4-4663-91F3-3605F5B4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" y="2592516"/>
            <a:ext cx="6408712" cy="1891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C9DB1-1D4E-44EE-8254-09FCD9F2EB65}"/>
              </a:ext>
            </a:extLst>
          </p:cNvPr>
          <p:cNvSpPr txBox="1"/>
          <p:nvPr/>
        </p:nvSpPr>
        <p:spPr>
          <a:xfrm>
            <a:off x="689478" y="586073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</a:t>
            </a:r>
            <a:r>
              <a:rPr lang="es-ES" sz="2000" b="1">
                <a:solidFill>
                  <a:srgbClr val="FF0000"/>
                </a:solidFill>
              </a:rPr>
              <a:t>objeto Match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 objeto en Python que nos da información sobre la coincidencia.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A9AF0C-2E50-4489-A143-384134E1A9D2}"/>
              </a:ext>
            </a:extLst>
          </p:cNvPr>
          <p:cNvSpPr txBox="1"/>
          <p:nvPr/>
        </p:nvSpPr>
        <p:spPr>
          <a:xfrm>
            <a:off x="7297960" y="3301071"/>
            <a:ext cx="1522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70C0"/>
                </a:solidFill>
              </a:rPr>
              <a:t>La forma más simple de una expresión regular es una palabra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54941F0-FAEE-4FF4-B7AC-08BCA23544E0}"/>
              </a:ext>
            </a:extLst>
          </p:cNvPr>
          <p:cNvCxnSpPr/>
          <p:nvPr/>
        </p:nvCxnSpPr>
        <p:spPr>
          <a:xfrm flipV="1">
            <a:off x="3193504" y="3307530"/>
            <a:ext cx="0" cy="4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017945F-DBCB-456C-99E8-D28D3874405E}"/>
              </a:ext>
            </a:extLst>
          </p:cNvPr>
          <p:cNvCxnSpPr>
            <a:cxnSpLocks/>
          </p:cNvCxnSpPr>
          <p:nvPr/>
        </p:nvCxnSpPr>
        <p:spPr>
          <a:xfrm flipH="1">
            <a:off x="3193504" y="373957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e.M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Multilínea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840710-FB86-4DB4-A256-41715E3B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67" y="3143086"/>
            <a:ext cx="5940985" cy="30639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tomar texto multilínea. Que lea cada línea por separado.</a:t>
            </a:r>
          </a:p>
        </p:txBody>
      </p:sp>
    </p:spTree>
    <p:extLst>
      <p:ext uri="{BB962C8B-B14F-4D97-AF65-F5344CB8AC3E}">
        <p14:creationId xmlns:p14="http://schemas.microsoft.com/office/powerpoint/2010/main" val="2690599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F092CB-B93F-4FF3-A4E7-1456D0F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86" y="2819811"/>
            <a:ext cx="5525244" cy="3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7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000D1-793C-4308-A9B3-DF526B99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25806"/>
            <a:ext cx="5955072" cy="3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43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734466" y="4568126"/>
            <a:ext cx="7952334" cy="44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caso de que no encuentre coincidencia, regresa </a:t>
            </a:r>
            <a:r>
              <a:rPr lang="es-ES" sz="2000" b="1" dirty="0" err="1">
                <a:solidFill>
                  <a:srgbClr val="FF0000"/>
                </a:solidFill>
              </a:rPr>
              <a:t>None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FE3EA-1EDD-4E4D-9D0A-A1B93141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7" y="2160806"/>
            <a:ext cx="6811828" cy="19709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99306B-5F4C-4CE5-9D39-071EAF21F009}"/>
              </a:ext>
            </a:extLst>
          </p:cNvPr>
          <p:cNvSpPr txBox="1"/>
          <p:nvPr/>
        </p:nvSpPr>
        <p:spPr>
          <a:xfrm>
            <a:off x="769959" y="1376501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2:</a:t>
            </a:r>
            <a:r>
              <a:rPr lang="es-MX" sz="2000" dirty="0"/>
              <a:t> Busca la palabra Adiós en un texto.</a:t>
            </a:r>
          </a:p>
        </p:txBody>
      </p:sp>
    </p:spTree>
    <p:extLst>
      <p:ext uri="{BB962C8B-B14F-4D97-AF65-F5344CB8AC3E}">
        <p14:creationId xmlns:p14="http://schemas.microsoft.com/office/powerpoint/2010/main" val="415477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834726" y="1598192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3:</a:t>
            </a:r>
            <a:r>
              <a:rPr lang="es-MX" sz="2000" dirty="0"/>
              <a:t> Busca la palabra Python y que 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Cuantificador ( + ) Una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C3E41A-47B6-4AB6-B5CA-C3D9BBF8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6" y="2548082"/>
            <a:ext cx="7380312" cy="36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235200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94D24-C568-47E6-B6AA-854690D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9" y="3087339"/>
            <a:ext cx="7308304" cy="22008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52C361-34BB-4CF6-AF01-52682D2E236C}"/>
              </a:ext>
            </a:extLst>
          </p:cNvPr>
          <p:cNvSpPr txBox="1"/>
          <p:nvPr/>
        </p:nvSpPr>
        <p:spPr>
          <a:xfrm>
            <a:off x="552719" y="1405411"/>
            <a:ext cx="803856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</p:txBody>
      </p:sp>
    </p:spTree>
    <p:extLst>
      <p:ext uri="{BB962C8B-B14F-4D97-AF65-F5344CB8AC3E}">
        <p14:creationId xmlns:p14="http://schemas.microsoft.com/office/powerpoint/2010/main" val="14516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0443" y="227967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2" y="3138954"/>
            <a:ext cx="7901611" cy="23811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415453" y="1428632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</p:spTree>
    <p:extLst>
      <p:ext uri="{BB962C8B-B14F-4D97-AF65-F5344CB8AC3E}">
        <p14:creationId xmlns:p14="http://schemas.microsoft.com/office/powerpoint/2010/main" val="3484001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8960</TotalTime>
  <Words>1540</Words>
  <Application>Microsoft Office PowerPoint</Application>
  <PresentationFormat>Presentación en pantalla (4:3)</PresentationFormat>
  <Paragraphs>221</Paragraphs>
  <Slides>43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8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¿Cómo usar las expresiones regulares?</vt:lpstr>
      <vt:lpstr>¿Cómo usar las expresiones regulares?</vt:lpstr>
      <vt:lpstr>Método search</vt:lpstr>
      <vt:lpstr>Método search</vt:lpstr>
      <vt:lpstr>Método search</vt:lpstr>
      <vt:lpstr>Método match</vt:lpstr>
      <vt:lpstr>Método match</vt:lpstr>
      <vt:lpstr>Método findall</vt:lpstr>
      <vt:lpstr>Método findall</vt:lpstr>
      <vt:lpstr>¿Cómo usar las expresiones regulares?</vt:lpstr>
      <vt:lpstr>Método split</vt:lpstr>
      <vt:lpstr>Método split</vt:lpstr>
      <vt:lpstr>Método sub</vt:lpstr>
      <vt:lpstr>Método sub</vt:lpstr>
      <vt:lpstr>Método sub</vt:lpstr>
      <vt:lpstr>Método re y expresiones regulares</vt:lpstr>
      <vt:lpstr>Expresiones regulares: \d</vt:lpstr>
      <vt:lpstr>Expresiones regulares: \d</vt:lpstr>
      <vt:lpstr>Metacaracteres</vt:lpstr>
      <vt:lpstr>Metacaracteres</vt:lpstr>
      <vt:lpstr>Metacaracteres</vt:lpstr>
      <vt:lpstr>Metacaracteres</vt:lpstr>
      <vt:lpstr>Presentación de PowerPoint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Secuencias especiales</vt:lpstr>
      <vt:lpstr>Ejercicio</vt:lpstr>
      <vt:lpstr>Flags</vt:lpstr>
      <vt:lpstr>Flags</vt:lpstr>
      <vt:lpstr>Flags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306</cp:revision>
  <dcterms:created xsi:type="dcterms:W3CDTF">2013-06-24T20:15:42Z</dcterms:created>
  <dcterms:modified xsi:type="dcterms:W3CDTF">2025-09-04T21:42:07Z</dcterms:modified>
</cp:coreProperties>
</file>