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93" r:id="rId2"/>
    <p:sldId id="646" r:id="rId3"/>
    <p:sldId id="602" r:id="rId4"/>
    <p:sldId id="603" r:id="rId5"/>
    <p:sldId id="600" r:id="rId6"/>
    <p:sldId id="605" r:id="rId7"/>
    <p:sldId id="606" r:id="rId8"/>
    <p:sldId id="282" r:id="rId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88" autoAdjust="0"/>
    <p:restoredTop sz="94660"/>
  </p:normalViewPr>
  <p:slideViewPr>
    <p:cSldViewPr>
      <p:cViewPr varScale="1">
        <p:scale>
          <a:sx n="123" d="100"/>
          <a:sy n="123" d="100"/>
        </p:scale>
        <p:origin x="1686" y="108"/>
      </p:cViewPr>
      <p:guideLst>
        <p:guide orient="horz" pos="2160"/>
        <p:guide pos="2880"/>
      </p:guideLst>
    </p:cSldViewPr>
  </p:slideViewPr>
  <p:notesTextViewPr>
    <p:cViewPr>
      <p:scale>
        <a:sx n="1" d="1"/>
        <a:sy n="1" d="1"/>
      </p:scale>
      <p:origin x="0" y="0"/>
    </p:cViewPr>
  </p:notesTextViewPr>
  <p:sorterViewPr>
    <p:cViewPr>
      <p:scale>
        <a:sx n="100" d="100"/>
        <a:sy n="100" d="100"/>
      </p:scale>
      <p:origin x="0" y="-75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27/08/2022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‹Nº›</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27/08/2022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27/08/2022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27/08/2022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8/27/2022</a:t>
            </a:fld>
            <a:endParaRPr lang="en-US" dirty="0"/>
          </a:p>
        </p:txBody>
      </p:sp>
      <p:sp>
        <p:nvSpPr>
          <p:cNvPr id="5" name="Holder 5"/>
          <p:cNvSpPr>
            <a:spLocks noGrp="1"/>
          </p:cNvSpPr>
          <p:nvPr>
            <p:ph type="sldNum" sz="quarter" idx="7"/>
          </p:nvPr>
        </p:nvSpPr>
        <p:spPr/>
        <p:txBody>
          <a:bodyPr lIns="0" tIns="0" rIns="0" bIns="0"/>
          <a:lstStyle/>
          <a:p>
            <a:pPr marL="25400"/>
            <a:fld id="{81D60167-4931-47E6-BA6A-407CBD079E47}" type="slidenum">
              <a:rPr lang="es-MX" spc="-10" smtClean="0">
                <a:solidFill>
                  <a:srgbClr val="18BAD4"/>
                </a:solidFill>
                <a:cs typeface="Calibri"/>
              </a:rPr>
              <a:pPr marL="25400"/>
              <a:t>‹Nº›</a:t>
            </a:fld>
            <a:endParaRPr lang="es-MX" dirty="0">
              <a:cs typeface="Calibri"/>
            </a:endParaRPr>
          </a:p>
        </p:txBody>
      </p:sp>
    </p:spTree>
    <p:extLst>
      <p:ext uri="{BB962C8B-B14F-4D97-AF65-F5344CB8AC3E}">
        <p14:creationId xmlns:p14="http://schemas.microsoft.com/office/powerpoint/2010/main" val="1335315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B0270-4803-41AA-A124-4606D5A64886}"/>
              </a:ext>
            </a:extLst>
          </p:cNvPr>
          <p:cNvSpPr>
            <a:spLocks noGrp="1"/>
          </p:cNvSpPr>
          <p:nvPr>
            <p:ph type="title"/>
          </p:nvPr>
        </p:nvSpPr>
        <p:spPr>
          <a:xfrm>
            <a:off x="1441450" y="68263"/>
            <a:ext cx="7551738" cy="827087"/>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60E98CE-E020-4F61-947F-C16B8367AABC}"/>
              </a:ext>
            </a:extLst>
          </p:cNvPr>
          <p:cNvSpPr>
            <a:spLocks noGrp="1"/>
          </p:cNvSpPr>
          <p:nvPr>
            <p:ph type="body" sz="half" idx="1"/>
          </p:nvPr>
        </p:nvSpPr>
        <p:spPr>
          <a:xfrm>
            <a:off x="27463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071130C-EDB6-4212-AC7C-A4DF16F172E8}"/>
              </a:ext>
            </a:extLst>
          </p:cNvPr>
          <p:cNvSpPr>
            <a:spLocks noGrp="1"/>
          </p:cNvSpPr>
          <p:nvPr>
            <p:ph sz="half" idx="2"/>
          </p:nvPr>
        </p:nvSpPr>
        <p:spPr>
          <a:xfrm>
            <a:off x="467518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DA2694E-2FCB-4690-B9AA-B1745EB88A01}"/>
              </a:ext>
            </a:extLst>
          </p:cNvPr>
          <p:cNvSpPr>
            <a:spLocks noGrp="1"/>
          </p:cNvSpPr>
          <p:nvPr>
            <p:ph type="dt" sz="half" idx="10"/>
          </p:nvPr>
        </p:nvSpPr>
        <p:spPr>
          <a:xfrm>
            <a:off x="685800" y="6248400"/>
            <a:ext cx="1905000" cy="457200"/>
          </a:xfrm>
        </p:spPr>
        <p:txBody>
          <a:bodyPr/>
          <a:lstStyle>
            <a:lvl1pPr>
              <a:defRPr/>
            </a:lvl1pPr>
          </a:lstStyle>
          <a:p>
            <a:endParaRPr lang="es-ES" altLang="es-MX" dirty="0"/>
          </a:p>
        </p:txBody>
      </p:sp>
      <p:sp>
        <p:nvSpPr>
          <p:cNvPr id="6" name="Marcador de pie de página 5">
            <a:extLst>
              <a:ext uri="{FF2B5EF4-FFF2-40B4-BE49-F238E27FC236}">
                <a16:creationId xmlns:a16="http://schemas.microsoft.com/office/drawing/2014/main" id="{082C16C9-226D-40A6-83B0-C7150E25D7F8}"/>
              </a:ext>
            </a:extLst>
          </p:cNvPr>
          <p:cNvSpPr>
            <a:spLocks noGrp="1"/>
          </p:cNvSpPr>
          <p:nvPr>
            <p:ph type="ftr" sz="quarter" idx="11"/>
          </p:nvPr>
        </p:nvSpPr>
        <p:spPr>
          <a:xfrm>
            <a:off x="3124200" y="6248400"/>
            <a:ext cx="2895600" cy="457200"/>
          </a:xfrm>
        </p:spPr>
        <p:txBody>
          <a:bodyPr/>
          <a:lstStyle>
            <a:lvl1pPr>
              <a:defRPr/>
            </a:lvl1pPr>
          </a:lstStyle>
          <a:p>
            <a:endParaRPr lang="es-ES" altLang="es-MX" dirty="0"/>
          </a:p>
        </p:txBody>
      </p:sp>
      <p:sp>
        <p:nvSpPr>
          <p:cNvPr id="7" name="Marcador de número de diapositiva 6">
            <a:extLst>
              <a:ext uri="{FF2B5EF4-FFF2-40B4-BE49-F238E27FC236}">
                <a16:creationId xmlns:a16="http://schemas.microsoft.com/office/drawing/2014/main" id="{4EAA7849-A941-412A-950B-FDAF50BC4A09}"/>
              </a:ext>
            </a:extLst>
          </p:cNvPr>
          <p:cNvSpPr>
            <a:spLocks noGrp="1"/>
          </p:cNvSpPr>
          <p:nvPr>
            <p:ph type="sldNum" sz="quarter" idx="12"/>
          </p:nvPr>
        </p:nvSpPr>
        <p:spPr>
          <a:xfrm>
            <a:off x="6553200" y="6248400"/>
            <a:ext cx="1905000" cy="457200"/>
          </a:xfrm>
        </p:spPr>
        <p:txBody>
          <a:bodyPr/>
          <a:lstStyle>
            <a:lvl1pPr>
              <a:defRPr/>
            </a:lvl1pPr>
          </a:lstStyle>
          <a:p>
            <a:fld id="{D829B6A8-D253-4D4B-A3FA-70749FCD26F0}" type="slidenum">
              <a:rPr lang="es-ES" altLang="es-MX"/>
              <a:pPr/>
              <a:t>‹Nº›</a:t>
            </a:fld>
            <a:endParaRPr lang="es-ES" altLang="es-MX" dirty="0"/>
          </a:p>
        </p:txBody>
      </p:sp>
    </p:spTree>
    <p:extLst>
      <p:ext uri="{BB962C8B-B14F-4D97-AF65-F5344CB8AC3E}">
        <p14:creationId xmlns:p14="http://schemas.microsoft.com/office/powerpoint/2010/main" val="207221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27/08/2022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27/08/2022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27/08/2022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27/08/2022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27/08/2022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27/08/2022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27/08/2022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27/08/2022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27/08/2022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630" y="404664"/>
            <a:ext cx="7669826" cy="1470025"/>
          </a:xfrm>
        </p:spPr>
        <p:txBody>
          <a:bodyPr rtlCol="0">
            <a:normAutofit fontScale="90000"/>
          </a:bodyPr>
          <a:lstStyle/>
          <a:p>
            <a:pPr algn="l" eaLnBrk="1" fontAlgn="auto" hangingPunct="1">
              <a:spcAft>
                <a:spcPts val="0"/>
              </a:spcAft>
              <a:defRPr/>
            </a:pPr>
            <a:r>
              <a:rPr lang="es-MX" sz="3200" dirty="0">
                <a:solidFill>
                  <a:schemeClr val="bg2">
                    <a:lumMod val="50000"/>
                  </a:schemeClr>
                </a:solidFill>
              </a:rPr>
              <a:t>TI 3001 C</a:t>
            </a:r>
            <a:br>
              <a:rPr lang="es-MX" sz="3200" dirty="0">
                <a:solidFill>
                  <a:schemeClr val="bg2">
                    <a:lumMod val="50000"/>
                  </a:schemeClr>
                </a:solidFill>
              </a:rPr>
            </a:br>
            <a:r>
              <a:rPr lang="es-MX" sz="3200" dirty="0">
                <a:solidFill>
                  <a:schemeClr val="bg2">
                    <a:lumMod val="50000"/>
                  </a:schemeClr>
                </a:solidFill>
              </a:rPr>
              <a:t>Analítica de datos y herramientas de inteligencia artificial</a:t>
            </a:r>
          </a:p>
        </p:txBody>
      </p:sp>
      <p:sp>
        <p:nvSpPr>
          <p:cNvPr id="3" name="Subtitle 2"/>
          <p:cNvSpPr>
            <a:spLocks noGrp="1"/>
          </p:cNvSpPr>
          <p:nvPr>
            <p:ph type="subTitle" idx="1"/>
          </p:nvPr>
        </p:nvSpPr>
        <p:spPr>
          <a:xfrm>
            <a:off x="1475656" y="1988840"/>
            <a:ext cx="6480720" cy="1368152"/>
          </a:xfrm>
        </p:spPr>
        <p:txBody>
          <a:bodyPr rtlCol="0">
            <a:normAutofit lnSpcReduction="10000"/>
          </a:bodyPr>
          <a:lstStyle/>
          <a:p>
            <a:pPr eaLnBrk="1" fontAlgn="auto" hangingPunct="1">
              <a:spcAft>
                <a:spcPts val="0"/>
              </a:spcAft>
              <a:defRPr/>
            </a:pPr>
            <a:r>
              <a:rPr lang="es-MX" b="1" dirty="0">
                <a:solidFill>
                  <a:schemeClr val="accent4">
                    <a:lumMod val="50000"/>
                  </a:schemeClr>
                </a:solidFill>
              </a:rPr>
              <a:t>Python orientado a objetos: Encapsulamiento</a:t>
            </a:r>
          </a:p>
          <a:p>
            <a:pPr eaLnBrk="1" fontAlgn="auto" hangingPunct="1">
              <a:spcAft>
                <a:spcPts val="0"/>
              </a:spcAft>
              <a:defRPr/>
            </a:pPr>
            <a:r>
              <a:rPr lang="es-MX" sz="2000" dirty="0">
                <a:solidFill>
                  <a:schemeClr val="accent4">
                    <a:lumMod val="50000"/>
                  </a:schemeClr>
                </a:solidFill>
              </a:rPr>
              <a:t>Tecnológico de Monterrey</a:t>
            </a:r>
          </a:p>
        </p:txBody>
      </p:sp>
      <p:pic>
        <p:nvPicPr>
          <p:cNvPr id="6" name="Imagen 5">
            <a:extLst>
              <a:ext uri="{FF2B5EF4-FFF2-40B4-BE49-F238E27FC236}">
                <a16:creationId xmlns:a16="http://schemas.microsoft.com/office/drawing/2014/main" id="{76C41458-5F95-4C9E-928A-FECE8EEEF254}"/>
              </a:ext>
            </a:extLst>
          </p:cNvPr>
          <p:cNvPicPr>
            <a:picLocks noChangeAspect="1"/>
          </p:cNvPicPr>
          <p:nvPr/>
        </p:nvPicPr>
        <p:blipFill>
          <a:blip r:embed="rId2"/>
          <a:stretch>
            <a:fillRect/>
          </a:stretch>
        </p:blipFill>
        <p:spPr>
          <a:xfrm>
            <a:off x="3103230" y="3524683"/>
            <a:ext cx="3476625" cy="2314575"/>
          </a:xfrm>
          <a:prstGeom prst="rect">
            <a:avLst/>
          </a:prstGeom>
        </p:spPr>
      </p:pic>
    </p:spTree>
    <p:extLst>
      <p:ext uri="{BB962C8B-B14F-4D97-AF65-F5344CB8AC3E}">
        <p14:creationId xmlns:p14="http://schemas.microsoft.com/office/powerpoint/2010/main" val="542782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Encapsulación</a:t>
            </a:r>
          </a:p>
        </p:txBody>
      </p:sp>
      <p:sp>
        <p:nvSpPr>
          <p:cNvPr id="8" name="Rectangle 3">
            <a:extLst>
              <a:ext uri="{FF2B5EF4-FFF2-40B4-BE49-F238E27FC236}">
                <a16:creationId xmlns:a16="http://schemas.microsoft.com/office/drawing/2014/main" id="{36965C09-729F-4A40-B173-C14D1DCB7A9A}"/>
              </a:ext>
            </a:extLst>
          </p:cNvPr>
          <p:cNvSpPr txBox="1">
            <a:spLocks noChangeArrowheads="1"/>
          </p:cNvSpPr>
          <p:nvPr/>
        </p:nvSpPr>
        <p:spPr>
          <a:xfrm>
            <a:off x="925512" y="1238250"/>
            <a:ext cx="7390903" cy="147067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spcBef>
                <a:spcPct val="0"/>
              </a:spcBef>
              <a:buNone/>
            </a:pPr>
            <a:endParaRPr lang="es-ES_tradnl" altLang="es-MX" sz="1400" dirty="0">
              <a:solidFill>
                <a:schemeClr val="bg2">
                  <a:lumMod val="10000"/>
                </a:schemeClr>
              </a:solidFill>
              <a:latin typeface="Dom Casual" charset="0"/>
            </a:endParaRPr>
          </a:p>
          <a:p>
            <a:pPr marL="0" indent="0" algn="just">
              <a:lnSpc>
                <a:spcPct val="150000"/>
              </a:lnSpc>
              <a:spcBef>
                <a:spcPct val="0"/>
              </a:spcBef>
              <a:buNone/>
            </a:pPr>
            <a:r>
              <a:rPr lang="es-ES" altLang="es-MX" sz="1600" dirty="0">
                <a:solidFill>
                  <a:schemeClr val="bg2">
                    <a:lumMod val="10000"/>
                  </a:schemeClr>
                </a:solidFill>
                <a:latin typeface="Dom Casual" charset="0"/>
              </a:rPr>
              <a:t>La técnica de </a:t>
            </a:r>
            <a:r>
              <a:rPr lang="es-ES" altLang="es-MX" sz="1600" b="1" dirty="0">
                <a:solidFill>
                  <a:schemeClr val="accent6">
                    <a:lumMod val="75000"/>
                  </a:schemeClr>
                </a:solidFill>
                <a:latin typeface="Dom Casual" charset="0"/>
              </a:rPr>
              <a:t>encapsulación</a:t>
            </a:r>
            <a:r>
              <a:rPr lang="es-ES" altLang="es-MX" sz="1600" dirty="0">
                <a:solidFill>
                  <a:schemeClr val="bg2">
                    <a:lumMod val="10000"/>
                  </a:schemeClr>
                </a:solidFill>
                <a:latin typeface="Dom Casual" charset="0"/>
              </a:rPr>
              <a:t>, es conocida como </a:t>
            </a:r>
            <a:r>
              <a:rPr lang="es-ES" altLang="es-MX" sz="1600" b="1" dirty="0">
                <a:solidFill>
                  <a:schemeClr val="bg2">
                    <a:lumMod val="10000"/>
                  </a:schemeClr>
                </a:solidFill>
                <a:latin typeface="Dom Casual" charset="0"/>
              </a:rPr>
              <a:t>ocultación de datos</a:t>
            </a:r>
            <a:r>
              <a:rPr lang="es-ES" altLang="es-MX" sz="1600" dirty="0">
                <a:solidFill>
                  <a:schemeClr val="bg2">
                    <a:lumMod val="10000"/>
                  </a:schemeClr>
                </a:solidFill>
                <a:latin typeface="Dom Casual" charset="0"/>
              </a:rPr>
              <a:t>, le permite que los </a:t>
            </a:r>
            <a:r>
              <a:rPr lang="es-ES" altLang="es-MX" sz="1600" b="1" dirty="0">
                <a:solidFill>
                  <a:schemeClr val="bg2">
                    <a:lumMod val="10000"/>
                  </a:schemeClr>
                </a:solidFill>
                <a:latin typeface="Dom Casual" charset="0"/>
              </a:rPr>
              <a:t>atributos de un objeto </a:t>
            </a:r>
            <a:r>
              <a:rPr lang="es-ES" altLang="es-MX" sz="1600" dirty="0">
                <a:solidFill>
                  <a:schemeClr val="bg2">
                    <a:lumMod val="10000"/>
                  </a:schemeClr>
                </a:solidFill>
                <a:latin typeface="Dom Casual" charset="0"/>
              </a:rPr>
              <a:t>pueden ocultarse (superficialmente) para que no sean accedidos desde fuera de la definición de una clase.</a:t>
            </a:r>
            <a:endParaRPr lang="es-ES_tradnl" altLang="es-MX" sz="1600" dirty="0">
              <a:solidFill>
                <a:schemeClr val="bg2">
                  <a:lumMod val="10000"/>
                </a:schemeClr>
              </a:solidFill>
              <a:latin typeface="Dom Casual" charset="0"/>
            </a:endParaRPr>
          </a:p>
        </p:txBody>
      </p:sp>
      <p:pic>
        <p:nvPicPr>
          <p:cNvPr id="3" name="Imagen 2">
            <a:extLst>
              <a:ext uri="{FF2B5EF4-FFF2-40B4-BE49-F238E27FC236}">
                <a16:creationId xmlns:a16="http://schemas.microsoft.com/office/drawing/2014/main" id="{630FF934-A9A5-42D2-AB01-2F33DAA193C4}"/>
              </a:ext>
            </a:extLst>
          </p:cNvPr>
          <p:cNvPicPr>
            <a:picLocks noChangeAspect="1"/>
          </p:cNvPicPr>
          <p:nvPr/>
        </p:nvPicPr>
        <p:blipFill>
          <a:blip r:embed="rId2"/>
          <a:stretch>
            <a:fillRect/>
          </a:stretch>
        </p:blipFill>
        <p:spPr>
          <a:xfrm>
            <a:off x="2051720" y="3059236"/>
            <a:ext cx="5400675" cy="3209925"/>
          </a:xfrm>
          <a:prstGeom prst="rect">
            <a:avLst/>
          </a:prstGeom>
        </p:spPr>
      </p:pic>
    </p:spTree>
    <p:extLst>
      <p:ext uri="{BB962C8B-B14F-4D97-AF65-F5344CB8AC3E}">
        <p14:creationId xmlns:p14="http://schemas.microsoft.com/office/powerpoint/2010/main" val="331266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3"/>
            <a:ext cx="91440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Encapsulación : atributos privados</a:t>
            </a:r>
          </a:p>
        </p:txBody>
      </p:sp>
      <p:sp>
        <p:nvSpPr>
          <p:cNvPr id="9" name="CuadroTexto 8">
            <a:extLst>
              <a:ext uri="{FF2B5EF4-FFF2-40B4-BE49-F238E27FC236}">
                <a16:creationId xmlns:a16="http://schemas.microsoft.com/office/drawing/2014/main" id="{1F896577-4B60-4BA6-A121-97638A434181}"/>
              </a:ext>
            </a:extLst>
          </p:cNvPr>
          <p:cNvSpPr txBox="1"/>
          <p:nvPr/>
        </p:nvSpPr>
        <p:spPr>
          <a:xfrm>
            <a:off x="395536" y="889323"/>
            <a:ext cx="8424936" cy="1028102"/>
          </a:xfrm>
          <a:prstGeom prst="rect">
            <a:avLst/>
          </a:prstGeom>
          <a:noFill/>
        </p:spPr>
        <p:txBody>
          <a:bodyPr wrap="square" rtlCol="0">
            <a:spAutoFit/>
          </a:bodyPr>
          <a:lstStyle/>
          <a:p>
            <a:pPr algn="ctr">
              <a:lnSpc>
                <a:spcPts val="2500"/>
              </a:lnSpc>
            </a:pPr>
            <a:r>
              <a:rPr lang="es-ES" sz="1600" b="1" dirty="0">
                <a:solidFill>
                  <a:schemeClr val="accent6">
                    <a:lumMod val="75000"/>
                  </a:schemeClr>
                </a:solidFill>
              </a:rPr>
              <a:t>La encapsulación hace referencia a la capacidad que tiene un objeto de ocultar su estado, de manera que sus datos solo se puedan modificar por medio de las operaciones (métodos) que ofrece. </a:t>
            </a:r>
            <a:endParaRPr lang="es-ES" sz="1600" dirty="0">
              <a:solidFill>
                <a:schemeClr val="tx1">
                  <a:lumMod val="95000"/>
                  <a:lumOff val="5000"/>
                </a:schemeClr>
              </a:solidFill>
            </a:endParaRPr>
          </a:p>
        </p:txBody>
      </p:sp>
      <p:sp>
        <p:nvSpPr>
          <p:cNvPr id="10" name="CuadroTexto 9">
            <a:extLst>
              <a:ext uri="{FF2B5EF4-FFF2-40B4-BE49-F238E27FC236}">
                <a16:creationId xmlns:a16="http://schemas.microsoft.com/office/drawing/2014/main" id="{B73C42C7-85D9-4D9B-B558-211E4812A4BA}"/>
              </a:ext>
            </a:extLst>
          </p:cNvPr>
          <p:cNvSpPr txBox="1"/>
          <p:nvPr/>
        </p:nvSpPr>
        <p:spPr>
          <a:xfrm>
            <a:off x="251520" y="2060848"/>
            <a:ext cx="8496944" cy="1989904"/>
          </a:xfrm>
          <a:prstGeom prst="rect">
            <a:avLst/>
          </a:prstGeom>
          <a:noFill/>
        </p:spPr>
        <p:txBody>
          <a:bodyPr wrap="square" rtlCol="0">
            <a:spAutoFit/>
          </a:bodyPr>
          <a:lstStyle/>
          <a:p>
            <a:pPr marL="285750" indent="-285750" algn="just">
              <a:lnSpc>
                <a:spcPts val="2500"/>
              </a:lnSpc>
              <a:buFont typeface="Arial" panose="020B0604020202020204" pitchFamily="34" charset="0"/>
              <a:buChar char="•"/>
            </a:pPr>
            <a:r>
              <a:rPr lang="es-ES" sz="1600" dirty="0">
                <a:solidFill>
                  <a:schemeClr val="tx1">
                    <a:lumMod val="95000"/>
                    <a:lumOff val="5000"/>
                  </a:schemeClr>
                </a:solidFill>
              </a:rPr>
              <a:t>En Python, todos los </a:t>
            </a:r>
            <a:r>
              <a:rPr lang="es-ES" sz="1600" b="1" dirty="0">
                <a:solidFill>
                  <a:srgbClr val="00B050"/>
                </a:solidFill>
              </a:rPr>
              <a:t>atributos de una clase (atributos de datos y métodos) son públicos</a:t>
            </a:r>
            <a:r>
              <a:rPr lang="es-ES" sz="1600" dirty="0">
                <a:solidFill>
                  <a:schemeClr val="tx1">
                    <a:lumMod val="95000"/>
                    <a:lumOff val="5000"/>
                  </a:schemeClr>
                </a:solidFill>
              </a:rPr>
              <a:t>. Esto quiere decir que desde un código que use la clase, se puede acceder a todos los atributos y métodos de dicha clase.</a:t>
            </a:r>
          </a:p>
          <a:p>
            <a:pPr marL="285750" indent="-285750" algn="just">
              <a:lnSpc>
                <a:spcPts val="2500"/>
              </a:lnSpc>
              <a:buFont typeface="Arial" panose="020B0604020202020204" pitchFamily="34" charset="0"/>
              <a:buChar char="•"/>
            </a:pPr>
            <a:r>
              <a:rPr lang="es-ES" sz="1600" dirty="0">
                <a:solidFill>
                  <a:schemeClr val="tx1">
                    <a:lumMod val="95000"/>
                    <a:lumOff val="5000"/>
                  </a:schemeClr>
                </a:solidFill>
              </a:rPr>
              <a:t>Hay una forma de indicar en Python que un atributo, ya sea un dato o un método, es interno a una clase y no se debería utilizar fuera de ella. Esto es usando el carácter </a:t>
            </a:r>
            <a:r>
              <a:rPr lang="es-ES" sz="1600" b="1" dirty="0">
                <a:solidFill>
                  <a:srgbClr val="0070C0"/>
                </a:solidFill>
              </a:rPr>
              <a:t>guión bajo _atributo</a:t>
            </a:r>
            <a:r>
              <a:rPr lang="es-ES" sz="1600" dirty="0">
                <a:solidFill>
                  <a:schemeClr val="tx1">
                    <a:lumMod val="95000"/>
                    <a:lumOff val="5000"/>
                  </a:schemeClr>
                </a:solidFill>
              </a:rPr>
              <a:t> antes del nombre del atributo que queramos ocultar.</a:t>
            </a:r>
          </a:p>
        </p:txBody>
      </p:sp>
      <p:pic>
        <p:nvPicPr>
          <p:cNvPr id="5" name="Imagen 4">
            <a:extLst>
              <a:ext uri="{FF2B5EF4-FFF2-40B4-BE49-F238E27FC236}">
                <a16:creationId xmlns:a16="http://schemas.microsoft.com/office/drawing/2014/main" id="{FB8BFC6F-E8A3-4523-932A-E0C8FFD40C46}"/>
              </a:ext>
            </a:extLst>
          </p:cNvPr>
          <p:cNvPicPr>
            <a:picLocks noChangeAspect="1"/>
          </p:cNvPicPr>
          <p:nvPr/>
        </p:nvPicPr>
        <p:blipFill>
          <a:blip r:embed="rId2"/>
          <a:stretch>
            <a:fillRect/>
          </a:stretch>
        </p:blipFill>
        <p:spPr>
          <a:xfrm>
            <a:off x="611560" y="4269033"/>
            <a:ext cx="6191250" cy="2085975"/>
          </a:xfrm>
          <a:prstGeom prst="rect">
            <a:avLst/>
          </a:prstGeom>
        </p:spPr>
      </p:pic>
      <p:sp>
        <p:nvSpPr>
          <p:cNvPr id="6" name="Rectángulo 5">
            <a:extLst>
              <a:ext uri="{FF2B5EF4-FFF2-40B4-BE49-F238E27FC236}">
                <a16:creationId xmlns:a16="http://schemas.microsoft.com/office/drawing/2014/main" id="{00A8FDE6-4A3E-4FB3-9730-D3716FB038D5}"/>
              </a:ext>
            </a:extLst>
          </p:cNvPr>
          <p:cNvSpPr/>
          <p:nvPr/>
        </p:nvSpPr>
        <p:spPr>
          <a:xfrm>
            <a:off x="1402928" y="4701081"/>
            <a:ext cx="2304257"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67437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3"/>
            <a:ext cx="91440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Encapsulación : atributos privados</a:t>
            </a:r>
          </a:p>
        </p:txBody>
      </p:sp>
      <p:sp>
        <p:nvSpPr>
          <p:cNvPr id="10" name="CuadroTexto 9">
            <a:extLst>
              <a:ext uri="{FF2B5EF4-FFF2-40B4-BE49-F238E27FC236}">
                <a16:creationId xmlns:a16="http://schemas.microsoft.com/office/drawing/2014/main" id="{B73C42C7-85D9-4D9B-B558-211E4812A4BA}"/>
              </a:ext>
            </a:extLst>
          </p:cNvPr>
          <p:cNvSpPr txBox="1"/>
          <p:nvPr/>
        </p:nvSpPr>
        <p:spPr>
          <a:xfrm>
            <a:off x="683568" y="992074"/>
            <a:ext cx="8136904" cy="707501"/>
          </a:xfrm>
          <a:prstGeom prst="rect">
            <a:avLst/>
          </a:prstGeom>
          <a:noFill/>
        </p:spPr>
        <p:txBody>
          <a:bodyPr wrap="square" rtlCol="0">
            <a:spAutoFit/>
          </a:bodyPr>
          <a:lstStyle/>
          <a:p>
            <a:pPr algn="just">
              <a:lnSpc>
                <a:spcPts val="2500"/>
              </a:lnSpc>
            </a:pPr>
            <a:r>
              <a:rPr lang="es-ES" sz="1600" dirty="0">
                <a:solidFill>
                  <a:schemeClr val="tx1">
                    <a:lumMod val="95000"/>
                    <a:lumOff val="5000"/>
                  </a:schemeClr>
                </a:solidFill>
              </a:rPr>
              <a:t>El atributo seguirá siendo accesible desde fuera de la clase, pero el programador está indicando que es privado y no debería utilizarse porque no se sabe qué consecuencias puede tener. </a:t>
            </a:r>
          </a:p>
        </p:txBody>
      </p:sp>
      <p:pic>
        <p:nvPicPr>
          <p:cNvPr id="5" name="Imagen 4">
            <a:extLst>
              <a:ext uri="{FF2B5EF4-FFF2-40B4-BE49-F238E27FC236}">
                <a16:creationId xmlns:a16="http://schemas.microsoft.com/office/drawing/2014/main" id="{FB8BFC6F-E8A3-4523-932A-E0C8FFD40C46}"/>
              </a:ext>
            </a:extLst>
          </p:cNvPr>
          <p:cNvPicPr>
            <a:picLocks noChangeAspect="1"/>
          </p:cNvPicPr>
          <p:nvPr/>
        </p:nvPicPr>
        <p:blipFill>
          <a:blip r:embed="rId2"/>
          <a:stretch>
            <a:fillRect/>
          </a:stretch>
        </p:blipFill>
        <p:spPr>
          <a:xfrm>
            <a:off x="2773238" y="2031248"/>
            <a:ext cx="6191250" cy="2085975"/>
          </a:xfrm>
          <a:prstGeom prst="rect">
            <a:avLst/>
          </a:prstGeom>
        </p:spPr>
      </p:pic>
      <p:pic>
        <p:nvPicPr>
          <p:cNvPr id="3" name="Imagen 2">
            <a:extLst>
              <a:ext uri="{FF2B5EF4-FFF2-40B4-BE49-F238E27FC236}">
                <a16:creationId xmlns:a16="http://schemas.microsoft.com/office/drawing/2014/main" id="{1A31B860-4D96-42F7-AAE9-758325AD51D2}"/>
              </a:ext>
            </a:extLst>
          </p:cNvPr>
          <p:cNvPicPr>
            <a:picLocks noChangeAspect="1"/>
          </p:cNvPicPr>
          <p:nvPr/>
        </p:nvPicPr>
        <p:blipFill>
          <a:blip r:embed="rId3"/>
          <a:stretch>
            <a:fillRect/>
          </a:stretch>
        </p:blipFill>
        <p:spPr>
          <a:xfrm>
            <a:off x="2773238" y="4258104"/>
            <a:ext cx="2581275" cy="1819275"/>
          </a:xfrm>
          <a:prstGeom prst="rect">
            <a:avLst/>
          </a:prstGeom>
        </p:spPr>
      </p:pic>
      <p:sp>
        <p:nvSpPr>
          <p:cNvPr id="11" name="CuadroTexto 10">
            <a:extLst>
              <a:ext uri="{FF2B5EF4-FFF2-40B4-BE49-F238E27FC236}">
                <a16:creationId xmlns:a16="http://schemas.microsoft.com/office/drawing/2014/main" id="{C48A7B3E-ED1B-4D54-946B-19057C587271}"/>
              </a:ext>
            </a:extLst>
          </p:cNvPr>
          <p:cNvSpPr txBox="1"/>
          <p:nvPr/>
        </p:nvSpPr>
        <p:spPr>
          <a:xfrm>
            <a:off x="686826" y="1907599"/>
            <a:ext cx="1872208" cy="1319528"/>
          </a:xfrm>
          <a:prstGeom prst="rect">
            <a:avLst/>
          </a:prstGeom>
          <a:noFill/>
        </p:spPr>
        <p:txBody>
          <a:bodyPr wrap="square" rtlCol="0">
            <a:spAutoFit/>
          </a:bodyPr>
          <a:lstStyle/>
          <a:p>
            <a:pPr algn="just">
              <a:lnSpc>
                <a:spcPts val="2500"/>
              </a:lnSpc>
              <a:spcAft>
                <a:spcPts val="1200"/>
              </a:spcAft>
            </a:pPr>
            <a:r>
              <a:rPr lang="es-ES" sz="1600" b="1" dirty="0">
                <a:solidFill>
                  <a:schemeClr val="tx1">
                    <a:lumMod val="95000"/>
                    <a:lumOff val="5000"/>
                  </a:schemeClr>
                </a:solidFill>
              </a:rPr>
              <a:t>Ejemplo: </a:t>
            </a:r>
          </a:p>
          <a:p>
            <a:pPr>
              <a:lnSpc>
                <a:spcPts val="2000"/>
              </a:lnSpc>
            </a:pPr>
            <a:r>
              <a:rPr lang="es-ES" sz="1400" dirty="0">
                <a:solidFill>
                  <a:schemeClr val="tx1">
                    <a:lumMod val="95000"/>
                    <a:lumOff val="5000"/>
                  </a:schemeClr>
                </a:solidFill>
              </a:rPr>
              <a:t>La </a:t>
            </a:r>
            <a:r>
              <a:rPr lang="es-ES" sz="1400" b="1" dirty="0">
                <a:solidFill>
                  <a:schemeClr val="tx1">
                    <a:lumMod val="95000"/>
                    <a:lumOff val="5000"/>
                  </a:schemeClr>
                </a:solidFill>
              </a:rPr>
              <a:t>clase A </a:t>
            </a:r>
            <a:r>
              <a:rPr lang="es-ES" sz="1400" dirty="0">
                <a:solidFill>
                  <a:schemeClr val="tx1">
                    <a:lumMod val="95000"/>
                    <a:lumOff val="5000"/>
                  </a:schemeClr>
                </a:solidFill>
              </a:rPr>
              <a:t>define el </a:t>
            </a:r>
            <a:r>
              <a:rPr lang="es-ES" sz="1400" b="1" dirty="0">
                <a:solidFill>
                  <a:schemeClr val="accent6">
                    <a:lumMod val="75000"/>
                  </a:schemeClr>
                </a:solidFill>
              </a:rPr>
              <a:t>atributo privado</a:t>
            </a:r>
            <a:r>
              <a:rPr lang="es-ES" sz="1400" dirty="0">
                <a:solidFill>
                  <a:schemeClr val="accent6">
                    <a:lumMod val="75000"/>
                  </a:schemeClr>
                </a:solidFill>
              </a:rPr>
              <a:t> </a:t>
            </a:r>
            <a:r>
              <a:rPr lang="es-ES" sz="1400" b="1" dirty="0">
                <a:solidFill>
                  <a:srgbClr val="0070C0"/>
                </a:solidFill>
              </a:rPr>
              <a:t>_contador</a:t>
            </a:r>
            <a:endParaRPr lang="es-ES" sz="1400" dirty="0">
              <a:solidFill>
                <a:schemeClr val="tx1">
                  <a:lumMod val="95000"/>
                  <a:lumOff val="5000"/>
                </a:schemeClr>
              </a:solidFill>
            </a:endParaRPr>
          </a:p>
        </p:txBody>
      </p:sp>
      <p:sp>
        <p:nvSpPr>
          <p:cNvPr id="12" name="CuadroTexto 11">
            <a:extLst>
              <a:ext uri="{FF2B5EF4-FFF2-40B4-BE49-F238E27FC236}">
                <a16:creationId xmlns:a16="http://schemas.microsoft.com/office/drawing/2014/main" id="{17F98069-7653-4E51-A1F8-70D3A40605DB}"/>
              </a:ext>
            </a:extLst>
          </p:cNvPr>
          <p:cNvSpPr txBox="1"/>
          <p:nvPr/>
        </p:nvSpPr>
        <p:spPr>
          <a:xfrm>
            <a:off x="683568" y="4258104"/>
            <a:ext cx="1801638" cy="845040"/>
          </a:xfrm>
          <a:prstGeom prst="rect">
            <a:avLst/>
          </a:prstGeom>
          <a:noFill/>
        </p:spPr>
        <p:txBody>
          <a:bodyPr wrap="square" rtlCol="0">
            <a:spAutoFit/>
          </a:bodyPr>
          <a:lstStyle/>
          <a:p>
            <a:pPr algn="just">
              <a:lnSpc>
                <a:spcPts val="2000"/>
              </a:lnSpc>
            </a:pPr>
            <a:r>
              <a:rPr lang="es-ES" sz="1400" dirty="0">
                <a:solidFill>
                  <a:schemeClr val="tx1">
                    <a:lumMod val="95000"/>
                    <a:lumOff val="5000"/>
                  </a:schemeClr>
                </a:solidFill>
              </a:rPr>
              <a:t>Un ejemplo de uso de la clase sería el siguiente:</a:t>
            </a:r>
          </a:p>
        </p:txBody>
      </p:sp>
      <p:sp>
        <p:nvSpPr>
          <p:cNvPr id="13" name="CuadroTexto 12">
            <a:extLst>
              <a:ext uri="{FF2B5EF4-FFF2-40B4-BE49-F238E27FC236}">
                <a16:creationId xmlns:a16="http://schemas.microsoft.com/office/drawing/2014/main" id="{2ECBEF75-283F-48D0-AC07-B3DB281F0998}"/>
              </a:ext>
            </a:extLst>
          </p:cNvPr>
          <p:cNvSpPr txBox="1"/>
          <p:nvPr/>
        </p:nvSpPr>
        <p:spPr>
          <a:xfrm>
            <a:off x="663431" y="5563328"/>
            <a:ext cx="2096301" cy="851772"/>
          </a:xfrm>
          <a:prstGeom prst="rect">
            <a:avLst/>
          </a:prstGeom>
          <a:noFill/>
        </p:spPr>
        <p:txBody>
          <a:bodyPr wrap="square" rtlCol="0">
            <a:spAutoFit/>
          </a:bodyPr>
          <a:lstStyle/>
          <a:p>
            <a:pPr>
              <a:lnSpc>
                <a:spcPts val="2000"/>
              </a:lnSpc>
            </a:pPr>
            <a:r>
              <a:rPr lang="es-ES" sz="1400" dirty="0">
                <a:solidFill>
                  <a:schemeClr val="tx1">
                    <a:lumMod val="95000"/>
                    <a:lumOff val="5000"/>
                  </a:schemeClr>
                </a:solidFill>
              </a:rPr>
              <a:t>Es posible acceder al atributo privado, aunque no se debiera.</a:t>
            </a:r>
          </a:p>
        </p:txBody>
      </p:sp>
      <p:sp>
        <p:nvSpPr>
          <p:cNvPr id="14" name="Rectángulo 13">
            <a:extLst>
              <a:ext uri="{FF2B5EF4-FFF2-40B4-BE49-F238E27FC236}">
                <a16:creationId xmlns:a16="http://schemas.microsoft.com/office/drawing/2014/main" id="{D1A9E345-1E86-4B38-A78C-641607DFE0D8}"/>
              </a:ext>
            </a:extLst>
          </p:cNvPr>
          <p:cNvSpPr/>
          <p:nvPr/>
        </p:nvSpPr>
        <p:spPr>
          <a:xfrm>
            <a:off x="2794701" y="5596241"/>
            <a:ext cx="2581275" cy="481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3059498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3"/>
            <a:ext cx="91440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Encapsulación : atributos privados</a:t>
            </a:r>
          </a:p>
        </p:txBody>
      </p:sp>
      <p:sp>
        <p:nvSpPr>
          <p:cNvPr id="10" name="CuadroTexto 9">
            <a:extLst>
              <a:ext uri="{FF2B5EF4-FFF2-40B4-BE49-F238E27FC236}">
                <a16:creationId xmlns:a16="http://schemas.microsoft.com/office/drawing/2014/main" id="{B73C42C7-85D9-4D9B-B558-211E4812A4BA}"/>
              </a:ext>
            </a:extLst>
          </p:cNvPr>
          <p:cNvSpPr txBox="1"/>
          <p:nvPr/>
        </p:nvSpPr>
        <p:spPr>
          <a:xfrm>
            <a:off x="467544" y="1071605"/>
            <a:ext cx="8149128" cy="1028102"/>
          </a:xfrm>
          <a:prstGeom prst="rect">
            <a:avLst/>
          </a:prstGeom>
          <a:noFill/>
        </p:spPr>
        <p:txBody>
          <a:bodyPr wrap="square" rtlCol="0">
            <a:spAutoFit/>
          </a:bodyPr>
          <a:lstStyle/>
          <a:p>
            <a:pPr algn="just">
              <a:lnSpc>
                <a:spcPts val="2500"/>
              </a:lnSpc>
            </a:pPr>
            <a:r>
              <a:rPr lang="es-ES" sz="1600" dirty="0">
                <a:solidFill>
                  <a:schemeClr val="tx1">
                    <a:lumMod val="95000"/>
                    <a:lumOff val="5000"/>
                  </a:schemeClr>
                </a:solidFill>
              </a:rPr>
              <a:t>También es posible usar un </a:t>
            </a:r>
            <a:r>
              <a:rPr lang="es-ES" sz="1600" b="1" dirty="0">
                <a:solidFill>
                  <a:srgbClr val="0070C0"/>
                </a:solidFill>
              </a:rPr>
              <a:t>doble guión bajo</a:t>
            </a:r>
            <a:r>
              <a:rPr lang="es-ES" sz="1600" dirty="0">
                <a:solidFill>
                  <a:schemeClr val="tx1">
                    <a:lumMod val="95000"/>
                    <a:lumOff val="5000"/>
                  </a:schemeClr>
                </a:solidFill>
              </a:rPr>
              <a:t> </a:t>
            </a:r>
            <a:r>
              <a:rPr lang="es-ES" sz="1600" b="1" dirty="0">
                <a:solidFill>
                  <a:srgbClr val="0070C0"/>
                </a:solidFill>
              </a:rPr>
              <a:t>__atributo</a:t>
            </a:r>
            <a:r>
              <a:rPr lang="es-ES" sz="1600" dirty="0">
                <a:solidFill>
                  <a:schemeClr val="tx1">
                    <a:lumMod val="95000"/>
                    <a:lumOff val="5000"/>
                  </a:schemeClr>
                </a:solidFill>
              </a:rPr>
              <a:t>. Esto hace que el identificador sea literalmente reemplazado por el texto </a:t>
            </a:r>
            <a:r>
              <a:rPr lang="es-ES" sz="1600" b="1" dirty="0">
                <a:solidFill>
                  <a:schemeClr val="accent6">
                    <a:lumMod val="75000"/>
                  </a:schemeClr>
                </a:solidFill>
              </a:rPr>
              <a:t>_Clase__atributo</a:t>
            </a:r>
            <a:r>
              <a:rPr lang="es-ES" sz="1600" dirty="0">
                <a:solidFill>
                  <a:schemeClr val="tx1">
                    <a:lumMod val="95000"/>
                    <a:lumOff val="5000"/>
                  </a:schemeClr>
                </a:solidFill>
              </a:rPr>
              <a:t>, donde </a:t>
            </a:r>
            <a:r>
              <a:rPr lang="es-ES" sz="1600" b="1" dirty="0">
                <a:solidFill>
                  <a:srgbClr val="FF0000"/>
                </a:solidFill>
              </a:rPr>
              <a:t>Clase</a:t>
            </a:r>
            <a:r>
              <a:rPr lang="es-ES" sz="1600" dirty="0">
                <a:solidFill>
                  <a:srgbClr val="FF0000"/>
                </a:solidFill>
              </a:rPr>
              <a:t> </a:t>
            </a:r>
            <a:r>
              <a:rPr lang="es-ES" sz="1600" dirty="0">
                <a:solidFill>
                  <a:schemeClr val="tx1">
                    <a:lumMod val="95000"/>
                    <a:lumOff val="5000"/>
                  </a:schemeClr>
                </a:solidFill>
              </a:rPr>
              <a:t>es el nombre de la clase actual. </a:t>
            </a:r>
          </a:p>
        </p:txBody>
      </p:sp>
      <p:pic>
        <p:nvPicPr>
          <p:cNvPr id="14" name="Imagen 13">
            <a:extLst>
              <a:ext uri="{FF2B5EF4-FFF2-40B4-BE49-F238E27FC236}">
                <a16:creationId xmlns:a16="http://schemas.microsoft.com/office/drawing/2014/main" id="{FE5193A2-5AC9-4984-8F1D-C88888E5EEF1}"/>
              </a:ext>
            </a:extLst>
          </p:cNvPr>
          <p:cNvPicPr>
            <a:picLocks noChangeAspect="1"/>
          </p:cNvPicPr>
          <p:nvPr/>
        </p:nvPicPr>
        <p:blipFill>
          <a:blip r:embed="rId2"/>
          <a:stretch>
            <a:fillRect/>
          </a:stretch>
        </p:blipFill>
        <p:spPr>
          <a:xfrm>
            <a:off x="2843808" y="2085721"/>
            <a:ext cx="5472608" cy="1824203"/>
          </a:xfrm>
          <a:prstGeom prst="rect">
            <a:avLst/>
          </a:prstGeom>
        </p:spPr>
      </p:pic>
      <p:sp>
        <p:nvSpPr>
          <p:cNvPr id="17" name="CuadroTexto 16">
            <a:extLst>
              <a:ext uri="{FF2B5EF4-FFF2-40B4-BE49-F238E27FC236}">
                <a16:creationId xmlns:a16="http://schemas.microsoft.com/office/drawing/2014/main" id="{A4FA2A5F-F2E3-4AA0-A1A4-0FCE88899775}"/>
              </a:ext>
            </a:extLst>
          </p:cNvPr>
          <p:cNvSpPr txBox="1"/>
          <p:nvPr/>
        </p:nvSpPr>
        <p:spPr>
          <a:xfrm>
            <a:off x="467544" y="2190583"/>
            <a:ext cx="1997631" cy="1614481"/>
          </a:xfrm>
          <a:prstGeom prst="rect">
            <a:avLst/>
          </a:prstGeom>
          <a:noFill/>
        </p:spPr>
        <p:txBody>
          <a:bodyPr wrap="square" rtlCol="0">
            <a:spAutoFit/>
          </a:bodyPr>
          <a:lstStyle/>
          <a:p>
            <a:pPr>
              <a:lnSpc>
                <a:spcPts val="2000"/>
              </a:lnSpc>
            </a:pPr>
            <a:r>
              <a:rPr lang="es-ES" sz="1400" dirty="0">
                <a:solidFill>
                  <a:schemeClr val="tx1">
                    <a:lumMod val="95000"/>
                    <a:lumOff val="5000"/>
                  </a:schemeClr>
                </a:solidFill>
              </a:rPr>
              <a:t>A diferencia del ejercicio anterior, la </a:t>
            </a:r>
            <a:r>
              <a:rPr lang="es-ES" sz="1400" b="1" dirty="0">
                <a:solidFill>
                  <a:srgbClr val="0070C0"/>
                </a:solidFill>
              </a:rPr>
              <a:t>clase B </a:t>
            </a:r>
            <a:r>
              <a:rPr lang="es-ES" sz="1400" dirty="0">
                <a:solidFill>
                  <a:schemeClr val="tx1">
                    <a:lumMod val="95000"/>
                    <a:lumOff val="5000"/>
                  </a:schemeClr>
                </a:solidFill>
              </a:rPr>
              <a:t>define el </a:t>
            </a:r>
            <a:r>
              <a:rPr lang="es-ES" sz="1400" b="1" dirty="0">
                <a:solidFill>
                  <a:srgbClr val="00B050"/>
                </a:solidFill>
              </a:rPr>
              <a:t>atributo privado </a:t>
            </a:r>
            <a:r>
              <a:rPr lang="es-ES" sz="1400" b="1" dirty="0">
                <a:solidFill>
                  <a:schemeClr val="accent6">
                    <a:lumMod val="75000"/>
                  </a:schemeClr>
                </a:solidFill>
              </a:rPr>
              <a:t>__contador </a:t>
            </a:r>
            <a:r>
              <a:rPr lang="es-ES" sz="1400" dirty="0">
                <a:solidFill>
                  <a:schemeClr val="tx1">
                    <a:lumMod val="95000"/>
                    <a:lumOff val="5000"/>
                  </a:schemeClr>
                </a:solidFill>
              </a:rPr>
              <a:t>anteponiendo un </a:t>
            </a:r>
            <a:r>
              <a:rPr lang="es-ES" sz="1400" b="1" dirty="0">
                <a:solidFill>
                  <a:srgbClr val="0070C0"/>
                </a:solidFill>
              </a:rPr>
              <a:t>doble guion bajo</a:t>
            </a:r>
            <a:r>
              <a:rPr lang="es-ES" sz="1400" dirty="0">
                <a:solidFill>
                  <a:schemeClr val="tx1">
                    <a:lumMod val="95000"/>
                    <a:lumOff val="5000"/>
                  </a:schemeClr>
                </a:solidFill>
              </a:rPr>
              <a:t>. </a:t>
            </a:r>
            <a:endParaRPr lang="es-ES" sz="1600" dirty="0">
              <a:solidFill>
                <a:schemeClr val="tx1">
                  <a:lumMod val="95000"/>
                  <a:lumOff val="5000"/>
                </a:schemeClr>
              </a:solidFill>
            </a:endParaRPr>
          </a:p>
        </p:txBody>
      </p:sp>
      <p:pic>
        <p:nvPicPr>
          <p:cNvPr id="19" name="Imagen 18">
            <a:extLst>
              <a:ext uri="{FF2B5EF4-FFF2-40B4-BE49-F238E27FC236}">
                <a16:creationId xmlns:a16="http://schemas.microsoft.com/office/drawing/2014/main" id="{167C1CD6-012D-4A74-AB0F-EF0E5F9694FD}"/>
              </a:ext>
            </a:extLst>
          </p:cNvPr>
          <p:cNvPicPr>
            <a:picLocks noChangeAspect="1"/>
          </p:cNvPicPr>
          <p:nvPr/>
        </p:nvPicPr>
        <p:blipFill>
          <a:blip r:embed="rId3"/>
          <a:stretch>
            <a:fillRect/>
          </a:stretch>
        </p:blipFill>
        <p:spPr>
          <a:xfrm>
            <a:off x="2859278" y="4221088"/>
            <a:ext cx="5378622" cy="2105026"/>
          </a:xfrm>
          <a:prstGeom prst="rect">
            <a:avLst/>
          </a:prstGeom>
        </p:spPr>
      </p:pic>
      <p:sp>
        <p:nvSpPr>
          <p:cNvPr id="20" name="CuadroTexto 19">
            <a:extLst>
              <a:ext uri="{FF2B5EF4-FFF2-40B4-BE49-F238E27FC236}">
                <a16:creationId xmlns:a16="http://schemas.microsoft.com/office/drawing/2014/main" id="{5CA59DD9-3BE3-4F8D-938F-FF78B6BDFF41}"/>
              </a:ext>
            </a:extLst>
          </p:cNvPr>
          <p:cNvSpPr txBox="1"/>
          <p:nvPr/>
        </p:nvSpPr>
        <p:spPr>
          <a:xfrm>
            <a:off x="441945" y="4149080"/>
            <a:ext cx="1997631" cy="1870961"/>
          </a:xfrm>
          <a:prstGeom prst="rect">
            <a:avLst/>
          </a:prstGeom>
          <a:noFill/>
        </p:spPr>
        <p:txBody>
          <a:bodyPr wrap="square" rtlCol="0">
            <a:spAutoFit/>
          </a:bodyPr>
          <a:lstStyle/>
          <a:p>
            <a:pPr>
              <a:lnSpc>
                <a:spcPts val="2000"/>
              </a:lnSpc>
            </a:pPr>
            <a:r>
              <a:rPr lang="es-ES" sz="1400" dirty="0">
                <a:solidFill>
                  <a:schemeClr val="tx1">
                    <a:lumMod val="95000"/>
                    <a:lumOff val="5000"/>
                  </a:schemeClr>
                </a:solidFill>
              </a:rPr>
              <a:t>El resultado cambia, ya que no se puede acceder al atributo </a:t>
            </a:r>
            <a:r>
              <a:rPr lang="es-ES" sz="1400" b="1" dirty="0">
                <a:solidFill>
                  <a:schemeClr val="accent6">
                    <a:lumMod val="75000"/>
                  </a:schemeClr>
                </a:solidFill>
              </a:rPr>
              <a:t>__contador</a:t>
            </a:r>
            <a:r>
              <a:rPr lang="es-ES" sz="1400" dirty="0">
                <a:solidFill>
                  <a:schemeClr val="tx1">
                    <a:lumMod val="95000"/>
                    <a:lumOff val="5000"/>
                  </a:schemeClr>
                </a:solidFill>
              </a:rPr>
              <a:t> fuera de la clase. Este identificador se ha sustituido por </a:t>
            </a:r>
            <a:r>
              <a:rPr lang="es-ES" sz="1400" b="1" dirty="0">
                <a:solidFill>
                  <a:schemeClr val="accent6">
                    <a:lumMod val="75000"/>
                  </a:schemeClr>
                </a:solidFill>
              </a:rPr>
              <a:t>_B__contador</a:t>
            </a:r>
            <a:r>
              <a:rPr lang="es-ES" sz="1400" dirty="0">
                <a:solidFill>
                  <a:schemeClr val="tx1">
                    <a:lumMod val="95000"/>
                    <a:lumOff val="5000"/>
                  </a:schemeClr>
                </a:solidFill>
              </a:rPr>
              <a:t>.</a:t>
            </a:r>
            <a:endParaRPr lang="es-ES" sz="1600" dirty="0">
              <a:solidFill>
                <a:schemeClr val="tx1">
                  <a:lumMod val="95000"/>
                  <a:lumOff val="5000"/>
                </a:schemeClr>
              </a:solidFill>
            </a:endParaRPr>
          </a:p>
        </p:txBody>
      </p:sp>
      <p:sp>
        <p:nvSpPr>
          <p:cNvPr id="21" name="Rectángulo 20">
            <a:extLst>
              <a:ext uri="{FF2B5EF4-FFF2-40B4-BE49-F238E27FC236}">
                <a16:creationId xmlns:a16="http://schemas.microsoft.com/office/drawing/2014/main" id="{A56D7C7D-3DA4-4097-88C7-D99004D02C66}"/>
              </a:ext>
            </a:extLst>
          </p:cNvPr>
          <p:cNvSpPr/>
          <p:nvPr/>
        </p:nvSpPr>
        <p:spPr>
          <a:xfrm>
            <a:off x="2843808" y="5157192"/>
            <a:ext cx="5394092" cy="1224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217986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3"/>
            <a:ext cx="91440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Encapsulación : atributos privados</a:t>
            </a:r>
          </a:p>
        </p:txBody>
      </p:sp>
      <p:sp>
        <p:nvSpPr>
          <p:cNvPr id="10" name="CuadroTexto 9">
            <a:extLst>
              <a:ext uri="{FF2B5EF4-FFF2-40B4-BE49-F238E27FC236}">
                <a16:creationId xmlns:a16="http://schemas.microsoft.com/office/drawing/2014/main" id="{B73C42C7-85D9-4D9B-B558-211E4812A4BA}"/>
              </a:ext>
            </a:extLst>
          </p:cNvPr>
          <p:cNvSpPr txBox="1"/>
          <p:nvPr/>
        </p:nvSpPr>
        <p:spPr>
          <a:xfrm>
            <a:off x="467544" y="1071605"/>
            <a:ext cx="7992888" cy="1989904"/>
          </a:xfrm>
          <a:prstGeom prst="rect">
            <a:avLst/>
          </a:prstGeom>
          <a:noFill/>
        </p:spPr>
        <p:txBody>
          <a:bodyPr wrap="square" rtlCol="0">
            <a:spAutoFit/>
          </a:bodyPr>
          <a:lstStyle/>
          <a:p>
            <a:pPr algn="just">
              <a:lnSpc>
                <a:spcPts val="2500"/>
              </a:lnSpc>
            </a:pPr>
            <a:r>
              <a:rPr lang="es-ES" sz="1600" dirty="0">
                <a:solidFill>
                  <a:schemeClr val="tx1">
                    <a:lumMod val="95000"/>
                    <a:lumOff val="5000"/>
                  </a:schemeClr>
                </a:solidFill>
              </a:rPr>
              <a:t>Los atributos de un objeto pueden ocultarse para que no sean accedidos desde fuera de la definición de una clase. Para ello, es necesario nombrar los atributos con un prefijo de doble subrayado: </a:t>
            </a:r>
            <a:r>
              <a:rPr lang="es-ES" sz="1600" b="1" dirty="0">
                <a:solidFill>
                  <a:schemeClr val="accent6">
                    <a:lumMod val="75000"/>
                  </a:schemeClr>
                </a:solidFill>
              </a:rPr>
              <a:t>__atributo</a:t>
            </a:r>
          </a:p>
          <a:p>
            <a:pPr algn="just">
              <a:lnSpc>
                <a:spcPts val="2500"/>
              </a:lnSpc>
            </a:pPr>
            <a:endParaRPr lang="es-ES" sz="1600" b="1" dirty="0">
              <a:solidFill>
                <a:schemeClr val="accent6">
                  <a:lumMod val="75000"/>
                </a:schemeClr>
              </a:solidFill>
            </a:endParaRPr>
          </a:p>
          <a:p>
            <a:pPr algn="just">
              <a:lnSpc>
                <a:spcPts val="2500"/>
              </a:lnSpc>
            </a:pPr>
            <a:endParaRPr lang="es-ES" sz="1600" b="1" dirty="0">
              <a:solidFill>
                <a:schemeClr val="accent6">
                  <a:lumMod val="75000"/>
                </a:schemeClr>
              </a:solidFill>
            </a:endParaRPr>
          </a:p>
          <a:p>
            <a:pPr algn="just">
              <a:lnSpc>
                <a:spcPts val="2500"/>
              </a:lnSpc>
            </a:pPr>
            <a:endParaRPr lang="es-ES" sz="1600" b="1" dirty="0">
              <a:solidFill>
                <a:schemeClr val="accent6">
                  <a:lumMod val="75000"/>
                </a:schemeClr>
              </a:solidFill>
            </a:endParaRPr>
          </a:p>
        </p:txBody>
      </p:sp>
      <p:sp>
        <p:nvSpPr>
          <p:cNvPr id="5" name="Rectangle 3">
            <a:extLst>
              <a:ext uri="{FF2B5EF4-FFF2-40B4-BE49-F238E27FC236}">
                <a16:creationId xmlns:a16="http://schemas.microsoft.com/office/drawing/2014/main" id="{1288C872-2009-4CB2-825E-4AA3461EF388}"/>
              </a:ext>
            </a:extLst>
          </p:cNvPr>
          <p:cNvSpPr>
            <a:spLocks noChangeArrowheads="1"/>
          </p:cNvSpPr>
          <p:nvPr/>
        </p:nvSpPr>
        <p:spPr bwMode="auto">
          <a:xfrm>
            <a:off x="467544" y="2348880"/>
            <a:ext cx="4887566" cy="36471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class</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Factura</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000000"/>
                </a:solidFill>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rPr>
              <a:t>__tasa </a:t>
            </a:r>
            <a:r>
              <a:rPr kumimoji="0" lang="es-MX" altLang="es-MX" sz="1200" i="0" u="none" strike="noStrike" cap="none" normalizeH="0" baseline="0" dirty="0">
                <a:ln>
                  <a:noFill/>
                </a:ln>
                <a:solidFill>
                  <a:srgbClr val="666600"/>
                </a:solidFill>
                <a:effectLst/>
                <a:highlight>
                  <a:srgbClr val="FFFF00"/>
                </a:highligh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6666"/>
                </a:solidFill>
                <a:effectLst/>
                <a:highlight>
                  <a:srgbClr val="FFFF00"/>
                </a:highlight>
                <a:latin typeface="Courier New" panose="02070309020205020404" pitchFamily="49" charset="0"/>
                <a:cs typeface="Courier New" panose="02070309020205020404" pitchFamily="49" charset="0"/>
              </a:rPr>
              <a:t>19</a:t>
            </a:r>
            <a:r>
              <a:rPr kumimoji="0" lang="es-MX" altLang="es-MX" sz="120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000088"/>
                </a:solidFill>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def</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__init__</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unidad</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precio</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unidad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unidad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000000"/>
                </a:solidFill>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precio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precio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def</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a_pagar</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666600"/>
                </a:solidFill>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total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unidad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precio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000000"/>
                </a:solidFill>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impuesto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total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Factura</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__tasa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006666"/>
                </a:solidFill>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return</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total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impuesto</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MX" altLang="es-MX" sz="12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compra1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Factura</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12</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110</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print</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compra1</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unidad</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print</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compra1</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precio</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print</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compra1</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a_pagar</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"euros"</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88"/>
                </a:solidFill>
                <a:effectLst/>
                <a:highlight>
                  <a:srgbClr val="FFFF00"/>
                </a:highlight>
                <a:latin typeface="Courier New" panose="02070309020205020404" pitchFamily="49" charset="0"/>
                <a:cs typeface="Courier New" panose="02070309020205020404" pitchFamily="49" charset="0"/>
              </a:rPr>
              <a:t>print</a:t>
            </a:r>
            <a:r>
              <a:rPr kumimoji="0" lang="es-MX" altLang="es-MX" sz="1200" i="0" u="none" strike="noStrike" cap="none" normalizeH="0" baseline="0" dirty="0">
                <a:ln>
                  <a:noFill/>
                </a:ln>
                <a:solidFill>
                  <a:srgbClr val="666600"/>
                </a:solidFill>
                <a:effectLst/>
                <a:highlight>
                  <a:srgbClr val="FFFF00"/>
                </a:highligh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rPr>
              <a:t>compra1</a:t>
            </a:r>
            <a:r>
              <a:rPr kumimoji="0" lang="es-MX" altLang="es-MX" sz="1200" i="0" u="none" strike="noStrike" cap="none" normalizeH="0" baseline="0" dirty="0">
                <a:ln>
                  <a:noFill/>
                </a:ln>
                <a:solidFill>
                  <a:srgbClr val="666600"/>
                </a:solidFill>
                <a:effectLst/>
                <a:highlight>
                  <a:srgbClr val="FFFF00"/>
                </a:highligh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660066"/>
                </a:solidFill>
                <a:effectLst/>
                <a:highlight>
                  <a:srgbClr val="FFFF00"/>
                </a:highlight>
                <a:latin typeface="Courier New" panose="02070309020205020404" pitchFamily="49" charset="0"/>
                <a:cs typeface="Courier New" panose="02070309020205020404" pitchFamily="49" charset="0"/>
              </a:rPr>
              <a:t>_Factura__tasa</a:t>
            </a:r>
            <a:r>
              <a:rPr kumimoji="0" lang="es-MX" altLang="es-MX" sz="1200" i="0" u="none" strike="noStrike" cap="none" normalizeH="0" baseline="0" dirty="0">
                <a:ln>
                  <a:noFill/>
                </a:ln>
                <a:solidFill>
                  <a:srgbClr val="666600"/>
                </a:solidFill>
                <a:effectLst/>
                <a:highlight>
                  <a:srgbClr val="FFFF00"/>
                </a:highligh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880000"/>
                </a:solidFill>
                <a:effectLst/>
                <a:highlight>
                  <a:srgbClr val="FFFF00"/>
                </a:highlight>
                <a:latin typeface="Courier New" panose="02070309020205020404" pitchFamily="49" charset="0"/>
                <a:cs typeface="Courier New" panose="02070309020205020404" pitchFamily="49" charset="0"/>
              </a:rPr>
              <a:t># 19</a:t>
            </a:r>
            <a:endParaRPr kumimoji="0" lang="es-MX" altLang="es-MX" sz="120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9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871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3"/>
            <a:ext cx="91440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Métodos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get</a:t>
            </a:r>
            <a:r>
              <a:rPr lang="es-ES_tradnl" altLang="es-MX" sz="3200" b="1" dirty="0">
                <a:solidFill>
                  <a:schemeClr val="accent4">
                    <a:lumMod val="50000"/>
                  </a:schemeClr>
                </a:solidFill>
                <a:effectLst>
                  <a:outerShdw blurRad="38100" dist="38100" dir="2700000" algn="tl">
                    <a:srgbClr val="C0C0C0"/>
                  </a:outerShdw>
                </a:effectLst>
                <a:latin typeface="Dom Casual" charset="0"/>
              </a:rPr>
              <a:t>, set y del</a:t>
            </a:r>
          </a:p>
        </p:txBody>
      </p:sp>
      <p:sp>
        <p:nvSpPr>
          <p:cNvPr id="10" name="CuadroTexto 9">
            <a:extLst>
              <a:ext uri="{FF2B5EF4-FFF2-40B4-BE49-F238E27FC236}">
                <a16:creationId xmlns:a16="http://schemas.microsoft.com/office/drawing/2014/main" id="{B73C42C7-85D9-4D9B-B558-211E4812A4BA}"/>
              </a:ext>
            </a:extLst>
          </p:cNvPr>
          <p:cNvSpPr txBox="1"/>
          <p:nvPr/>
        </p:nvSpPr>
        <p:spPr>
          <a:xfrm>
            <a:off x="467544" y="1071605"/>
            <a:ext cx="8208912" cy="707501"/>
          </a:xfrm>
          <a:prstGeom prst="rect">
            <a:avLst/>
          </a:prstGeom>
          <a:noFill/>
        </p:spPr>
        <p:txBody>
          <a:bodyPr wrap="square" rtlCol="0">
            <a:spAutoFit/>
          </a:bodyPr>
          <a:lstStyle/>
          <a:p>
            <a:pPr algn="just">
              <a:lnSpc>
                <a:spcPts val="2500"/>
              </a:lnSpc>
            </a:pPr>
            <a:r>
              <a:rPr lang="es-ES" sz="1600" dirty="0">
                <a:solidFill>
                  <a:schemeClr val="tx1">
                    <a:lumMod val="95000"/>
                    <a:lumOff val="5000"/>
                  </a:schemeClr>
                </a:solidFill>
              </a:rPr>
              <a:t>Cuando se trabajan con clases es recomendable crear atributos ocultos y utilizar métodos específicos para acceder a los mismos para establecer, obtener o borrar la información:</a:t>
            </a:r>
            <a:endParaRPr lang="es-ES" sz="1600" b="1" dirty="0">
              <a:solidFill>
                <a:schemeClr val="accent6">
                  <a:lumMod val="75000"/>
                </a:schemeClr>
              </a:solidFill>
            </a:endParaRPr>
          </a:p>
        </p:txBody>
      </p:sp>
      <p:pic>
        <p:nvPicPr>
          <p:cNvPr id="3" name="Imagen 2">
            <a:extLst>
              <a:ext uri="{FF2B5EF4-FFF2-40B4-BE49-F238E27FC236}">
                <a16:creationId xmlns:a16="http://schemas.microsoft.com/office/drawing/2014/main" id="{66F3A83B-2FA4-4582-BCE0-C9174424F60B}"/>
              </a:ext>
            </a:extLst>
          </p:cNvPr>
          <p:cNvPicPr>
            <a:picLocks noChangeAspect="1"/>
          </p:cNvPicPr>
          <p:nvPr/>
        </p:nvPicPr>
        <p:blipFill>
          <a:blip r:embed="rId2"/>
          <a:stretch>
            <a:fillRect/>
          </a:stretch>
        </p:blipFill>
        <p:spPr>
          <a:xfrm>
            <a:off x="611560" y="1970545"/>
            <a:ext cx="3586201" cy="4293096"/>
          </a:xfrm>
          <a:prstGeom prst="rect">
            <a:avLst/>
          </a:prstGeom>
        </p:spPr>
      </p:pic>
    </p:spTree>
    <p:extLst>
      <p:ext uri="{BB962C8B-B14F-4D97-AF65-F5344CB8AC3E}">
        <p14:creationId xmlns:p14="http://schemas.microsoft.com/office/powerpoint/2010/main" val="2924426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978146"/>
            <a:ext cx="684276" cy="594360"/>
          </a:xfrm>
          <a:prstGeom prst="rect">
            <a:avLst/>
          </a:prstGeom>
          <a:blipFill>
            <a:blip r:embed="rId2" cstate="print"/>
            <a:stretch>
              <a:fillRect/>
            </a:stretch>
          </a:blipFill>
        </p:spPr>
        <p:txBody>
          <a:bodyPr wrap="square" lIns="0" tIns="0" rIns="0" bIns="0" rtlCol="0">
            <a:noAutofit/>
          </a:bodyPr>
          <a:lstStyle/>
          <a:p>
            <a:endParaRPr dirty="0"/>
          </a:p>
        </p:txBody>
      </p:sp>
      <p:sp>
        <p:nvSpPr>
          <p:cNvPr id="3" name="object 3"/>
          <p:cNvSpPr/>
          <p:nvPr/>
        </p:nvSpPr>
        <p:spPr>
          <a:xfrm>
            <a:off x="315468" y="1035558"/>
            <a:ext cx="1089660" cy="943355"/>
          </a:xfrm>
          <a:prstGeom prst="rect">
            <a:avLst/>
          </a:prstGeom>
          <a:blipFill>
            <a:blip r:embed="rId3" cstate="print"/>
            <a:stretch>
              <a:fillRect/>
            </a:stretch>
          </a:blipFill>
        </p:spPr>
        <p:txBody>
          <a:bodyPr wrap="square" lIns="0" tIns="0" rIns="0" bIns="0" rtlCol="0">
            <a:noAutofit/>
          </a:bodyPr>
          <a:lstStyle/>
          <a:p>
            <a:endParaRPr dirty="0"/>
          </a:p>
        </p:txBody>
      </p:sp>
      <p:sp>
        <p:nvSpPr>
          <p:cNvPr id="4" name="object 4"/>
          <p:cNvSpPr/>
          <p:nvPr/>
        </p:nvSpPr>
        <p:spPr>
          <a:xfrm>
            <a:off x="0" y="1704595"/>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dirty="0"/>
          </a:p>
        </p:txBody>
      </p:sp>
      <p:sp>
        <p:nvSpPr>
          <p:cNvPr id="5" name="object 5"/>
          <p:cNvSpPr/>
          <p:nvPr/>
        </p:nvSpPr>
        <p:spPr>
          <a:xfrm>
            <a:off x="502920" y="201853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dirty="0"/>
          </a:p>
        </p:txBody>
      </p:sp>
      <p:sp>
        <p:nvSpPr>
          <p:cNvPr id="6" name="object 6"/>
          <p:cNvSpPr/>
          <p:nvPr/>
        </p:nvSpPr>
        <p:spPr>
          <a:xfrm>
            <a:off x="1208533" y="857251"/>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dirty="0"/>
          </a:p>
        </p:txBody>
      </p:sp>
      <p:sp>
        <p:nvSpPr>
          <p:cNvPr id="7" name="object 7"/>
          <p:cNvSpPr/>
          <p:nvPr/>
        </p:nvSpPr>
        <p:spPr>
          <a:xfrm>
            <a:off x="1208532" y="857251"/>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dirty="0"/>
          </a:p>
        </p:txBody>
      </p:sp>
      <p:sp>
        <p:nvSpPr>
          <p:cNvPr id="8" name="object 8"/>
          <p:cNvSpPr/>
          <p:nvPr/>
        </p:nvSpPr>
        <p:spPr>
          <a:xfrm>
            <a:off x="248411" y="90754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dirty="0"/>
          </a:p>
        </p:txBody>
      </p:sp>
      <p:sp>
        <p:nvSpPr>
          <p:cNvPr id="9" name="object 9"/>
          <p:cNvSpPr/>
          <p:nvPr/>
        </p:nvSpPr>
        <p:spPr>
          <a:xfrm>
            <a:off x="8763000" y="557860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dirty="0"/>
          </a:p>
        </p:txBody>
      </p:sp>
      <p:sp>
        <p:nvSpPr>
          <p:cNvPr id="10" name="object 10"/>
          <p:cNvSpPr/>
          <p:nvPr/>
        </p:nvSpPr>
        <p:spPr>
          <a:xfrm>
            <a:off x="8763000" y="5343906"/>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dirty="0"/>
          </a:p>
        </p:txBody>
      </p:sp>
      <p:sp>
        <p:nvSpPr>
          <p:cNvPr id="11" name="object 11"/>
          <p:cNvSpPr/>
          <p:nvPr/>
        </p:nvSpPr>
        <p:spPr>
          <a:xfrm>
            <a:off x="8523731" y="559841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dirty="0"/>
          </a:p>
        </p:txBody>
      </p:sp>
      <p:sp>
        <p:nvSpPr>
          <p:cNvPr id="12" name="object 12"/>
          <p:cNvSpPr/>
          <p:nvPr/>
        </p:nvSpPr>
        <p:spPr>
          <a:xfrm>
            <a:off x="8322565" y="448589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dirty="0"/>
          </a:p>
        </p:txBody>
      </p:sp>
      <p:sp>
        <p:nvSpPr>
          <p:cNvPr id="13" name="object 13"/>
          <p:cNvSpPr/>
          <p:nvPr/>
        </p:nvSpPr>
        <p:spPr>
          <a:xfrm>
            <a:off x="8763761" y="486765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dirty="0"/>
          </a:p>
        </p:txBody>
      </p:sp>
      <p:sp>
        <p:nvSpPr>
          <p:cNvPr id="14" name="object 14"/>
          <p:cNvSpPr/>
          <p:nvPr/>
        </p:nvSpPr>
        <p:spPr>
          <a:xfrm>
            <a:off x="909827" y="1533905"/>
            <a:ext cx="2142744" cy="1856232"/>
          </a:xfrm>
          <a:prstGeom prst="rect">
            <a:avLst/>
          </a:prstGeom>
          <a:blipFill>
            <a:blip r:embed="rId4" cstate="print"/>
            <a:stretch>
              <a:fillRect/>
            </a:stretch>
          </a:blipFill>
        </p:spPr>
        <p:txBody>
          <a:bodyPr wrap="square" lIns="0" tIns="0" rIns="0" bIns="0" rtlCol="0">
            <a:noAutofit/>
          </a:bodyPr>
          <a:lstStyle/>
          <a:p>
            <a:endParaRPr dirty="0"/>
          </a:p>
        </p:txBody>
      </p:sp>
      <p:sp>
        <p:nvSpPr>
          <p:cNvPr id="15" name="object 15"/>
          <p:cNvSpPr txBox="1"/>
          <p:nvPr/>
        </p:nvSpPr>
        <p:spPr>
          <a:xfrm>
            <a:off x="3232150" y="1996821"/>
            <a:ext cx="3932138" cy="1283335"/>
          </a:xfrm>
          <a:prstGeom prst="rect">
            <a:avLst/>
          </a:prstGeom>
        </p:spPr>
        <p:txBody>
          <a:bodyPr vert="horz" wrap="square" lIns="0" tIns="0" rIns="0" bIns="0" rtlCol="0">
            <a:noAutofit/>
          </a:bodyPr>
          <a:lstStyle/>
          <a:p>
            <a:pPr marL="12700"/>
            <a:r>
              <a:rPr sz="8000" b="1" dirty="0">
                <a:solidFill>
                  <a:srgbClr val="002060"/>
                </a:solidFill>
                <a:latin typeface="Calibri"/>
                <a:cs typeface="Calibri"/>
              </a:rPr>
              <a:t>Gracias</a:t>
            </a:r>
          </a:p>
        </p:txBody>
      </p:sp>
      <p:sp>
        <p:nvSpPr>
          <p:cNvPr id="16" name="object 16"/>
          <p:cNvSpPr/>
          <p:nvPr/>
        </p:nvSpPr>
        <p:spPr>
          <a:xfrm>
            <a:off x="1591055" y="2070353"/>
            <a:ext cx="780288" cy="778764"/>
          </a:xfrm>
          <a:custGeom>
            <a:avLst/>
            <a:gdLst/>
            <a:ahLst/>
            <a:cxnLst/>
            <a:rect l="l" t="t" r="r" b="b"/>
            <a:pathLst>
              <a:path w="780288" h="778764">
                <a:moveTo>
                  <a:pt x="410082" y="0"/>
                </a:moveTo>
                <a:lnTo>
                  <a:pt x="370205" y="0"/>
                </a:lnTo>
                <a:lnTo>
                  <a:pt x="311657" y="7493"/>
                </a:lnTo>
                <a:lnTo>
                  <a:pt x="274193" y="17525"/>
                </a:lnTo>
                <a:lnTo>
                  <a:pt x="255524" y="23622"/>
                </a:lnTo>
                <a:lnTo>
                  <a:pt x="220599" y="38608"/>
                </a:lnTo>
                <a:lnTo>
                  <a:pt x="204469" y="47371"/>
                </a:lnTo>
                <a:lnTo>
                  <a:pt x="188213" y="56007"/>
                </a:lnTo>
                <a:lnTo>
                  <a:pt x="142112" y="88392"/>
                </a:lnTo>
                <a:lnTo>
                  <a:pt x="100964" y="128143"/>
                </a:lnTo>
                <a:lnTo>
                  <a:pt x="66039" y="171704"/>
                </a:lnTo>
                <a:lnTo>
                  <a:pt x="38735" y="220218"/>
                </a:lnTo>
                <a:lnTo>
                  <a:pt x="17399" y="273685"/>
                </a:lnTo>
                <a:lnTo>
                  <a:pt x="7493" y="311023"/>
                </a:lnTo>
                <a:lnTo>
                  <a:pt x="2540" y="349631"/>
                </a:lnTo>
                <a:lnTo>
                  <a:pt x="0" y="369570"/>
                </a:lnTo>
                <a:lnTo>
                  <a:pt x="0" y="409321"/>
                </a:lnTo>
                <a:lnTo>
                  <a:pt x="2540" y="429260"/>
                </a:lnTo>
                <a:lnTo>
                  <a:pt x="4953" y="449072"/>
                </a:lnTo>
                <a:lnTo>
                  <a:pt x="17399" y="505079"/>
                </a:lnTo>
                <a:lnTo>
                  <a:pt x="38735" y="558546"/>
                </a:lnTo>
                <a:lnTo>
                  <a:pt x="66039" y="607060"/>
                </a:lnTo>
                <a:lnTo>
                  <a:pt x="100964" y="650621"/>
                </a:lnTo>
                <a:lnTo>
                  <a:pt x="128396" y="677926"/>
                </a:lnTo>
                <a:lnTo>
                  <a:pt x="172085" y="712851"/>
                </a:lnTo>
                <a:lnTo>
                  <a:pt x="220599" y="740156"/>
                </a:lnTo>
                <a:lnTo>
                  <a:pt x="274193" y="761365"/>
                </a:lnTo>
                <a:lnTo>
                  <a:pt x="311657" y="771271"/>
                </a:lnTo>
                <a:lnTo>
                  <a:pt x="370205" y="778764"/>
                </a:lnTo>
                <a:lnTo>
                  <a:pt x="410082" y="778764"/>
                </a:lnTo>
                <a:lnTo>
                  <a:pt x="449961" y="773811"/>
                </a:lnTo>
                <a:lnTo>
                  <a:pt x="506094" y="761365"/>
                </a:lnTo>
                <a:lnTo>
                  <a:pt x="559562" y="740156"/>
                </a:lnTo>
                <a:lnTo>
                  <a:pt x="608202" y="712851"/>
                </a:lnTo>
                <a:lnTo>
                  <a:pt x="651891" y="677926"/>
                </a:lnTo>
                <a:lnTo>
                  <a:pt x="679323" y="650621"/>
                </a:lnTo>
                <a:lnTo>
                  <a:pt x="682664" y="646938"/>
                </a:lnTo>
                <a:lnTo>
                  <a:pt x="390144" y="646938"/>
                </a:lnTo>
                <a:lnTo>
                  <a:pt x="361442" y="645668"/>
                </a:lnTo>
                <a:lnTo>
                  <a:pt x="306705" y="634492"/>
                </a:lnTo>
                <a:lnTo>
                  <a:pt x="254254" y="613283"/>
                </a:lnTo>
                <a:lnTo>
                  <a:pt x="206882" y="582168"/>
                </a:lnTo>
                <a:lnTo>
                  <a:pt x="183261" y="558546"/>
                </a:lnTo>
                <a:lnTo>
                  <a:pt x="180720" y="554863"/>
                </a:lnTo>
                <a:lnTo>
                  <a:pt x="179450" y="549910"/>
                </a:lnTo>
                <a:lnTo>
                  <a:pt x="178307" y="544830"/>
                </a:lnTo>
                <a:lnTo>
                  <a:pt x="179450" y="541147"/>
                </a:lnTo>
                <a:lnTo>
                  <a:pt x="180720" y="536194"/>
                </a:lnTo>
                <a:lnTo>
                  <a:pt x="203200" y="520065"/>
                </a:lnTo>
                <a:lnTo>
                  <a:pt x="757766" y="520065"/>
                </a:lnTo>
                <a:lnTo>
                  <a:pt x="762762" y="505079"/>
                </a:lnTo>
                <a:lnTo>
                  <a:pt x="767842" y="486410"/>
                </a:lnTo>
                <a:lnTo>
                  <a:pt x="772794" y="467741"/>
                </a:lnTo>
                <a:lnTo>
                  <a:pt x="775335" y="449072"/>
                </a:lnTo>
                <a:lnTo>
                  <a:pt x="775938" y="444119"/>
                </a:lnTo>
                <a:lnTo>
                  <a:pt x="230631" y="444119"/>
                </a:lnTo>
                <a:lnTo>
                  <a:pt x="221869" y="442849"/>
                </a:lnTo>
                <a:lnTo>
                  <a:pt x="189483" y="414274"/>
                </a:lnTo>
                <a:lnTo>
                  <a:pt x="185800" y="395605"/>
                </a:lnTo>
                <a:lnTo>
                  <a:pt x="186944" y="385699"/>
                </a:lnTo>
                <a:lnTo>
                  <a:pt x="213106" y="350774"/>
                </a:lnTo>
                <a:lnTo>
                  <a:pt x="230631" y="347091"/>
                </a:lnTo>
                <a:lnTo>
                  <a:pt x="777440" y="347091"/>
                </a:lnTo>
                <a:lnTo>
                  <a:pt x="775335" y="329692"/>
                </a:lnTo>
                <a:lnTo>
                  <a:pt x="762762" y="273685"/>
                </a:lnTo>
                <a:lnTo>
                  <a:pt x="741552" y="220218"/>
                </a:lnTo>
                <a:lnTo>
                  <a:pt x="714248" y="171704"/>
                </a:lnTo>
                <a:lnTo>
                  <a:pt x="679323" y="128143"/>
                </a:lnTo>
                <a:lnTo>
                  <a:pt x="651891" y="100837"/>
                </a:lnTo>
                <a:lnTo>
                  <a:pt x="608202" y="65912"/>
                </a:lnTo>
                <a:lnTo>
                  <a:pt x="559562" y="38608"/>
                </a:lnTo>
                <a:lnTo>
                  <a:pt x="506094" y="17525"/>
                </a:lnTo>
                <a:lnTo>
                  <a:pt x="468630" y="7493"/>
                </a:lnTo>
                <a:lnTo>
                  <a:pt x="410082" y="0"/>
                </a:lnTo>
                <a:close/>
              </a:path>
              <a:path w="780288" h="778764">
                <a:moveTo>
                  <a:pt x="757766" y="520065"/>
                </a:moveTo>
                <a:lnTo>
                  <a:pt x="577088" y="520065"/>
                </a:lnTo>
                <a:lnTo>
                  <a:pt x="582041" y="521208"/>
                </a:lnTo>
                <a:lnTo>
                  <a:pt x="585851" y="522478"/>
                </a:lnTo>
                <a:lnTo>
                  <a:pt x="600710" y="541147"/>
                </a:lnTo>
                <a:lnTo>
                  <a:pt x="601980" y="544830"/>
                </a:lnTo>
                <a:lnTo>
                  <a:pt x="600710" y="549910"/>
                </a:lnTo>
                <a:lnTo>
                  <a:pt x="599567" y="554863"/>
                </a:lnTo>
                <a:lnTo>
                  <a:pt x="597026" y="558546"/>
                </a:lnTo>
                <a:lnTo>
                  <a:pt x="550926" y="599694"/>
                </a:lnTo>
                <a:lnTo>
                  <a:pt x="501142" y="625729"/>
                </a:lnTo>
                <a:lnTo>
                  <a:pt x="447420" y="641858"/>
                </a:lnTo>
                <a:lnTo>
                  <a:pt x="390144" y="646938"/>
                </a:lnTo>
                <a:lnTo>
                  <a:pt x="682664" y="646938"/>
                </a:lnTo>
                <a:lnTo>
                  <a:pt x="714248" y="607060"/>
                </a:lnTo>
                <a:lnTo>
                  <a:pt x="741552" y="558546"/>
                </a:lnTo>
                <a:lnTo>
                  <a:pt x="756538" y="523748"/>
                </a:lnTo>
                <a:lnTo>
                  <a:pt x="757766" y="520065"/>
                </a:lnTo>
                <a:close/>
              </a:path>
              <a:path w="780288" h="778764">
                <a:moveTo>
                  <a:pt x="577088" y="520065"/>
                </a:moveTo>
                <a:lnTo>
                  <a:pt x="203200" y="520065"/>
                </a:lnTo>
                <a:lnTo>
                  <a:pt x="208152" y="521208"/>
                </a:lnTo>
                <a:lnTo>
                  <a:pt x="213106" y="522478"/>
                </a:lnTo>
                <a:lnTo>
                  <a:pt x="216916" y="525018"/>
                </a:lnTo>
                <a:lnTo>
                  <a:pt x="220599" y="527431"/>
                </a:lnTo>
                <a:lnTo>
                  <a:pt x="239394" y="543687"/>
                </a:lnTo>
                <a:lnTo>
                  <a:pt x="278002" y="569849"/>
                </a:lnTo>
                <a:lnTo>
                  <a:pt x="320294" y="587248"/>
                </a:lnTo>
                <a:lnTo>
                  <a:pt x="366521" y="595884"/>
                </a:lnTo>
                <a:lnTo>
                  <a:pt x="390144" y="597154"/>
                </a:lnTo>
                <a:lnTo>
                  <a:pt x="413766" y="595884"/>
                </a:lnTo>
                <a:lnTo>
                  <a:pt x="459994" y="587248"/>
                </a:lnTo>
                <a:lnTo>
                  <a:pt x="502285" y="569849"/>
                </a:lnTo>
                <a:lnTo>
                  <a:pt x="540893" y="543687"/>
                </a:lnTo>
                <a:lnTo>
                  <a:pt x="559562" y="527431"/>
                </a:lnTo>
                <a:lnTo>
                  <a:pt x="563371" y="525018"/>
                </a:lnTo>
                <a:lnTo>
                  <a:pt x="567182" y="522478"/>
                </a:lnTo>
                <a:lnTo>
                  <a:pt x="572135" y="521208"/>
                </a:lnTo>
                <a:lnTo>
                  <a:pt x="577088" y="520065"/>
                </a:lnTo>
                <a:close/>
              </a:path>
              <a:path w="780288" h="778764">
                <a:moveTo>
                  <a:pt x="549656" y="347091"/>
                </a:moveTo>
                <a:lnTo>
                  <a:pt x="230631" y="347091"/>
                </a:lnTo>
                <a:lnTo>
                  <a:pt x="239394" y="348361"/>
                </a:lnTo>
                <a:lnTo>
                  <a:pt x="248031" y="350774"/>
                </a:lnTo>
                <a:lnTo>
                  <a:pt x="255524" y="355854"/>
                </a:lnTo>
                <a:lnTo>
                  <a:pt x="263017" y="360807"/>
                </a:lnTo>
                <a:lnTo>
                  <a:pt x="267969" y="368300"/>
                </a:lnTo>
                <a:lnTo>
                  <a:pt x="271780" y="376936"/>
                </a:lnTo>
                <a:lnTo>
                  <a:pt x="274193" y="385699"/>
                </a:lnTo>
                <a:lnTo>
                  <a:pt x="275463" y="395605"/>
                </a:lnTo>
                <a:lnTo>
                  <a:pt x="274193" y="405638"/>
                </a:lnTo>
                <a:lnTo>
                  <a:pt x="248031" y="440436"/>
                </a:lnTo>
                <a:lnTo>
                  <a:pt x="230631" y="444119"/>
                </a:lnTo>
                <a:lnTo>
                  <a:pt x="549656" y="444119"/>
                </a:lnTo>
                <a:lnTo>
                  <a:pt x="512318" y="423037"/>
                </a:lnTo>
                <a:lnTo>
                  <a:pt x="504825" y="395605"/>
                </a:lnTo>
                <a:lnTo>
                  <a:pt x="506094" y="385699"/>
                </a:lnTo>
                <a:lnTo>
                  <a:pt x="508507" y="376936"/>
                </a:lnTo>
                <a:lnTo>
                  <a:pt x="512318" y="368300"/>
                </a:lnTo>
                <a:lnTo>
                  <a:pt x="517270" y="360807"/>
                </a:lnTo>
                <a:lnTo>
                  <a:pt x="524763" y="355854"/>
                </a:lnTo>
                <a:lnTo>
                  <a:pt x="532257" y="350774"/>
                </a:lnTo>
                <a:lnTo>
                  <a:pt x="540893" y="348361"/>
                </a:lnTo>
                <a:lnTo>
                  <a:pt x="549656" y="347091"/>
                </a:lnTo>
                <a:close/>
              </a:path>
              <a:path w="780288" h="778764">
                <a:moveTo>
                  <a:pt x="777440" y="347091"/>
                </a:moveTo>
                <a:lnTo>
                  <a:pt x="549656" y="347091"/>
                </a:lnTo>
                <a:lnTo>
                  <a:pt x="558419" y="348361"/>
                </a:lnTo>
                <a:lnTo>
                  <a:pt x="567182" y="350774"/>
                </a:lnTo>
                <a:lnTo>
                  <a:pt x="593344" y="385699"/>
                </a:lnTo>
                <a:lnTo>
                  <a:pt x="594487" y="395605"/>
                </a:lnTo>
                <a:lnTo>
                  <a:pt x="593344" y="405638"/>
                </a:lnTo>
                <a:lnTo>
                  <a:pt x="567182" y="440436"/>
                </a:lnTo>
                <a:lnTo>
                  <a:pt x="549656" y="444119"/>
                </a:lnTo>
                <a:lnTo>
                  <a:pt x="775938" y="444119"/>
                </a:lnTo>
                <a:lnTo>
                  <a:pt x="777748" y="429260"/>
                </a:lnTo>
                <a:lnTo>
                  <a:pt x="780288" y="409321"/>
                </a:lnTo>
                <a:lnTo>
                  <a:pt x="780288" y="369570"/>
                </a:lnTo>
                <a:lnTo>
                  <a:pt x="777748" y="349631"/>
                </a:lnTo>
                <a:lnTo>
                  <a:pt x="777440" y="347091"/>
                </a:lnTo>
                <a:close/>
              </a:path>
            </a:pathLst>
          </a:custGeom>
          <a:solidFill>
            <a:srgbClr val="FFFFFF"/>
          </a:solidFill>
        </p:spPr>
        <p:txBody>
          <a:bodyPr wrap="square" lIns="0" tIns="0" rIns="0" bIns="0" rtlCol="0">
            <a:noAutofit/>
          </a:bodyPr>
          <a:lstStyle/>
          <a:p>
            <a:endParaRPr dirty="0"/>
          </a:p>
        </p:txBody>
      </p:sp>
      <p:sp>
        <p:nvSpPr>
          <p:cNvPr id="17" name="object 17"/>
          <p:cNvSpPr txBox="1">
            <a:spLocks noGrp="1"/>
          </p:cNvSpPr>
          <p:nvPr>
            <p:ph type="sldNum" sz="quarter" idx="7"/>
          </p:nvPr>
        </p:nvSpPr>
        <p:spPr>
          <a:xfrm>
            <a:off x="79756" y="5726429"/>
            <a:ext cx="423163" cy="224029"/>
          </a:xfrm>
          <a:prstGeom prst="rect">
            <a:avLst/>
          </a:prstGeom>
        </p:spPr>
        <p:txBody>
          <a:bodyPr vert="horz" wrap="square" lIns="0" tIns="0" rIns="0" bIns="0" rtlCol="0" anchor="ctr">
            <a:noAutofit/>
          </a:bodyPr>
          <a:lstStyle/>
          <a:p>
            <a:pPr marL="25400"/>
            <a:fld id="{81D60167-4931-47E6-BA6A-407CBD079E47}" type="slidenum">
              <a:rPr spc="-10" dirty="0">
                <a:solidFill>
                  <a:srgbClr val="18BAD4"/>
                </a:solidFill>
                <a:latin typeface="Calibri"/>
                <a:cs typeface="Calibri"/>
              </a:rPr>
              <a:pPr marL="25400"/>
              <a:t>8</a:t>
            </a:fld>
            <a:endParaRPr dirty="0">
              <a:latin typeface="Calibri"/>
              <a:cs typeface="Calibri"/>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8023</TotalTime>
  <Words>545</Words>
  <Application>Microsoft Office PowerPoint</Application>
  <PresentationFormat>Presentación en pantalla (4:3)</PresentationFormat>
  <Paragraphs>44</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Arial Unicode MS</vt:lpstr>
      <vt:lpstr>Calibri</vt:lpstr>
      <vt:lpstr>Courier New</vt:lpstr>
      <vt:lpstr>Dom Casual</vt:lpstr>
      <vt:lpstr>Tema de Office</vt:lpstr>
      <vt:lpstr>TI 3001 C Analítica de datos y herramientas de inteligencia artificial</vt:lpstr>
      <vt:lpstr>Encapsulación</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226</cp:revision>
  <dcterms:created xsi:type="dcterms:W3CDTF">2013-06-24T20:15:42Z</dcterms:created>
  <dcterms:modified xsi:type="dcterms:W3CDTF">2022-08-27T05:19:50Z</dcterms:modified>
</cp:coreProperties>
</file>