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3" r:id="rId2"/>
    <p:sldId id="658" r:id="rId3"/>
    <p:sldId id="638" r:id="rId4"/>
    <p:sldId id="639" r:id="rId5"/>
    <p:sldId id="660" r:id="rId6"/>
    <p:sldId id="661" r:id="rId7"/>
    <p:sldId id="642" r:id="rId8"/>
    <p:sldId id="643" r:id="rId9"/>
    <p:sldId id="644" r:id="rId10"/>
    <p:sldId id="599" r:id="rId11"/>
    <p:sldId id="669" r:id="rId12"/>
    <p:sldId id="670" r:id="rId13"/>
    <p:sldId id="604" r:id="rId14"/>
    <p:sldId id="595" r:id="rId15"/>
    <p:sldId id="596" r:id="rId16"/>
    <p:sldId id="597" r:id="rId17"/>
    <p:sldId id="598" r:id="rId18"/>
    <p:sldId id="282" r:id="rId19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CC0066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4660"/>
  </p:normalViewPr>
  <p:slideViewPr>
    <p:cSldViewPr>
      <p:cViewPr varScale="1">
        <p:scale>
          <a:sx n="123" d="100"/>
          <a:sy n="123" d="100"/>
        </p:scale>
        <p:origin x="13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29/08/2022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B0270-4803-41AA-A124-4606D5A6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450" y="68263"/>
            <a:ext cx="7551738" cy="82708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0E98CE-E020-4F61-947F-C16B8367AAB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74638" y="1376363"/>
            <a:ext cx="4248150" cy="47196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71130C-EDB6-4212-AC7C-A4DF16F17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188" y="1376363"/>
            <a:ext cx="4248150" cy="47196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A2694E-2FCB-4690-B9AA-B1745EB8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2C16C9-226D-40A6-83B0-C7150E25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AA7849-A941-412A-950B-FDAF50BC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29B6A8-D253-4D4B-A3FA-70749FCD26F0}" type="slidenum">
              <a:rPr lang="es-ES" altLang="es-MX"/>
              <a:pPr/>
              <a:t>‹Nº›</a:t>
            </a:fld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142544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29/08/2022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98884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POO: Herencia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139A93-94E2-40FC-A3B4-C22200742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60" y="3212976"/>
            <a:ext cx="3277480" cy="290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 múltiple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896577-4B60-4BA6-A121-97638A434181}"/>
              </a:ext>
            </a:extLst>
          </p:cNvPr>
          <p:cNvSpPr txBox="1"/>
          <p:nvPr/>
        </p:nvSpPr>
        <p:spPr>
          <a:xfrm>
            <a:off x="323528" y="700358"/>
            <a:ext cx="8496944" cy="386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Una clase puede heredar de más de una clase a la vez.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4DE258D-CC8B-46BA-8789-B3B1E4005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3" y="1412776"/>
            <a:ext cx="2705100" cy="43624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D058F46-6053-4294-BC60-BAD66C25D857}"/>
              </a:ext>
            </a:extLst>
          </p:cNvPr>
          <p:cNvSpPr txBox="1"/>
          <p:nvPr/>
        </p:nvSpPr>
        <p:spPr>
          <a:xfrm>
            <a:off x="5292080" y="1623216"/>
            <a:ext cx="2520280" cy="38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500" dirty="0"/>
              <a:t>El script dará como resultado:</a:t>
            </a:r>
            <a:endParaRPr lang="es-ES" sz="1500" b="1" dirty="0">
              <a:solidFill>
                <a:srgbClr val="7030A0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954C47C-66DE-4A17-B1F7-9F1E496D4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523" y="2215005"/>
            <a:ext cx="904875" cy="657225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EA1E3BFB-9829-49B5-B00B-45CF884F087C}"/>
              </a:ext>
            </a:extLst>
          </p:cNvPr>
          <p:cNvSpPr/>
          <p:nvPr/>
        </p:nvSpPr>
        <p:spPr>
          <a:xfrm>
            <a:off x="521755" y="3573016"/>
            <a:ext cx="2682093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859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548680" y="627508"/>
            <a:ext cx="7488832" cy="713260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rgbClr val="002060"/>
                </a:solidFill>
              </a:rPr>
              <a:t>Ejercicio: </a:t>
            </a:r>
            <a:r>
              <a:rPr lang="es-MX" dirty="0"/>
              <a:t>Herencia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81BB66E-DD53-4251-BCD9-DACB1C62683E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412776"/>
            <a:ext cx="8136904" cy="2734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2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Define la clase </a:t>
            </a:r>
            <a:r>
              <a:rPr lang="es-ES" altLang="es-MX" sz="12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Coche</a:t>
            </a:r>
            <a:r>
              <a:rPr lang="es-ES" altLang="es-MX" sz="12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2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Define el atributo de clase </a:t>
            </a:r>
            <a:r>
              <a:rPr lang="es-ES" altLang="es-MX" sz="12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ruedas</a:t>
            </a:r>
            <a:r>
              <a:rPr lang="es-ES" altLang="es-MX" sz="12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con el valor de 4.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2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Define en el constructor los atributos de instancia </a:t>
            </a:r>
            <a:r>
              <a:rPr lang="es-ES" altLang="es-MX" sz="12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color</a:t>
            </a:r>
            <a:r>
              <a:rPr lang="es-ES" altLang="es-MX" sz="12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</a:t>
            </a:r>
            <a:r>
              <a:rPr lang="es-ES" altLang="es-MX" sz="12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aceleración</a:t>
            </a:r>
            <a:r>
              <a:rPr lang="es-ES" altLang="es-MX" sz="12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y </a:t>
            </a:r>
            <a:r>
              <a:rPr lang="es-ES" altLang="es-MX" sz="12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velocidad</a:t>
            </a:r>
            <a:r>
              <a:rPr lang="es-ES" altLang="es-MX" sz="12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Los atributos </a:t>
            </a:r>
            <a:r>
              <a:rPr lang="es-ES" altLang="es-MX" sz="12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color</a:t>
            </a:r>
            <a:r>
              <a:rPr lang="es-ES" altLang="es-MX" sz="12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y </a:t>
            </a:r>
            <a:r>
              <a:rPr lang="es-ES" altLang="es-MX" sz="12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aceleración</a:t>
            </a:r>
            <a:r>
              <a:rPr lang="es-ES" altLang="es-MX" sz="12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reciben su valor con los parámetros de entrada. La velocidad se inicializa en 0 dentro del constructor.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2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Crea el método </a:t>
            </a:r>
            <a:r>
              <a:rPr lang="es-ES" altLang="es-MX" sz="12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acelera</a:t>
            </a:r>
            <a:r>
              <a:rPr lang="es-ES" altLang="es-MX" sz="12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que modifique la velocidad (velocidad + aceleración).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2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Crea el método </a:t>
            </a:r>
            <a:r>
              <a:rPr lang="es-ES" altLang="es-MX" sz="12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frena</a:t>
            </a:r>
            <a:r>
              <a:rPr lang="es-ES" altLang="es-MX" sz="12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que modifique la velocidad (velocidad - aceleración). Si la velocidad es menor a 0, regresar la velocidad 0.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2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Crea el método </a:t>
            </a:r>
            <a:r>
              <a:rPr lang="es-ES" altLang="es-MX" sz="12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mostrar</a:t>
            </a:r>
            <a:r>
              <a:rPr lang="es-ES" altLang="es-MX" sz="12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que regrese en un </a:t>
            </a:r>
            <a:r>
              <a:rPr lang="es-ES" altLang="es-MX" sz="1200" dirty="0" err="1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string</a:t>
            </a:r>
            <a:r>
              <a:rPr lang="es-ES" altLang="es-MX" sz="12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la concatenación de los atributos de instancia (color, aceleración y velocidad) y el atributo de clase (ruedas).</a:t>
            </a:r>
            <a:r>
              <a:rPr lang="es-ES_tradnl" altLang="es-MX" sz="12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2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2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46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548680" y="627508"/>
            <a:ext cx="7488832" cy="713260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rgbClr val="002060"/>
                </a:solidFill>
              </a:rPr>
              <a:t>Ejercicio: </a:t>
            </a:r>
            <a:r>
              <a:rPr lang="es-MX" dirty="0"/>
              <a:t>Herencia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EA38A4-36D5-4693-AA80-1F431C48ACAB}"/>
              </a:ext>
            </a:extLst>
          </p:cNvPr>
          <p:cNvSpPr txBox="1">
            <a:spLocks noChangeArrowheads="1"/>
          </p:cNvSpPr>
          <p:nvPr/>
        </p:nvSpPr>
        <p:spPr>
          <a:xfrm>
            <a:off x="407641" y="1728463"/>
            <a:ext cx="8208912" cy="22766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200" dirty="0">
                <a:solidFill>
                  <a:schemeClr val="bg2">
                    <a:lumMod val="10000"/>
                  </a:schemeClr>
                </a:solidFill>
              </a:rPr>
              <a:t>Define la clase </a:t>
            </a:r>
            <a:r>
              <a:rPr lang="es-ES" altLang="es-MX" sz="1200" b="1" dirty="0" err="1">
                <a:solidFill>
                  <a:schemeClr val="accent6">
                    <a:lumMod val="75000"/>
                  </a:schemeClr>
                </a:solidFill>
              </a:rPr>
              <a:t>CocheVolador</a:t>
            </a:r>
            <a:r>
              <a:rPr lang="es-ES" altLang="es-MX" sz="1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s-ES" altLang="es-MX" sz="1200" dirty="0">
                <a:solidFill>
                  <a:schemeClr val="bg2">
                    <a:lumMod val="10000"/>
                  </a:schemeClr>
                </a:solidFill>
              </a:rPr>
              <a:t>como una clase hija de la clase </a:t>
            </a:r>
            <a:r>
              <a:rPr lang="es-ES" altLang="es-MX" sz="1200" b="1" dirty="0">
                <a:solidFill>
                  <a:schemeClr val="bg2">
                    <a:lumMod val="10000"/>
                  </a:schemeClr>
                </a:solidFill>
              </a:rPr>
              <a:t>Coche</a:t>
            </a:r>
            <a:r>
              <a:rPr lang="es-ES" altLang="es-MX" sz="12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2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Define el atributo de clase </a:t>
            </a:r>
            <a:r>
              <a:rPr lang="es-ES" altLang="es-MX" sz="12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ruedas</a:t>
            </a:r>
            <a:r>
              <a:rPr lang="es-ES" altLang="es-MX" sz="12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con el valor de 4.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sz="1200" dirty="0">
                <a:solidFill>
                  <a:srgbClr val="000000"/>
                </a:solidFill>
                <a:effectLst/>
              </a:rPr>
              <a:t>Define el método </a:t>
            </a:r>
            <a:r>
              <a:rPr lang="es-ES" sz="1200" b="1" dirty="0">
                <a:solidFill>
                  <a:srgbClr val="0000FF"/>
                </a:solidFill>
                <a:effectLst/>
              </a:rPr>
              <a:t>constructor</a:t>
            </a:r>
            <a:r>
              <a:rPr lang="es-ES" sz="1200" dirty="0">
                <a:solidFill>
                  <a:srgbClr val="000000"/>
                </a:solidFill>
                <a:effectLst/>
              </a:rPr>
              <a:t> con los atributos de instancia de la super clase </a:t>
            </a:r>
            <a:r>
              <a:rPr lang="es-ES" sz="1200" b="1" dirty="0">
                <a:solidFill>
                  <a:srgbClr val="0000FF"/>
                </a:solidFill>
                <a:effectLst/>
              </a:rPr>
              <a:t>Coche</a:t>
            </a:r>
            <a:r>
              <a:rPr lang="es-ES" sz="1200" dirty="0">
                <a:solidFill>
                  <a:srgbClr val="000000"/>
                </a:solidFill>
                <a:effectLst/>
              </a:rPr>
              <a:t> y el atributo de instancia de la clase </a:t>
            </a:r>
            <a:r>
              <a:rPr lang="es-ES" sz="1200" b="1" dirty="0" err="1">
                <a:solidFill>
                  <a:srgbClr val="000000"/>
                </a:solidFill>
                <a:effectLst/>
              </a:rPr>
              <a:t>CocheVolador</a:t>
            </a:r>
            <a:r>
              <a:rPr lang="es-ES" sz="1200" dirty="0">
                <a:solidFill>
                  <a:srgbClr val="000000"/>
                </a:solidFill>
                <a:effectLst/>
              </a:rPr>
              <a:t>: </a:t>
            </a:r>
            <a:r>
              <a:rPr lang="es-ES" sz="1200" b="1" dirty="0" err="1">
                <a:solidFill>
                  <a:srgbClr val="0000FF"/>
                </a:solidFill>
                <a:effectLst/>
              </a:rPr>
              <a:t>esta_volando</a:t>
            </a:r>
            <a:r>
              <a:rPr lang="es-ES" sz="1200" b="1" dirty="0">
                <a:solidFill>
                  <a:srgbClr val="0000FF"/>
                </a:solidFill>
                <a:effectLst/>
              </a:rPr>
              <a:t> = False</a:t>
            </a:r>
            <a:r>
              <a:rPr lang="es-ES" sz="1200" dirty="0">
                <a:solidFill>
                  <a:srgbClr val="000000"/>
                </a:solidFill>
                <a:effectLst/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200" dirty="0">
                <a:solidFill>
                  <a:schemeClr val="bg2">
                    <a:lumMod val="10000"/>
                  </a:schemeClr>
                </a:solidFill>
              </a:rPr>
              <a:t>Crea el método </a:t>
            </a:r>
            <a:r>
              <a:rPr lang="es-ES" altLang="es-MX" sz="1200" b="1" dirty="0">
                <a:solidFill>
                  <a:srgbClr val="0000FF"/>
                </a:solidFill>
              </a:rPr>
              <a:t>vuela</a:t>
            </a:r>
            <a:r>
              <a:rPr lang="es-ES" altLang="es-MX" sz="1200" dirty="0">
                <a:solidFill>
                  <a:schemeClr val="bg2">
                    <a:lumMod val="10000"/>
                  </a:schemeClr>
                </a:solidFill>
              </a:rPr>
              <a:t> que modifique el atributo </a:t>
            </a:r>
            <a:r>
              <a:rPr lang="es-ES" altLang="es-MX" sz="1200" b="1" dirty="0" err="1">
                <a:solidFill>
                  <a:srgbClr val="3333CC"/>
                </a:solidFill>
              </a:rPr>
              <a:t>esta_volando</a:t>
            </a:r>
            <a:r>
              <a:rPr lang="es-ES" altLang="es-MX" sz="1200" dirty="0">
                <a:solidFill>
                  <a:srgbClr val="3333CC"/>
                </a:solidFill>
              </a:rPr>
              <a:t> </a:t>
            </a:r>
            <a:r>
              <a:rPr lang="es-ES" altLang="es-MX" sz="1200" dirty="0">
                <a:solidFill>
                  <a:schemeClr val="bg2">
                    <a:lumMod val="10000"/>
                  </a:schemeClr>
                </a:solidFill>
              </a:rPr>
              <a:t>a </a:t>
            </a:r>
            <a:r>
              <a:rPr lang="es-ES" altLang="es-MX" sz="1200" b="1" dirty="0">
                <a:solidFill>
                  <a:schemeClr val="bg2">
                    <a:lumMod val="10000"/>
                  </a:schemeClr>
                </a:solidFill>
              </a:rPr>
              <a:t>True</a:t>
            </a:r>
            <a:r>
              <a:rPr lang="es-ES" altLang="es-MX" sz="1200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200" dirty="0">
                <a:solidFill>
                  <a:schemeClr val="bg2">
                    <a:lumMod val="10000"/>
                  </a:schemeClr>
                </a:solidFill>
              </a:rPr>
              <a:t>Crea el método </a:t>
            </a:r>
            <a:r>
              <a:rPr lang="es-ES" altLang="es-MX" sz="1200" b="1" dirty="0">
                <a:solidFill>
                  <a:srgbClr val="0000FF"/>
                </a:solidFill>
              </a:rPr>
              <a:t>aterriza</a:t>
            </a:r>
            <a:r>
              <a:rPr lang="es-ES" altLang="es-MX" sz="1200" dirty="0">
                <a:solidFill>
                  <a:schemeClr val="bg2">
                    <a:lumMod val="10000"/>
                  </a:schemeClr>
                </a:solidFill>
              </a:rPr>
              <a:t> que modifique el atributo </a:t>
            </a:r>
            <a:r>
              <a:rPr lang="es-ES" altLang="es-MX" sz="1200" b="1" dirty="0" err="1">
                <a:solidFill>
                  <a:srgbClr val="3333CC"/>
                </a:solidFill>
              </a:rPr>
              <a:t>esta_volando</a:t>
            </a:r>
            <a:r>
              <a:rPr lang="es-ES" altLang="es-MX" sz="1200" dirty="0">
                <a:solidFill>
                  <a:srgbClr val="3333CC"/>
                </a:solidFill>
              </a:rPr>
              <a:t> </a:t>
            </a:r>
            <a:r>
              <a:rPr lang="es-ES" altLang="es-MX" sz="1200" dirty="0">
                <a:solidFill>
                  <a:schemeClr val="bg2">
                    <a:lumMod val="10000"/>
                  </a:schemeClr>
                </a:solidFill>
              </a:rPr>
              <a:t>a </a:t>
            </a:r>
            <a:r>
              <a:rPr lang="es-ES" altLang="es-MX" sz="1200" b="1" dirty="0">
                <a:solidFill>
                  <a:schemeClr val="bg2">
                    <a:lumMod val="10000"/>
                  </a:schemeClr>
                </a:solidFill>
              </a:rPr>
              <a:t>True</a:t>
            </a:r>
            <a:r>
              <a:rPr lang="es-ES" altLang="es-MX" sz="1200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200" dirty="0">
                <a:solidFill>
                  <a:schemeClr val="bg2">
                    <a:lumMod val="10000"/>
                  </a:schemeClr>
                </a:solidFill>
              </a:rPr>
              <a:t>Crea el método </a:t>
            </a:r>
            <a:r>
              <a:rPr lang="es-ES" altLang="es-MX" sz="1200" b="1" dirty="0">
                <a:solidFill>
                  <a:srgbClr val="3333CC"/>
                </a:solidFill>
              </a:rPr>
              <a:t>mostrar</a:t>
            </a:r>
            <a:r>
              <a:rPr lang="es-ES" altLang="es-MX" sz="1200" dirty="0">
                <a:solidFill>
                  <a:schemeClr val="bg2">
                    <a:lumMod val="10000"/>
                  </a:schemeClr>
                </a:solidFill>
              </a:rPr>
              <a:t> que regrese en un </a:t>
            </a:r>
            <a:r>
              <a:rPr lang="es-ES" altLang="es-MX" sz="1200" dirty="0" err="1">
                <a:solidFill>
                  <a:schemeClr val="bg2">
                    <a:lumMod val="10000"/>
                  </a:schemeClr>
                </a:solidFill>
              </a:rPr>
              <a:t>string</a:t>
            </a:r>
            <a:r>
              <a:rPr lang="es-ES" altLang="es-MX" sz="1200" dirty="0">
                <a:solidFill>
                  <a:schemeClr val="bg2">
                    <a:lumMod val="10000"/>
                  </a:schemeClr>
                </a:solidFill>
              </a:rPr>
              <a:t> la concatenación de los atributos de instancia y clase.</a:t>
            </a:r>
            <a:r>
              <a:rPr lang="es-ES_tradnl" altLang="es-MX" sz="120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3193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137A9BB-2A3E-408E-B277-DCC4EA213659}"/>
              </a:ext>
            </a:extLst>
          </p:cNvPr>
          <p:cNvSpPr txBox="1"/>
          <p:nvPr/>
        </p:nvSpPr>
        <p:spPr>
          <a:xfrm>
            <a:off x="323528" y="1115617"/>
            <a:ext cx="8496944" cy="70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La herencia es la capacidad de reutilizar una clase extendiendo su funcionalidad. Una clase que hereda de otra puede añadir nuevos atributos, ocultarlos, añadir nuevos métodos o redefinirlos.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CA59377-D364-4FA0-B635-7ADAFEC6D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006944"/>
            <a:ext cx="3401334" cy="226491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7337F4A-B439-410F-8B42-39DE5C613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708911"/>
            <a:ext cx="2952328" cy="288984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54CCDC3-F0F5-49ED-86AE-500D9CB1CE28}"/>
              </a:ext>
            </a:extLst>
          </p:cNvPr>
          <p:cNvSpPr txBox="1"/>
          <p:nvPr/>
        </p:nvSpPr>
        <p:spPr>
          <a:xfrm>
            <a:off x="467544" y="2204864"/>
            <a:ext cx="81538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/>
              <a:t>Ejemplo:  </a:t>
            </a:r>
            <a:r>
              <a:rPr lang="es-ES" sz="1600" dirty="0"/>
              <a:t>La clase </a:t>
            </a:r>
            <a:r>
              <a:rPr lang="es-ES" sz="1600" b="1" dirty="0">
                <a:solidFill>
                  <a:srgbClr val="0070C0"/>
                </a:solidFill>
              </a:rPr>
              <a:t>CocheVolador</a:t>
            </a:r>
            <a:r>
              <a:rPr lang="es-ES" sz="1600" dirty="0"/>
              <a:t> hereda de la clase </a:t>
            </a:r>
            <a:r>
              <a:rPr lang="es-ES" sz="1600" b="1" dirty="0">
                <a:solidFill>
                  <a:srgbClr val="0070C0"/>
                </a:solidFill>
              </a:rPr>
              <a:t>Coche</a:t>
            </a:r>
            <a:r>
              <a:rPr lang="es-ES" sz="1600" dirty="0"/>
              <a:t>. 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528416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414AD8-A3D1-41BB-8017-CC44CC297EAE}"/>
              </a:ext>
            </a:extLst>
          </p:cNvPr>
          <p:cNvSpPr txBox="1"/>
          <p:nvPr/>
        </p:nvSpPr>
        <p:spPr>
          <a:xfrm>
            <a:off x="524044" y="1268760"/>
            <a:ext cx="7891357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b="1" dirty="0"/>
              <a:t>Ejemplo de herencia:  </a:t>
            </a:r>
            <a:r>
              <a:rPr lang="es-ES" sz="1600" dirty="0"/>
              <a:t>La clase </a:t>
            </a:r>
            <a:r>
              <a:rPr lang="es-ES" sz="1600" b="1" dirty="0">
                <a:solidFill>
                  <a:srgbClr val="0070C0"/>
                </a:solidFill>
              </a:rPr>
              <a:t>CocheVolador</a:t>
            </a:r>
            <a:r>
              <a:rPr lang="es-ES" sz="1600" dirty="0"/>
              <a:t> hereda de la clase </a:t>
            </a:r>
            <a:r>
              <a:rPr lang="es-ES" sz="1600" b="1" dirty="0">
                <a:solidFill>
                  <a:srgbClr val="0070C0"/>
                </a:solidFill>
              </a:rPr>
              <a:t>Coche</a:t>
            </a:r>
            <a:r>
              <a:rPr lang="es-ES" sz="1600" dirty="0"/>
              <a:t>. El nombre de la clase padre se indica entre paréntesis a continuación del nombre de la clase hija.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F6C90C-0BA2-4FEB-BA03-324ED9EA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49" y="2272296"/>
            <a:ext cx="3598576" cy="352241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CA59377-D364-4FA0-B635-7ADAFEC6D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524" y="2641556"/>
            <a:ext cx="3831932" cy="2551648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8160EA3C-D870-454A-967C-67BCEA746894}"/>
              </a:ext>
            </a:extLst>
          </p:cNvPr>
          <p:cNvSpPr/>
          <p:nvPr/>
        </p:nvSpPr>
        <p:spPr>
          <a:xfrm>
            <a:off x="4758697" y="2497540"/>
            <a:ext cx="217405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78018D1-D64E-42D4-B265-76345EBFA240}"/>
              </a:ext>
            </a:extLst>
          </p:cNvPr>
          <p:cNvCxnSpPr/>
          <p:nvPr/>
        </p:nvCxnSpPr>
        <p:spPr>
          <a:xfrm>
            <a:off x="6428700" y="1993484"/>
            <a:ext cx="0" cy="43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789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414AD8-A3D1-41BB-8017-CC44CC297EAE}"/>
              </a:ext>
            </a:extLst>
          </p:cNvPr>
          <p:cNvSpPr txBox="1"/>
          <p:nvPr/>
        </p:nvSpPr>
        <p:spPr>
          <a:xfrm>
            <a:off x="467544" y="1087701"/>
            <a:ext cx="8152410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/>
              <a:t>La clase </a:t>
            </a:r>
            <a:r>
              <a:rPr lang="es-ES" sz="1600" b="1" dirty="0">
                <a:solidFill>
                  <a:srgbClr val="0070C0"/>
                </a:solidFill>
              </a:rPr>
              <a:t>CocheVolador</a:t>
            </a:r>
            <a:r>
              <a:rPr lang="es-ES" sz="1600" dirty="0"/>
              <a:t> redefine el atributo de clase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ruedas</a:t>
            </a:r>
            <a:r>
              <a:rPr lang="es-ES" sz="1600" dirty="0"/>
              <a:t>, estableciendo su valor a 6 e implementa dos métodos nuevos: </a:t>
            </a:r>
            <a:r>
              <a:rPr lang="es-ES" sz="1600" b="1" dirty="0">
                <a:solidFill>
                  <a:srgbClr val="7030A0"/>
                </a:solidFill>
              </a:rPr>
              <a:t>vuela() </a:t>
            </a:r>
            <a:r>
              <a:rPr lang="es-ES" sz="1600" dirty="0"/>
              <a:t>y </a:t>
            </a:r>
            <a:r>
              <a:rPr lang="es-ES" sz="1600" b="1" dirty="0">
                <a:solidFill>
                  <a:srgbClr val="7030A0"/>
                </a:solidFill>
              </a:rPr>
              <a:t>aterriza().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F6C90C-0BA2-4FEB-BA03-324ED9EA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29" y="2247883"/>
            <a:ext cx="3598576" cy="352241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CA59377-D364-4FA0-B635-7ADAFEC6D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425871"/>
            <a:ext cx="3831932" cy="2551648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8160EA3C-D870-454A-967C-67BCEA746894}"/>
              </a:ext>
            </a:extLst>
          </p:cNvPr>
          <p:cNvSpPr/>
          <p:nvPr/>
        </p:nvSpPr>
        <p:spPr>
          <a:xfrm>
            <a:off x="4716016" y="2713903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B175A47-D9BA-40BF-A5ED-6CD84BE9911F}"/>
              </a:ext>
            </a:extLst>
          </p:cNvPr>
          <p:cNvSpPr/>
          <p:nvPr/>
        </p:nvSpPr>
        <p:spPr>
          <a:xfrm>
            <a:off x="4716016" y="3938039"/>
            <a:ext cx="2088232" cy="1039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21682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414AD8-A3D1-41BB-8017-CC44CC297EAE}"/>
              </a:ext>
            </a:extLst>
          </p:cNvPr>
          <p:cNvSpPr txBox="1"/>
          <p:nvPr/>
        </p:nvSpPr>
        <p:spPr>
          <a:xfrm>
            <a:off x="315775" y="908720"/>
            <a:ext cx="8432689" cy="166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500" dirty="0"/>
              <a:t>En la primera línea del método </a:t>
            </a:r>
            <a:r>
              <a:rPr lang="es-ES" sz="1500" b="1" dirty="0">
                <a:solidFill>
                  <a:srgbClr val="FF0000"/>
                </a:solidFill>
              </a:rPr>
              <a:t>__init__()</a:t>
            </a:r>
            <a:r>
              <a:rPr lang="es-ES" sz="1500" dirty="0">
                <a:solidFill>
                  <a:srgbClr val="FF0000"/>
                </a:solidFill>
              </a:rPr>
              <a:t> </a:t>
            </a:r>
            <a:r>
              <a:rPr lang="es-ES" sz="1500" dirty="0"/>
              <a:t>aparece la función </a:t>
            </a:r>
            <a:r>
              <a:rPr lang="es-ES" sz="1500" b="1" dirty="0">
                <a:solidFill>
                  <a:schemeClr val="accent6">
                    <a:lumMod val="75000"/>
                  </a:schemeClr>
                </a:solidFill>
              </a:rPr>
              <a:t>super()</a:t>
            </a:r>
            <a:r>
              <a:rPr lang="es-ES" sz="1500" dirty="0"/>
              <a:t>. Esta función devuelve un objeto temporal de la superclase (</a:t>
            </a:r>
            <a:r>
              <a:rPr lang="es-ES" sz="1500" b="1" dirty="0">
                <a:solidFill>
                  <a:srgbClr val="0070C0"/>
                </a:solidFill>
              </a:rPr>
              <a:t>Coche</a:t>
            </a:r>
            <a:r>
              <a:rPr lang="es-ES" sz="1500" dirty="0"/>
              <a:t>) que permite invocar a los métodos definidos en la misma. Se redefine el método </a:t>
            </a:r>
            <a:r>
              <a:rPr lang="es-ES" sz="1500" b="1" dirty="0">
                <a:solidFill>
                  <a:srgbClr val="FF0000"/>
                </a:solidFill>
              </a:rPr>
              <a:t>__init__() </a:t>
            </a:r>
            <a:r>
              <a:rPr lang="es-ES" sz="1500" dirty="0"/>
              <a:t>de la clase hija usando la funcionalidad del método de la clase padre. Como la clase </a:t>
            </a:r>
            <a:r>
              <a:rPr lang="es-ES" sz="1500" b="1" dirty="0">
                <a:solidFill>
                  <a:srgbClr val="0070C0"/>
                </a:solidFill>
              </a:rPr>
              <a:t>Coche</a:t>
            </a:r>
            <a:r>
              <a:rPr lang="es-ES" sz="1500" dirty="0"/>
              <a:t> es la que define los atributos </a:t>
            </a:r>
            <a:r>
              <a:rPr lang="es-ES" sz="1500" b="1" dirty="0">
                <a:solidFill>
                  <a:schemeClr val="accent6">
                    <a:lumMod val="75000"/>
                  </a:schemeClr>
                </a:solidFill>
              </a:rPr>
              <a:t>color</a:t>
            </a:r>
            <a:r>
              <a:rPr lang="es-ES" sz="1500" dirty="0"/>
              <a:t> y </a:t>
            </a:r>
            <a:r>
              <a:rPr lang="es-ES" sz="1500" b="1" dirty="0">
                <a:solidFill>
                  <a:schemeClr val="accent6">
                    <a:lumMod val="75000"/>
                  </a:schemeClr>
                </a:solidFill>
              </a:rPr>
              <a:t>aceleracion</a:t>
            </a:r>
            <a:r>
              <a:rPr lang="es-ES" sz="1500" dirty="0"/>
              <a:t>, estos se pasan al constructor de la clase padre y, a continuación, se crea el atributo de instancia </a:t>
            </a:r>
            <a:r>
              <a:rPr lang="es-ES" sz="1500" b="1" dirty="0">
                <a:solidFill>
                  <a:schemeClr val="accent6">
                    <a:lumMod val="75000"/>
                  </a:schemeClr>
                </a:solidFill>
              </a:rPr>
              <a:t>esta_volando </a:t>
            </a:r>
            <a:r>
              <a:rPr lang="es-ES" sz="1500" dirty="0"/>
              <a:t>solo para objetos de la clase </a:t>
            </a:r>
            <a:r>
              <a:rPr lang="es-ES" sz="1500" b="1" dirty="0">
                <a:solidFill>
                  <a:srgbClr val="0070C0"/>
                </a:solidFill>
              </a:rPr>
              <a:t>CocheVolador</a:t>
            </a:r>
            <a:r>
              <a:rPr lang="es-ES" sz="1500" b="1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F6C90C-0BA2-4FEB-BA03-324ED9EA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89" y="2911658"/>
            <a:ext cx="3598576" cy="352241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CA59377-D364-4FA0-B635-7ADAFEC6D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579" y="2977690"/>
            <a:ext cx="3831932" cy="2551648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8160EA3C-D870-454A-967C-67BCEA746894}"/>
              </a:ext>
            </a:extLst>
          </p:cNvPr>
          <p:cNvSpPr/>
          <p:nvPr/>
        </p:nvSpPr>
        <p:spPr>
          <a:xfrm>
            <a:off x="490168" y="3646357"/>
            <a:ext cx="2682093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B175A47-D9BA-40BF-A5ED-6CD84BE9911F}"/>
              </a:ext>
            </a:extLst>
          </p:cNvPr>
          <p:cNvSpPr/>
          <p:nvPr/>
        </p:nvSpPr>
        <p:spPr>
          <a:xfrm>
            <a:off x="4789579" y="3722568"/>
            <a:ext cx="386425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D8C4772-B5F0-496E-9E88-63147B63D36F}"/>
              </a:ext>
            </a:extLst>
          </p:cNvPr>
          <p:cNvSpPr txBox="1"/>
          <p:nvPr/>
        </p:nvSpPr>
        <p:spPr>
          <a:xfrm>
            <a:off x="7164288" y="291671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Clase hija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079B840-8631-4FF9-A1F0-63D4578747B5}"/>
              </a:ext>
            </a:extLst>
          </p:cNvPr>
          <p:cNvCxnSpPr>
            <a:endCxn id="10" idx="0"/>
          </p:cNvCxnSpPr>
          <p:nvPr/>
        </p:nvCxnSpPr>
        <p:spPr>
          <a:xfrm flipH="1">
            <a:off x="6804248" y="3075143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B37F726-D032-4D4B-9819-A9A3430D65F5}"/>
              </a:ext>
            </a:extLst>
          </p:cNvPr>
          <p:cNvSpPr txBox="1"/>
          <p:nvPr/>
        </p:nvSpPr>
        <p:spPr>
          <a:xfrm>
            <a:off x="1926015" y="2862341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Clase padre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3BA144C-251A-480E-8361-E6A7E328F26D}"/>
              </a:ext>
            </a:extLst>
          </p:cNvPr>
          <p:cNvCxnSpPr/>
          <p:nvPr/>
        </p:nvCxnSpPr>
        <p:spPr>
          <a:xfrm flipH="1">
            <a:off x="1565975" y="3020769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6AFC4DA9-83E9-47D2-A014-72C2F26D369D}"/>
              </a:ext>
            </a:extLst>
          </p:cNvPr>
          <p:cNvSpPr/>
          <p:nvPr/>
        </p:nvSpPr>
        <p:spPr>
          <a:xfrm>
            <a:off x="395536" y="2780928"/>
            <a:ext cx="8352928" cy="3725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6360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414AD8-A3D1-41BB-8017-CC44CC297EAE}"/>
              </a:ext>
            </a:extLst>
          </p:cNvPr>
          <p:cNvSpPr txBox="1"/>
          <p:nvPr/>
        </p:nvSpPr>
        <p:spPr>
          <a:xfrm>
            <a:off x="315775" y="908720"/>
            <a:ext cx="8432689" cy="704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500" dirty="0"/>
              <a:t>Al utilizar la herencia, todos </a:t>
            </a:r>
            <a:r>
              <a:rPr lang="es-ES" sz="1500" b="1" dirty="0"/>
              <a:t>los atributos (atributos de datos y métodos) </a:t>
            </a:r>
            <a:r>
              <a:rPr lang="es-ES" sz="1500" dirty="0"/>
              <a:t>de la </a:t>
            </a:r>
            <a:r>
              <a:rPr lang="es-ES" sz="1500" b="1" dirty="0">
                <a:solidFill>
                  <a:srgbClr val="0070C0"/>
                </a:solidFill>
              </a:rPr>
              <a:t>clase padre </a:t>
            </a:r>
            <a:r>
              <a:rPr lang="es-ES" sz="1500" dirty="0"/>
              <a:t>también pueden ser referenciados por objetos de las </a:t>
            </a:r>
            <a:r>
              <a:rPr lang="es-ES" sz="1500" b="1" dirty="0">
                <a:solidFill>
                  <a:srgbClr val="0070C0"/>
                </a:solidFill>
              </a:rPr>
              <a:t>clases hijas</a:t>
            </a:r>
            <a:r>
              <a:rPr lang="es-ES" sz="1500" dirty="0"/>
              <a:t>. Al revés no ocurre lo mismo.</a:t>
            </a:r>
            <a:endParaRPr lang="es-ES" sz="1500" b="1" dirty="0">
              <a:solidFill>
                <a:srgbClr val="7030A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F6C90C-0BA2-4FEB-BA03-324ED9EA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286" y="1824283"/>
            <a:ext cx="3183161" cy="311579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CA59377-D364-4FA0-B635-7ADAFEC6D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4031804"/>
            <a:ext cx="3528392" cy="234952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B37F726-D032-4D4B-9819-A9A3430D65F5}"/>
              </a:ext>
            </a:extLst>
          </p:cNvPr>
          <p:cNvSpPr txBox="1"/>
          <p:nvPr/>
        </p:nvSpPr>
        <p:spPr>
          <a:xfrm>
            <a:off x="1926015" y="2862341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Clase padre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3BA144C-251A-480E-8361-E6A7E328F26D}"/>
              </a:ext>
            </a:extLst>
          </p:cNvPr>
          <p:cNvCxnSpPr/>
          <p:nvPr/>
        </p:nvCxnSpPr>
        <p:spPr>
          <a:xfrm flipH="1">
            <a:off x="1565975" y="3020769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61A9C495-5E02-4F14-BB05-7598C0898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916832"/>
            <a:ext cx="4815234" cy="234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62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18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137A9BB-2A3E-408E-B277-DCC4EA213659}"/>
              </a:ext>
            </a:extLst>
          </p:cNvPr>
          <p:cNvSpPr txBox="1"/>
          <p:nvPr/>
        </p:nvSpPr>
        <p:spPr>
          <a:xfrm>
            <a:off x="323528" y="906414"/>
            <a:ext cx="8496944" cy="70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La herencia es la capacidad de reutilizar una clase extendiendo su funcionalidad. Una clase que hereda de otra puede añadir nuevos atributos, ocultarlos, añadir nuevos métodos o redefinirlos.</a:t>
            </a: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3BD7909C-2FE2-47D5-AF55-3E427DE30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197831"/>
            <a:ext cx="4212468" cy="2808312"/>
          </a:xfrm>
          <a:prstGeom prst="rect">
            <a:avLst/>
          </a:prstGeom>
        </p:spPr>
      </p:pic>
      <p:sp>
        <p:nvSpPr>
          <p:cNvPr id="12" name="Rectangle 7">
            <a:extLst>
              <a:ext uri="{FF2B5EF4-FFF2-40B4-BE49-F238E27FC236}">
                <a16:creationId xmlns:a16="http://schemas.microsoft.com/office/drawing/2014/main" id="{E9F38DBD-A4AB-4718-9196-2538A0ED5FDB}"/>
              </a:ext>
            </a:extLst>
          </p:cNvPr>
          <p:cNvSpPr txBox="1">
            <a:spLocks noChangeArrowheads="1"/>
          </p:cNvSpPr>
          <p:nvPr/>
        </p:nvSpPr>
        <p:spPr>
          <a:xfrm>
            <a:off x="467544" y="1897594"/>
            <a:ext cx="8208912" cy="130023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lvl="2" indent="-269875" algn="just">
              <a:lnSpc>
                <a:spcPct val="110000"/>
              </a:lnSpc>
            </a:pPr>
            <a:r>
              <a:rPr lang="es-ES_tradnl" altLang="es-MX" sz="1600" dirty="0"/>
              <a:t>Término que proviene de la herencia de características particulares como color de ojos, color de pelo, etc.</a:t>
            </a:r>
          </a:p>
          <a:p>
            <a:pPr marL="269875" lvl="2" indent="-269875" algn="just">
              <a:lnSpc>
                <a:spcPct val="110000"/>
              </a:lnSpc>
            </a:pPr>
            <a:r>
              <a:rPr lang="es-ES_tradnl" altLang="es-MX" sz="1600" dirty="0"/>
              <a:t>Cuando una clase hereda las variables y métodos de otra clase, se dice que la primera es una subclase de la segunda.   </a:t>
            </a:r>
          </a:p>
        </p:txBody>
      </p:sp>
    </p:spTree>
    <p:extLst>
      <p:ext uri="{BB962C8B-B14F-4D97-AF65-F5344CB8AC3E}">
        <p14:creationId xmlns:p14="http://schemas.microsoft.com/office/powerpoint/2010/main" val="46093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479C85F-35D0-40C2-BC48-BAFCF6AFA394}"/>
              </a:ext>
            </a:extLst>
          </p:cNvPr>
          <p:cNvSpPr txBox="1">
            <a:spLocks noChangeArrowheads="1"/>
          </p:cNvSpPr>
          <p:nvPr/>
        </p:nvSpPr>
        <p:spPr>
          <a:xfrm>
            <a:off x="782307" y="1412776"/>
            <a:ext cx="7579385" cy="2766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La subclase hereda los métodos de la superclase, a menos que la subclase los reimplemente.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Cuando una clase hija hereda de la clase padre un método en particular se puede </a:t>
            </a:r>
            <a:r>
              <a:rPr lang="es-ES_tradnl" altLang="es-MX" sz="1400" b="1" dirty="0">
                <a:solidFill>
                  <a:srgbClr val="00B0F0"/>
                </a:solidFill>
                <a:latin typeface="Dom Casual" charset="0"/>
              </a:rPr>
              <a:t>reescribir ese método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Ejemplo: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Supongamos, la clase padre tiene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mostrarDatos()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y la clase hija también tiene implementado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mostrarDatos()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Cuando creamos un objeto de la clase hija y llamamos al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mostrarDatos()</a:t>
            </a:r>
            <a:r>
              <a:rPr lang="es-ES_tradnl" altLang="es-MX" sz="1400" dirty="0">
                <a:solidFill>
                  <a:srgbClr val="FF0000"/>
                </a:solidFill>
                <a:latin typeface="Dom Casual" charset="0"/>
              </a:rPr>
              <a:t>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va a estar implementado con el código que esté dentro de la clase hija y no de la clase padre. Ya que el método se reescribió.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4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9DDAC0-06F8-4782-AD1C-88C31D805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230743"/>
            <a:ext cx="7133217" cy="223224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DF3A4A7-F633-49E2-B3F5-54ECC81BF130}"/>
              </a:ext>
            </a:extLst>
          </p:cNvPr>
          <p:cNvSpPr txBox="1"/>
          <p:nvPr/>
        </p:nvSpPr>
        <p:spPr>
          <a:xfrm>
            <a:off x="323528" y="906414"/>
            <a:ext cx="8496944" cy="386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Una clase que hereda de otra puede redefinir los métodos de la clase padre.</a:t>
            </a:r>
          </a:p>
        </p:txBody>
      </p:sp>
    </p:spTree>
    <p:extLst>
      <p:ext uri="{BB962C8B-B14F-4D97-AF65-F5344CB8AC3E}">
        <p14:creationId xmlns:p14="http://schemas.microsoft.com/office/powerpoint/2010/main" val="312767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35EBBED-B807-410A-ABFA-42A539FB3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2" y="1268760"/>
            <a:ext cx="6865748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0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AA47E18-DF88-4249-86B2-194DE111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14184"/>
            <a:ext cx="5165769" cy="5263128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528CE19E-949C-4B5B-9B59-6EF8A800F5EA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1262852"/>
            <a:ext cx="2448273" cy="1643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El atributo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nombre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es parte del constructor de la clase padre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 pero el constructor se redefinió y este atributo no está incluido.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4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803E76F-1458-47D4-87E8-C7CC6D6B6F5A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9" y="3025802"/>
            <a:ext cx="2736304" cy="1643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Así como está definido,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AgenteVentas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solamente utiliza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init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 la clase hija.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4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4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AA47E18-DF88-4249-86B2-194DE111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50385"/>
            <a:ext cx="5165769" cy="5263128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64878983-5CFC-4475-9C20-A2E1EBF5BBA8}"/>
              </a:ext>
            </a:extLst>
          </p:cNvPr>
          <p:cNvSpPr txBox="1">
            <a:spLocks noChangeArrowheads="1"/>
          </p:cNvSpPr>
          <p:nvPr/>
        </p:nvSpPr>
        <p:spPr>
          <a:xfrm>
            <a:off x="5940152" y="1143001"/>
            <a:ext cx="2801198" cy="5077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Suponemos que </a:t>
            </a: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pedro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tiene un atributo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nombre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Pero no estamos en lo correcto, marca un error, nos dice que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AgenteVentas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no tiene el atributo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nombre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Esto es así porque se redefinió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init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donde solamente se tiene acceso a los atributos de la clase hija (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mostrador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).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endParaRPr lang="es-ES_tradnl" altLang="es-MX" sz="14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El atributo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nombre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es parte del constructor de la clase padre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 pero el constructor se redefinió y este atributo no está incluido.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4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97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65C09-729F-4A40-B173-C14D1DCB7A9A}"/>
              </a:ext>
            </a:extLst>
          </p:cNvPr>
          <p:cNvSpPr txBox="1">
            <a:spLocks noChangeArrowheads="1"/>
          </p:cNvSpPr>
          <p:nvPr/>
        </p:nvSpPr>
        <p:spPr>
          <a:xfrm>
            <a:off x="5508106" y="1646041"/>
            <a:ext cx="3024335" cy="3565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Debemos llamar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init</a:t>
            </a:r>
            <a:r>
              <a:rPr lang="es-ES_tradnl" altLang="es-MX" sz="1400" dirty="0">
                <a:solidFill>
                  <a:srgbClr val="FF0000"/>
                </a:solidFill>
                <a:latin typeface="Dom Casual" charset="0"/>
              </a:rPr>
              <a:t>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 la clase padre (super clase).</a:t>
            </a:r>
          </a:p>
          <a:p>
            <a:pPr algn="just">
              <a:lnSpc>
                <a:spcPts val="2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Se llama a la clase padre con la palabra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super().__init__()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init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recibe tres parámetros de la clase padre, que se copian al constructor de la clase hija y pasan como parámetro en la llamada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init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de la clase padre. </a:t>
            </a:r>
          </a:p>
          <a:p>
            <a:pPr algn="just">
              <a:lnSpc>
                <a:spcPts val="2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Se le envían los parámetros al constructor de la superclase.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4BA257-88BE-421D-8B6B-D54B00F18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" y="1484784"/>
            <a:ext cx="4757647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4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65C09-729F-4A40-B173-C14D1DCB7A9A}"/>
              </a:ext>
            </a:extLst>
          </p:cNvPr>
          <p:cNvSpPr txBox="1">
            <a:spLocks noChangeArrowheads="1"/>
          </p:cNvSpPr>
          <p:nvPr/>
        </p:nvSpPr>
        <p:spPr>
          <a:xfrm>
            <a:off x="6300192" y="3849300"/>
            <a:ext cx="2304256" cy="1143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AgenteVentas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puede redefinir el método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mostrarDatos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E15B094-0328-469F-A80D-1E156B6B7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12776"/>
            <a:ext cx="5616160" cy="481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6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65C09-729F-4A40-B173-C14D1DCB7A9A}"/>
              </a:ext>
            </a:extLst>
          </p:cNvPr>
          <p:cNvSpPr txBox="1">
            <a:spLocks noChangeArrowheads="1"/>
          </p:cNvSpPr>
          <p:nvPr/>
        </p:nvSpPr>
        <p:spPr>
          <a:xfrm>
            <a:off x="5724127" y="1387485"/>
            <a:ext cx="2880321" cy="1643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Agregamos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Tripulante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Hereda de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Hereda los atributos de la clase padre. </a:t>
            </a: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No se redefine el constructor.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7023407-56DF-43A7-9372-5C738B6AFF53}"/>
              </a:ext>
            </a:extLst>
          </p:cNvPr>
          <p:cNvSpPr txBox="1">
            <a:spLocks noChangeArrowheads="1"/>
          </p:cNvSpPr>
          <p:nvPr/>
        </p:nvSpPr>
        <p:spPr>
          <a:xfrm>
            <a:off x="5749771" y="3030584"/>
            <a:ext cx="2998693" cy="255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Se instancia un objeto de tipo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Tripulante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Se pasan todos los argumentos que requiere el constructor de la clase padre.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El método </a:t>
            </a:r>
            <a:r>
              <a:rPr lang="es-ES_tradnl" altLang="es-MX" sz="1400" b="1" dirty="0" err="1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mostrarRenovacionLicencia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muestra cada cuanto se tiene que renovar la licencia.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3A675F5-F868-477A-B12C-C8C876072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12" y="1143001"/>
            <a:ext cx="4968552" cy="521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75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8292</TotalTime>
  <Words>1000</Words>
  <Application>Microsoft Office PowerPoint</Application>
  <PresentationFormat>Presentación en pantalla (4:3)</PresentationFormat>
  <Paragraphs>64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Dom Casual</vt:lpstr>
      <vt:lpstr>Tema de Office</vt:lpstr>
      <vt:lpstr>TI 3001 C Analítica de datos y herramientas de inteligencia artificial</vt:lpstr>
      <vt:lpstr>Presentación de PowerPoint</vt:lpstr>
      <vt:lpstr>Herencia</vt:lpstr>
      <vt:lpstr>Ejemplo: Herencia</vt:lpstr>
      <vt:lpstr>Ejemplo: Herencia</vt:lpstr>
      <vt:lpstr>Ejemplo: Herencia</vt:lpstr>
      <vt:lpstr>Ejemplo: Herencia</vt:lpstr>
      <vt:lpstr>Ejemplo: Herencia</vt:lpstr>
      <vt:lpstr>Ejemplo: Herencia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230</cp:revision>
  <cp:lastPrinted>2022-08-29T19:45:45Z</cp:lastPrinted>
  <dcterms:created xsi:type="dcterms:W3CDTF">2013-06-24T20:15:42Z</dcterms:created>
  <dcterms:modified xsi:type="dcterms:W3CDTF">2022-08-29T19:49:00Z</dcterms:modified>
</cp:coreProperties>
</file>