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3" r:id="rId2"/>
    <p:sldId id="654" r:id="rId3"/>
    <p:sldId id="653" r:id="rId4"/>
    <p:sldId id="656" r:id="rId5"/>
    <p:sldId id="657" r:id="rId6"/>
    <p:sldId id="601" r:id="rId7"/>
    <p:sldId id="658" r:id="rId8"/>
    <p:sldId id="28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88" autoAdjust="0"/>
    <p:restoredTop sz="94660"/>
  </p:normalViewPr>
  <p:slideViewPr>
    <p:cSldViewPr>
      <p:cViewPr varScale="1">
        <p:scale>
          <a:sx n="123" d="100"/>
          <a:sy n="123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28/08/2022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POO: Polimorfismo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139A93-94E2-40FC-A3B4-C2220074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60" y="3212976"/>
            <a:ext cx="3277480" cy="2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701592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804541" y="1117653"/>
            <a:ext cx="7890111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En cuanto a la herencia de clases, se puede decir que: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puede tomar “varias formas” o ser de distintos tipos: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heredando de una superclase</a:t>
            </a:r>
            <a:r>
              <a:rPr lang="es-ES_tradnl" altLang="es-MX" sz="20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o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utilizando una misma interfaz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tomar “varias formas”: puede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reimplementarse en una subclase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o puede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reescribirse</a:t>
            </a:r>
            <a:r>
              <a:rPr lang="es-ES_tradnl" altLang="es-MX" sz="20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con distintos parámetros y valor de retorno. Sobreescritura de métodos.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573016"/>
            <a:ext cx="2114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053520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29" y="3645024"/>
            <a:ext cx="2114550" cy="244792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B3F6F5C-939C-423A-BC82-B5B2FB5D0E22}"/>
              </a:ext>
            </a:extLst>
          </p:cNvPr>
          <p:cNvSpPr txBox="1">
            <a:spLocks noChangeArrowheads="1"/>
          </p:cNvSpPr>
          <p:nvPr/>
        </p:nvSpPr>
        <p:spPr>
          <a:xfrm>
            <a:off x="767858" y="1898961"/>
            <a:ext cx="7488832" cy="1818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sistema de gestión de recursos humanos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tienen dos clases</a:t>
            </a:r>
          </a:p>
          <a:p>
            <a:pPr marL="40005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(Super clase)</a:t>
            </a:r>
          </a:p>
          <a:p>
            <a:pPr marL="40005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(Sub clase) que hereda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285098E-DA64-48A6-9CD1-10BF66FDE9ED}"/>
              </a:ext>
            </a:extLst>
          </p:cNvPr>
          <p:cNvSpPr txBox="1">
            <a:spLocks noChangeArrowheads="1"/>
          </p:cNvSpPr>
          <p:nvPr/>
        </p:nvSpPr>
        <p:spPr>
          <a:xfrm>
            <a:off x="788971" y="1034815"/>
            <a:ext cx="751230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5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puede tomar “varias formas” o ser de distintos tipos: </a:t>
            </a:r>
            <a:r>
              <a:rPr lang="es-ES_tradnl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heredando de una superclase</a:t>
            </a: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6147B1-C723-437E-AFB0-D0FDAC3A1150}"/>
              </a:ext>
            </a:extLst>
          </p:cNvPr>
          <p:cNvSpPr txBox="1">
            <a:spLocks noChangeArrowheads="1"/>
          </p:cNvSpPr>
          <p:nvPr/>
        </p:nvSpPr>
        <p:spPr>
          <a:xfrm>
            <a:off x="800709" y="3847931"/>
            <a:ext cx="4923419" cy="2317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que es una instancia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va a ser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pero también sería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Porque puede ser 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su tipo más específico (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), pero también es 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su tipo más general (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s-ES_tradnl" altLang="es-MX" sz="16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9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053520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852936"/>
            <a:ext cx="2114550" cy="244792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B3F6F5C-939C-423A-BC82-B5B2FB5D0E22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2483768"/>
            <a:ext cx="5256584" cy="3528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None/>
            </a:pP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sistema de gestión de recursos humanos</a:t>
            </a:r>
          </a:p>
          <a:p>
            <a:pPr algn="just">
              <a:spcBef>
                <a:spcPct val="0"/>
              </a:spcBef>
            </a:pPr>
            <a:endParaRPr lang="es-ES_tradnl" altLang="es-MX" sz="16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Porque a pesar de que la clase hija, hereda todos los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métodos</a:t>
            </a:r>
            <a:r>
              <a:rPr lang="es-ES_tradnl" altLang="es-MX" sz="1600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padre, podría darse el caso de que la clase hija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uno de esos métodos (los sobrescriba)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Entonces cuando tengamos un objeto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llamemos al método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 sueldo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va a estar usando la versión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la versión reescrita y no el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 sueldo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C34A6F-60E9-4E7C-B2DF-462B189806A2}"/>
              </a:ext>
            </a:extLst>
          </p:cNvPr>
          <p:cNvSpPr txBox="1"/>
          <p:nvPr/>
        </p:nvSpPr>
        <p:spPr>
          <a:xfrm>
            <a:off x="755576" y="1154738"/>
            <a:ext cx="7746329" cy="102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(dentro de un objeto o una clase) puede tomar “varias formas”: puede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reimplementarse en una subclase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o puede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reescribirse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distintos parámetros y valor de retorno.</a:t>
            </a:r>
          </a:p>
        </p:txBody>
      </p:sp>
    </p:spTree>
    <p:extLst>
      <p:ext uri="{BB962C8B-B14F-4D97-AF65-F5344CB8AC3E}">
        <p14:creationId xmlns:p14="http://schemas.microsoft.com/office/powerpoint/2010/main" val="84979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1"/>
            <a:ext cx="5981512" cy="980728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732517"/>
            <a:ext cx="2114550" cy="2447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660170A-BAD3-4C72-9D1B-21702F31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45" y="3732517"/>
            <a:ext cx="3888971" cy="29944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BE8651-732C-4113-AB6A-4AD4A08FBC82}"/>
              </a:ext>
            </a:extLst>
          </p:cNvPr>
          <p:cNvSpPr txBox="1"/>
          <p:nvPr/>
        </p:nvSpPr>
        <p:spPr>
          <a:xfrm>
            <a:off x="516392" y="1225134"/>
            <a:ext cx="7746329" cy="2844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tiene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hereda de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marL="285750" indent="-285750" algn="just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constructor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determinados atributos y como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la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reimplementa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entonces hereda todos estos mismos atributos. </a:t>
            </a:r>
          </a:p>
          <a:p>
            <a:pPr marL="285750" indent="-285750" algn="just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método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De esta manera, si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tuviera su propio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heredaría el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padre. Pero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método para calcular el sueldo para sus objetos de tipo 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spcBef>
                <a:spcPct val="0"/>
              </a:spcBef>
            </a:pPr>
            <a:endParaRPr lang="es-ES_tradnl" altLang="es-MX" sz="18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FA51AD-A5D9-4724-A85E-35531B4B5048}"/>
              </a:ext>
            </a:extLst>
          </p:cNvPr>
          <p:cNvSpPr txBox="1"/>
          <p:nvPr/>
        </p:nvSpPr>
        <p:spPr>
          <a:xfrm>
            <a:off x="2913392" y="722762"/>
            <a:ext cx="2952328" cy="38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Aft>
                <a:spcPts val="600"/>
              </a:spcAft>
            </a:pP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Ejemplo:</a:t>
            </a:r>
            <a:r>
              <a:rPr lang="es-ES_tradnl" altLang="es-MX" sz="1400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Sobreescritura de métodos</a:t>
            </a:r>
            <a:endParaRPr lang="es-ES_tradnl" altLang="es-MX" sz="1800" dirty="0">
              <a:solidFill>
                <a:schemeClr val="accent6">
                  <a:lumMod val="75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1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755576" y="889323"/>
            <a:ext cx="7920880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Es la capacidad de una entidad de referenciar en tiempo de ejecución a instancias de diferentes clases. Consiste en diseñar objetos para compartir comportamientos.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38616" y="1919179"/>
            <a:ext cx="3280792" cy="15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spcAft>
                <a:spcPts val="1200"/>
              </a:spcAft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 1: 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Tenemos las siguientes clases que representan animales.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tres clases implementan un método llamado </a:t>
            </a:r>
            <a:r>
              <a:rPr lang="es-ES" sz="1400" b="1" dirty="0">
                <a:solidFill>
                  <a:srgbClr val="0070C0"/>
                </a:solidFill>
              </a:rPr>
              <a:t>sonido()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6D1D16-E57B-4F1B-B790-CA375FEB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72816"/>
            <a:ext cx="3056253" cy="2292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139C59-F50B-4CB1-A540-5FD51976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353038"/>
            <a:ext cx="2838602" cy="6591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27879C-ABF2-4821-9639-AEA2AD61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45126"/>
            <a:ext cx="4248472" cy="130297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78E3EEB-33DB-41E9-8642-9314B5A40B37}"/>
              </a:ext>
            </a:extLst>
          </p:cNvPr>
          <p:cNvSpPr txBox="1"/>
          <p:nvPr/>
        </p:nvSpPr>
        <p:spPr>
          <a:xfrm>
            <a:off x="438616" y="4065006"/>
            <a:ext cx="3773344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él script se ha definido una función llamada </a:t>
            </a:r>
            <a:r>
              <a:rPr lang="es-ES" sz="1400" b="1" dirty="0">
                <a:solidFill>
                  <a:srgbClr val="0070C0"/>
                </a:solidFill>
              </a:rPr>
              <a:t>a_cantar()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La variable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animal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se crea dentro del ciclo for de la función es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polimórfica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ya que en tiempo de ejecución hará referencia a objetos de las clases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Cuando se invoque al método </a:t>
            </a:r>
            <a:r>
              <a:rPr lang="es-ES" sz="1400" b="1" dirty="0">
                <a:solidFill>
                  <a:srgbClr val="0070C0"/>
                </a:solidFill>
              </a:rPr>
              <a:t>sonido()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se llamará al método correspondiente de la clase a la que pertenezca cada uno de los animales.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FA7A1B3-21C8-44B2-97E3-BC2301DCC86E}"/>
              </a:ext>
            </a:extLst>
          </p:cNvPr>
          <p:cNvSpPr/>
          <p:nvPr/>
        </p:nvSpPr>
        <p:spPr>
          <a:xfrm>
            <a:off x="5351605" y="4749082"/>
            <a:ext cx="1740675" cy="26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384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874846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683568" y="862722"/>
            <a:ext cx="7920880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Significa que objetos de diferentes clases pueden ser accedidos utilizando la misma interfaz, mostrando un comportamiento distinto (tomando diferentes formas) según cómo sean accedidos.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38616" y="1772816"/>
            <a:ext cx="4781456" cy="165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spcAft>
                <a:spcPts val="1200"/>
              </a:spcAft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 2: 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define la clase </a:t>
            </a:r>
            <a:r>
              <a:rPr lang="es-ES" sz="1400" b="1" dirty="0">
                <a:solidFill>
                  <a:srgbClr val="0070C0"/>
                </a:solidFill>
              </a:rPr>
              <a:t>Animal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 un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definen dos clases: </a:t>
            </a:r>
            <a:r>
              <a:rPr lang="es-ES" sz="1400" b="1" dirty="0">
                <a:solidFill>
                  <a:srgbClr val="0070C0"/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heredan de la clase </a:t>
            </a:r>
            <a:r>
              <a:rPr lang="es-ES" sz="1400" b="1" dirty="0">
                <a:solidFill>
                  <a:srgbClr val="0070C0"/>
                </a:solidFill>
              </a:rPr>
              <a:t>Animal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implementan el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distinta forma.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8E3EEB-33DB-41E9-8642-9314B5A40B37}"/>
              </a:ext>
            </a:extLst>
          </p:cNvPr>
          <p:cNvSpPr txBox="1"/>
          <p:nvPr/>
        </p:nvSpPr>
        <p:spPr>
          <a:xfrm>
            <a:off x="430144" y="3400216"/>
            <a:ext cx="4717919" cy="305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el script principal, se crea un objeto de cada clase. La variable </a:t>
            </a:r>
            <a:r>
              <a:rPr lang="es-ES" sz="1400" b="1" dirty="0">
                <a:solidFill>
                  <a:srgbClr val="FF0000"/>
                </a:solidFill>
              </a:rPr>
              <a:t>animal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se crea dentro del ciclo for es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polimórfica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ya que en tiempo de ejecución hará referencia a objetos de las clases </a:t>
            </a:r>
            <a:r>
              <a:rPr lang="es-ES" sz="1400" b="1" dirty="0">
                <a:solidFill>
                  <a:srgbClr val="0070C0"/>
                </a:solidFill>
              </a:rPr>
              <a:t>Perro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Cuando se invoque al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se llamará al método correspondiente de la clase a la que pertenezca cada uno de los animales.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variable </a:t>
            </a:r>
            <a:r>
              <a:rPr lang="es-ES" sz="1400" b="1" dirty="0">
                <a:solidFill>
                  <a:srgbClr val="FF0000"/>
                </a:solidFill>
              </a:rPr>
              <a:t>animal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 ido tomando las formas de </a:t>
            </a:r>
            <a:r>
              <a:rPr lang="es-ES" sz="1400" b="1" dirty="0">
                <a:solidFill>
                  <a:srgbClr val="0070C0"/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observar que cada animal se comporta de manera distinta al usar el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EA066D0-9753-4245-8370-0995D13B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919179"/>
            <a:ext cx="305732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8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8362</TotalTime>
  <Words>705</Words>
  <Application>Microsoft Office PowerPoint</Application>
  <PresentationFormat>Presentación en pantalla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Dom Casual</vt:lpstr>
      <vt:lpstr>Tema de Office</vt:lpstr>
      <vt:lpstr>TI 3001 C Analítica de datos y herramientas de inteligencia artificial</vt:lpstr>
      <vt:lpstr>Polimorfismo</vt:lpstr>
      <vt:lpstr>Polimorfismo</vt:lpstr>
      <vt:lpstr>Polimorfismo</vt:lpstr>
      <vt:lpstr>Polimorfismo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227</cp:revision>
  <dcterms:created xsi:type="dcterms:W3CDTF">2013-06-24T20:15:42Z</dcterms:created>
  <dcterms:modified xsi:type="dcterms:W3CDTF">2022-08-28T17:09:31Z</dcterms:modified>
</cp:coreProperties>
</file>