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93" r:id="rId2"/>
    <p:sldId id="294" r:id="rId3"/>
    <p:sldId id="724" r:id="rId4"/>
    <p:sldId id="693" r:id="rId5"/>
    <p:sldId id="619" r:id="rId6"/>
    <p:sldId id="658" r:id="rId7"/>
    <p:sldId id="659" r:id="rId8"/>
    <p:sldId id="660" r:id="rId9"/>
    <p:sldId id="661" r:id="rId10"/>
    <p:sldId id="662" r:id="rId11"/>
    <p:sldId id="663" r:id="rId12"/>
    <p:sldId id="669" r:id="rId13"/>
    <p:sldId id="666" r:id="rId14"/>
    <p:sldId id="667" r:id="rId15"/>
    <p:sldId id="668" r:id="rId16"/>
    <p:sldId id="670" r:id="rId17"/>
    <p:sldId id="671" r:id="rId18"/>
    <p:sldId id="672" r:id="rId19"/>
    <p:sldId id="673" r:id="rId20"/>
    <p:sldId id="675" r:id="rId21"/>
    <p:sldId id="676" r:id="rId22"/>
    <p:sldId id="697" r:id="rId23"/>
    <p:sldId id="698" r:id="rId24"/>
    <p:sldId id="699" r:id="rId25"/>
    <p:sldId id="677" r:id="rId26"/>
    <p:sldId id="678" r:id="rId27"/>
    <p:sldId id="701" r:id="rId28"/>
    <p:sldId id="727" r:id="rId29"/>
    <p:sldId id="702" r:id="rId30"/>
    <p:sldId id="704" r:id="rId31"/>
    <p:sldId id="705" r:id="rId32"/>
    <p:sldId id="706" r:id="rId33"/>
    <p:sldId id="707" r:id="rId34"/>
    <p:sldId id="680" r:id="rId35"/>
    <p:sldId id="681" r:id="rId36"/>
    <p:sldId id="682" r:id="rId37"/>
    <p:sldId id="683" r:id="rId38"/>
    <p:sldId id="708" r:id="rId39"/>
    <p:sldId id="684" r:id="rId40"/>
    <p:sldId id="709" r:id="rId41"/>
    <p:sldId id="710" r:id="rId42"/>
    <p:sldId id="711" r:id="rId43"/>
    <p:sldId id="712" r:id="rId44"/>
    <p:sldId id="713" r:id="rId45"/>
    <p:sldId id="688" r:id="rId46"/>
    <p:sldId id="687" r:id="rId47"/>
    <p:sldId id="689" r:id="rId48"/>
    <p:sldId id="674" r:id="rId49"/>
    <p:sldId id="685" r:id="rId50"/>
    <p:sldId id="686" r:id="rId51"/>
    <p:sldId id="691" r:id="rId52"/>
    <p:sldId id="692" r:id="rId53"/>
    <p:sldId id="714" r:id="rId54"/>
    <p:sldId id="715" r:id="rId55"/>
    <p:sldId id="716" r:id="rId56"/>
    <p:sldId id="717" r:id="rId57"/>
    <p:sldId id="718" r:id="rId58"/>
    <p:sldId id="719" r:id="rId59"/>
    <p:sldId id="720" r:id="rId60"/>
    <p:sldId id="721" r:id="rId61"/>
    <p:sldId id="722" r:id="rId62"/>
    <p:sldId id="618" r:id="rId63"/>
    <p:sldId id="620" r:id="rId64"/>
    <p:sldId id="622" r:id="rId65"/>
    <p:sldId id="623" r:id="rId66"/>
    <p:sldId id="703" r:id="rId67"/>
    <p:sldId id="624" r:id="rId68"/>
    <p:sldId id="625" r:id="rId69"/>
    <p:sldId id="626" r:id="rId70"/>
    <p:sldId id="627" r:id="rId71"/>
    <p:sldId id="628" r:id="rId72"/>
    <p:sldId id="629" r:id="rId73"/>
    <p:sldId id="630" r:id="rId74"/>
    <p:sldId id="694" r:id="rId75"/>
    <p:sldId id="695" r:id="rId76"/>
    <p:sldId id="696" r:id="rId77"/>
    <p:sldId id="631" r:id="rId78"/>
    <p:sldId id="633" r:id="rId79"/>
    <p:sldId id="636" r:id="rId80"/>
    <p:sldId id="665" r:id="rId81"/>
    <p:sldId id="637" r:id="rId82"/>
    <p:sldId id="638" r:id="rId83"/>
    <p:sldId id="639" r:id="rId84"/>
    <p:sldId id="640" r:id="rId85"/>
    <p:sldId id="641" r:id="rId86"/>
    <p:sldId id="642" r:id="rId87"/>
    <p:sldId id="643" r:id="rId88"/>
    <p:sldId id="632" r:id="rId89"/>
    <p:sldId id="647" r:id="rId90"/>
    <p:sldId id="649" r:id="rId91"/>
    <p:sldId id="650" r:id="rId92"/>
    <p:sldId id="651" r:id="rId93"/>
    <p:sldId id="652" r:id="rId94"/>
    <p:sldId id="653" r:id="rId95"/>
    <p:sldId id="654" r:id="rId96"/>
    <p:sldId id="655" r:id="rId97"/>
    <p:sldId id="656" r:id="rId98"/>
    <p:sldId id="657" r:id="rId99"/>
    <p:sldId id="725" r:id="rId100"/>
    <p:sldId id="726" r:id="rId101"/>
    <p:sldId id="282" r:id="rId10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45" autoAdjust="0"/>
    <p:restoredTop sz="94660"/>
  </p:normalViewPr>
  <p:slideViewPr>
    <p:cSldViewPr>
      <p:cViewPr varScale="1">
        <p:scale>
          <a:sx n="123" d="100"/>
          <a:sy n="123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3126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5209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6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597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3374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202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3626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99322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43493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64258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34241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5473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4958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91234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172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97460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1068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89843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96142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5203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44959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71252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435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94239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50159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8499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49240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339065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86660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41572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93371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111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807329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177584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640134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40001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937998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9059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99565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824064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0012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15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479163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99853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772949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209473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401169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615366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56042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117880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389258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02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re.M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F02BA4-7F59-41F5-A7CC-189B2F98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338808"/>
            <a:ext cx="578829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266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101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372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una bandera, estamos haciendo una búsqueda global. Si le quitamos el global, solamente busca la primera coincidencia.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645024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-Inicio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2374427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294047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15" y="2564904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58" y="3340909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\d\d\d.\d\d\d.\d\d.\d\d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</a:t>
            </a:r>
            <a:r>
              <a:rPr lang="es-MX" sz="2000" b="1" dirty="0" err="1"/>
              <a:t>Minimo</a:t>
            </a:r>
            <a:r>
              <a:rPr lang="es-MX" sz="2000" b="1" dirty="0"/>
              <a:t>, </a:t>
            </a:r>
            <a:r>
              <a:rPr lang="es-MX" sz="2000" b="1" dirty="0" err="1"/>
              <a:t>Maximo</a:t>
            </a:r>
            <a:r>
              <a:rPr lang="es-MX" sz="2000" b="1" dirty="0"/>
              <a:t>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CA0DBA-620A-4A62-B1D1-DB8EE71E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39" y="2762189"/>
            <a:ext cx="68294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28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\w+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 y carácter de palabra.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02044-8FBD-4141-AF0D-9775E0EA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2" y="1700808"/>
            <a:ext cx="3501526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79B8F-0030-4A52-B38F-3E49C63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19402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8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59632" y="1738154"/>
            <a:ext cx="70567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números telefónicos y agrupar la lada.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990633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BF9F01-638F-40F7-AC3B-29A9F449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11" y="2598269"/>
            <a:ext cx="5935459" cy="37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05273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323529" y="1052736"/>
            <a:ext cx="8496944" cy="1105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la izquierda tenemos un texto en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el cual vamos a identificar expresiones regulares.</a:t>
            </a:r>
          </a:p>
          <a:p>
            <a:pPr marL="342900" indent="-342900" algn="just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la derecha tenemos una lista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caracteres especiales y diferentes caracteres usados en expresiones regulares.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921F72-D718-4DAA-9B7A-848F49AF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46" y="2259156"/>
            <a:ext cx="8244408" cy="43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773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577489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873202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397209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523132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388808" y="1121017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7" y="1733044"/>
            <a:ext cx="836327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Encuentre los número de teléfono con ladas 442, 443 y 448 solamente.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0F5007-3343-4069-AEEE-C64F855C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2" y="3366144"/>
            <a:ext cx="4374990" cy="28491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B639346-C7D3-4F3C-A92E-0CAF457CEBD3}"/>
              </a:ext>
            </a:extLst>
          </p:cNvPr>
          <p:cNvSpPr txBox="1"/>
          <p:nvPr/>
        </p:nvSpPr>
        <p:spPr>
          <a:xfrm>
            <a:off x="4704646" y="2674744"/>
            <a:ext cx="273630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(442|443|448)  </a:t>
            </a:r>
            <a:r>
              <a:rPr lang="es-MX" sz="2000" dirty="0"/>
              <a:t>Grupo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9E4A6D-AFA1-4DBB-8057-2208A0E8C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646" y="3365829"/>
            <a:ext cx="4439354" cy="227087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145553" y="2713911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2, 3 u 8</a:t>
            </a:r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784739" y="119675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755576" y="1703044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B6A45-54CF-401F-B4D1-EA9E2C35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2852936"/>
            <a:ext cx="58388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0680C-9CC9-4EA3-B20A-E32B47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3" y="1988840"/>
            <a:ext cx="4372066" cy="40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0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a mani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8BDEDE-78F6-48B6-B26B-4636CFFD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9" y="1916832"/>
            <a:ext cx="426720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918B87-AE47-43DF-A868-48DA504D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902544"/>
            <a:ext cx="4219575" cy="4191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5236C5C-4492-4167-82B4-CF01EC88B68A}"/>
              </a:ext>
            </a:extLst>
          </p:cNvPr>
          <p:cNvSpPr txBox="1"/>
          <p:nvPr/>
        </p:nvSpPr>
        <p:spPr>
          <a:xfrm>
            <a:off x="4893839" y="117606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</p:spTree>
    <p:extLst>
      <p:ext uri="{BB962C8B-B14F-4D97-AF65-F5344CB8AC3E}">
        <p14:creationId xmlns:p14="http://schemas.microsoft.com/office/powerpoint/2010/main" val="1828510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 [a-zA-Z0-9._-]+@[a-zA-Z0-9._-]+\.[a-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zA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-Z]+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D6BB48-B869-405B-B875-B9A19BA00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21" y="2018540"/>
            <a:ext cx="3616671" cy="42749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51C595-39E7-4C6D-9549-7B441256D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43" y="2002516"/>
            <a:ext cx="4824536" cy="42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23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Encontrar las direcciones de Internet. (www\.)? Opcional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459792-FDB4-4139-8FF0-3C1EBDB1F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88840"/>
            <a:ext cx="5976664" cy="42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3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e.M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Multilínea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3840710-FB86-4DB4-A256-41715E3B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67" y="3143086"/>
            <a:ext cx="5940985" cy="30639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gm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tomar texto multilínea. Que lea cada línea por separado.</a:t>
            </a:r>
          </a:p>
        </p:txBody>
      </p:sp>
    </p:spTree>
    <p:extLst>
      <p:ext uri="{BB962C8B-B14F-4D97-AF65-F5344CB8AC3E}">
        <p14:creationId xmlns:p14="http://schemas.microsoft.com/office/powerpoint/2010/main" val="26905998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F092CB-B93F-4FF3-A4E7-1456D0FC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86" y="2819811"/>
            <a:ext cx="5525244" cy="3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7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4000D1-793C-4308-A9B3-DF526B99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25806"/>
            <a:ext cx="5955072" cy="3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796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Encontrar puntuaciones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807647-4B7C-4F7F-A10F-20836184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92880"/>
            <a:ext cx="6419530" cy="24482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B885235-1BFC-4A90-AC93-F12DA30D3529}"/>
              </a:ext>
            </a:extLst>
          </p:cNvPr>
          <p:cNvSpPr txBox="1"/>
          <p:nvPr/>
        </p:nvSpPr>
        <p:spPr>
          <a:xfrm>
            <a:off x="436712" y="1823083"/>
            <a:ext cx="33432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salto de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F7E57C-E9F3-4E63-858D-D231EB20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762390"/>
            <a:ext cx="5112617" cy="22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27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una fecha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807647-4B7C-4F7F-A10F-20836184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92880"/>
            <a:ext cx="6419530" cy="24482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B885235-1BFC-4A90-AC93-F12DA30D3529}"/>
              </a:ext>
            </a:extLst>
          </p:cNvPr>
          <p:cNvSpPr txBox="1"/>
          <p:nvPr/>
        </p:nvSpPr>
        <p:spPr>
          <a:xfrm>
            <a:off x="436712" y="1823083"/>
            <a:ext cx="33432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salto de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F7E57C-E9F3-4E63-858D-D231EB20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762390"/>
            <a:ext cx="5112617" cy="22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65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una fecha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D2CCFA-A4AB-47EC-99DD-3AF67E099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28818"/>
            <a:ext cx="7162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01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436712" y="1823083"/>
            <a:ext cx="751966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DC4B6-6296-4878-ABEC-14F330E1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07218"/>
            <a:ext cx="52768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1" y="6251336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436712" y="1823083"/>
            <a:ext cx="751966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DC4B6-6296-4878-ABEC-14F330E1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07218"/>
            <a:ext cx="5276850" cy="3057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E1B80F-A0E3-46EE-A93D-BE1154F7E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967" y="3315638"/>
            <a:ext cx="3248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6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513922" y="1580725"/>
            <a:ext cx="7730485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DB1C7C-898D-4D84-B18C-5E00E586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97266"/>
            <a:ext cx="6370288" cy="32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671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59632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la librería estándar de Python podemos encontrar el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módulo 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el cual nos proporciona todas las operaciones necesarias para trabajar con las expresiones regulares.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3454E1-90EC-4F45-AE1E-17EDEF9A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0" y="3705201"/>
            <a:ext cx="4705350" cy="571500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22" y="4303888"/>
            <a:ext cx="4508478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76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12474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Algunos métodos para usar el módulo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Python: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7044" y="1824628"/>
            <a:ext cx="7806545" cy="309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Determinada si la expresión regular tiene coincidencias en el comienzo del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math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420985" y="5117786"/>
            <a:ext cx="7952334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Todos estos métodos reciben dos parámetros, la expresión a evaluar y el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texto.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73224" y="18623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67544" y="1124744"/>
            <a:ext cx="820891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math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89478" y="4652017"/>
            <a:ext cx="7952334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método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regresa un objeto de tipo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math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span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nos dice en que parte del texto se encontró la coincidencia “Hola” (0, 4), desde la posición 0 hasta una posición antes de la 4.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42EBD1-D9C4-4663-91F3-3605F5B4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" y="2592516"/>
            <a:ext cx="6408712" cy="18918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C9DB1-1D4E-44EE-8254-09FCD9F2EB65}"/>
              </a:ext>
            </a:extLst>
          </p:cNvPr>
          <p:cNvSpPr txBox="1"/>
          <p:nvPr/>
        </p:nvSpPr>
        <p:spPr>
          <a:xfrm>
            <a:off x="689478" y="5860736"/>
            <a:ext cx="7952334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</a:t>
            </a:r>
            <a:r>
              <a:rPr lang="es-ES" sz="2000" b="1" dirty="0">
                <a:solidFill>
                  <a:srgbClr val="FF0000"/>
                </a:solidFill>
              </a:rPr>
              <a:t>objeto </a:t>
            </a:r>
            <a:r>
              <a:rPr lang="es-ES" sz="2000" b="1" dirty="0" err="1">
                <a:solidFill>
                  <a:srgbClr val="FF0000"/>
                </a:solidFill>
              </a:rPr>
              <a:t>math</a:t>
            </a:r>
            <a:r>
              <a:rPr lang="es-ES" sz="2000" b="1" dirty="0">
                <a:solidFill>
                  <a:srgbClr val="FF0000"/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 objeto en Python que nos da información sobre la coincidencia.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A9AF0C-2E50-4489-A143-384134E1A9D2}"/>
              </a:ext>
            </a:extLst>
          </p:cNvPr>
          <p:cNvSpPr txBox="1"/>
          <p:nvPr/>
        </p:nvSpPr>
        <p:spPr>
          <a:xfrm>
            <a:off x="7297960" y="3301071"/>
            <a:ext cx="15225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70C0"/>
                </a:solidFill>
              </a:rPr>
              <a:t>La forma más simple de una expresión regular es una palabra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54941F0-FAEE-4FF4-B7AC-08BCA23544E0}"/>
              </a:ext>
            </a:extLst>
          </p:cNvPr>
          <p:cNvCxnSpPr/>
          <p:nvPr/>
        </p:nvCxnSpPr>
        <p:spPr>
          <a:xfrm flipV="1">
            <a:off x="3193504" y="3307530"/>
            <a:ext cx="0" cy="44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017945F-DBCB-456C-99E8-D28D3874405E}"/>
              </a:ext>
            </a:extLst>
          </p:cNvPr>
          <p:cNvCxnSpPr>
            <a:cxnSpLocks/>
          </p:cNvCxnSpPr>
          <p:nvPr/>
        </p:nvCxnSpPr>
        <p:spPr>
          <a:xfrm flipH="1">
            <a:off x="3193504" y="373957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02080" y="1952565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02080" y="5068648"/>
            <a:ext cx="7952334" cy="448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caso de que no encuentre coincidencia, regresa </a:t>
            </a:r>
            <a:r>
              <a:rPr lang="es-ES" sz="2000" b="1" dirty="0" err="1">
                <a:solidFill>
                  <a:srgbClr val="FF0000"/>
                </a:solidFill>
              </a:rPr>
              <a:t>None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FE3EA-1EDD-4E4D-9D0A-A1B93141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840573"/>
            <a:ext cx="6811828" cy="19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793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Cuantificador ( + ) Una o más veces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210D09-6909-441E-A873-191C0FD2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65" y="2414787"/>
            <a:ext cx="6660232" cy="34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488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235200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E94D24-C568-47E6-B6AA-854690DA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9" y="3087339"/>
            <a:ext cx="7308304" cy="22008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52C361-34BB-4CF6-AF01-52682D2E236C}"/>
              </a:ext>
            </a:extLst>
          </p:cNvPr>
          <p:cNvSpPr txBox="1"/>
          <p:nvPr/>
        </p:nvSpPr>
        <p:spPr>
          <a:xfrm>
            <a:off x="493879" y="1556299"/>
            <a:ext cx="803856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Determinada si la expresión regular tiene coincidencias en el comienzo del texto.</a:t>
            </a:r>
          </a:p>
        </p:txBody>
      </p:sp>
    </p:spTree>
    <p:extLst>
      <p:ext uri="{BB962C8B-B14F-4D97-AF65-F5344CB8AC3E}">
        <p14:creationId xmlns:p14="http://schemas.microsoft.com/office/powerpoint/2010/main" val="14516826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2" y="155679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C3A1FF-DA68-4961-A672-D91F248C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23" y="2384884"/>
            <a:ext cx="722395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684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2" y="155679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C3A1FF-DA68-4961-A672-D91F248C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23" y="2384884"/>
            <a:ext cx="722395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3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0443" y="227967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2" y="3138954"/>
            <a:ext cx="7901611" cy="23811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415453" y="1428632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</p:spTree>
    <p:extLst>
      <p:ext uri="{BB962C8B-B14F-4D97-AF65-F5344CB8AC3E}">
        <p14:creationId xmlns:p14="http://schemas.microsoft.com/office/powerpoint/2010/main" val="3484001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35088" y="16930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3DF6FA-3D98-4874-A3A6-0D2CCD64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9" y="2420888"/>
            <a:ext cx="7981914" cy="24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365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5920" y="216269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FB5EA-5874-4539-94A9-9E452A4E792C}"/>
              </a:ext>
            </a:extLst>
          </p:cNvPr>
          <p:cNvSpPr txBox="1"/>
          <p:nvPr/>
        </p:nvSpPr>
        <p:spPr>
          <a:xfrm>
            <a:off x="493879" y="1354016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070946-D9A0-4152-A309-556E244E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1" y="2787405"/>
            <a:ext cx="7032079" cy="314962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DFAFCB2-3F0A-40CE-9A55-4E188AC192B3}"/>
              </a:ext>
            </a:extLst>
          </p:cNvPr>
          <p:cNvSpPr txBox="1"/>
          <p:nvPr/>
        </p:nvSpPr>
        <p:spPr>
          <a:xfrm>
            <a:off x="823087" y="6083233"/>
            <a:ext cx="780654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Obtenemos objetos de tipo match con las coincidencias encontradas.</a:t>
            </a:r>
          </a:p>
        </p:txBody>
      </p:sp>
    </p:spTree>
    <p:extLst>
      <p:ext uri="{BB962C8B-B14F-4D97-AF65-F5344CB8AC3E}">
        <p14:creationId xmlns:p14="http://schemas.microsoft.com/office/powerpoint/2010/main" val="7721827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31302" y="148478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14A86-AAC1-479B-B6AB-4DD4D237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4" y="2204864"/>
            <a:ext cx="7420476" cy="365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020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-1" y="1111789"/>
            <a:ext cx="9147503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la izquierda tenemos un texto en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el cual vamos a identificar expresiones regulares.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la derecha tenemos una lista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caracteres especiales y diferentes caracteres usados en expresiones regulares.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921F72-D718-4DAA-9B7A-848F49AF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" y="2242690"/>
            <a:ext cx="9144000" cy="48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735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263659"/>
            <a:ext cx="734481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el primer dígito en el texto.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utiliza en Python para anular caracteres o palabras especiales de 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python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re.search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(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r”Expresión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regular”, texto)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1E28E9-26A2-4D9B-B203-DFE2CAB4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386" y="2565292"/>
            <a:ext cx="6552728" cy="373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39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011640" y="1340768"/>
            <a:ext cx="367240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https://regexr.com/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20 coincidencias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E4CB25-DBDE-4690-9149-04D33C8D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2492896"/>
            <a:ext cx="7019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76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EAFB9D-A872-4F2B-9A4C-EDDAC1EBFF8F}"/>
              </a:ext>
            </a:extLst>
          </p:cNvPr>
          <p:cNvSpPr txBox="1"/>
          <p:nvPr/>
        </p:nvSpPr>
        <p:spPr>
          <a:xfrm>
            <a:off x="556202" y="1637911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inherit"/>
              </a:rPr>
              <a:t>En los </a:t>
            </a:r>
            <a:r>
              <a:rPr lang="es-ES" dirty="0" err="1">
                <a:solidFill>
                  <a:srgbClr val="000000"/>
                </a:solidFill>
                <a:latin typeface="inherit"/>
              </a:rPr>
              <a:t>metacaracteres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 está el poder de las Expresiones regulares.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El verdadero valor de las expresiones regulares son los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metacaracteres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09D1B0-77B0-443B-B44C-A581F1D389C4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18046"/>
              </p:ext>
            </p:extLst>
          </p:nvPr>
        </p:nvGraphicFramePr>
        <p:xfrm>
          <a:off x="556202" y="2649352"/>
          <a:ext cx="7897418" cy="252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41799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Indica un conjunto de caracteres. Se usa ‘-’ para indicar un rango. Algunos caracteres especiales pierden su significado.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Cualquier carácter excepto un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….ar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comienzo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final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@gmail.com$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Una ‘</a:t>
                      </a:r>
                      <a:r>
                        <a:rPr lang="es-MX" dirty="0" err="1"/>
                        <a:t>or</a:t>
                      </a:r>
                      <a:r>
                        <a:rPr lang="es-MX" dirty="0"/>
                        <a:t>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 | 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539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-9939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9C420-11B3-4E8A-AB9E-B87A07E7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80962"/>
            <a:ext cx="7481830" cy="34283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489179" y="1298545"/>
            <a:ext cx="7964356" cy="111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Se usa ‘-’ para indicar un rango. 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6066" y="229925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F6875C-FDBE-48EB-8BD5-4D3A750FAB0C}"/>
              </a:ext>
            </a:extLst>
          </p:cNvPr>
          <p:cNvSpPr txBox="1"/>
          <p:nvPr/>
        </p:nvSpPr>
        <p:spPr>
          <a:xfrm>
            <a:off x="2627784" y="801397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650641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968293" y="1772816"/>
            <a:ext cx="16561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46C46-01AA-4FAE-81E2-92FAEB4E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16" y="2399525"/>
            <a:ext cx="7315200" cy="333375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F2CD450-F1A2-44D0-826E-8133FCEE1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6280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68EC81-20D1-482B-988D-DEB369A3512A}"/>
              </a:ext>
            </a:extLst>
          </p:cNvPr>
          <p:cNvSpPr txBox="1"/>
          <p:nvPr/>
        </p:nvSpPr>
        <p:spPr>
          <a:xfrm>
            <a:off x="2627784" y="947069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364066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Página para validar expresiones regulares,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r>
              <a:rPr lang="es-ES" sz="20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7" y="854548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62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891027" y="184559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503A3F-E9DA-4811-B06F-68C27D84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1" y="2615298"/>
            <a:ext cx="7581900" cy="27813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7" y="854548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</p:spTree>
    <p:extLst>
      <p:ext uri="{BB962C8B-B14F-4D97-AF65-F5344CB8AC3E}">
        <p14:creationId xmlns:p14="http://schemas.microsoft.com/office/powerpoint/2010/main" val="38351749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2113" y="199619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9CC210-D544-440F-8021-7745484E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39" y="2805616"/>
            <a:ext cx="7611568" cy="22645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7566EE0-4954-4E0D-B2B2-3E11D449C07F}"/>
              </a:ext>
            </a:extLst>
          </p:cNvPr>
          <p:cNvSpPr txBox="1">
            <a:spLocks noChangeArrowheads="1"/>
          </p:cNvSpPr>
          <p:nvPr/>
        </p:nvSpPr>
        <p:spPr>
          <a:xfrm>
            <a:off x="289721" y="4056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4734F2-B2C4-4B79-90BB-D1E93446E6FA}"/>
              </a:ext>
            </a:extLst>
          </p:cNvPr>
          <p:cNvSpPr txBox="1"/>
          <p:nvPr/>
        </p:nvSpPr>
        <p:spPr>
          <a:xfrm>
            <a:off x="891027" y="90872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</p:spTree>
    <p:extLst>
      <p:ext uri="{BB962C8B-B14F-4D97-AF65-F5344CB8AC3E}">
        <p14:creationId xmlns:p14="http://schemas.microsoft.com/office/powerpoint/2010/main" val="18508358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4872DA-619A-41A1-BE49-20DE32CB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2" y="2290056"/>
            <a:ext cx="8001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531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30C024-0B9F-42D1-BEC6-A46FCB03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05544"/>
            <a:ext cx="8162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25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7CCA3B-3CA5-49C1-8C86-63E6F418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8" y="2346991"/>
            <a:ext cx="7920880" cy="3008591"/>
          </a:xfrm>
          <a:prstGeom prst="rect">
            <a:avLst/>
          </a:prstGeom>
        </p:spPr>
      </p:pic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937037" y="4696753"/>
            <a:ext cx="246121" cy="1071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6153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EA46D0-66FA-4F21-B3D8-91AB1416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6" y="2365662"/>
            <a:ext cx="7864552" cy="2287473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570320" y="4000981"/>
            <a:ext cx="522016" cy="1334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5556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|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or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7BE126-2243-4EF3-87E0-59CAAA50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329338"/>
            <a:ext cx="7591691" cy="33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39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18149"/>
              </p:ext>
            </p:extLst>
          </p:nvPr>
        </p:nvGraphicFramePr>
        <p:xfrm>
          <a:off x="623291" y="2074792"/>
          <a:ext cx="789741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más repeticiones de la expresión regular precedente.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.*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o más repeticiones de la expresión regular precedente.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.+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 exacto de repeticiones. Puede tener número máximo y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.{5}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1 repetición de la expresión regular precedente. Prioriza el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&lt;.*?&gt;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Capturar y agrupar.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E7310A2-6DD6-4A42-8090-574E0BE400D7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</p:spTree>
    <p:extLst>
      <p:ext uri="{BB962C8B-B14F-4D97-AF65-F5344CB8AC3E}">
        <p14:creationId xmlns:p14="http://schemas.microsoft.com/office/powerpoint/2010/main" val="21643825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238566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carácter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CD0519-2338-4AE2-9EF8-11FC5840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7038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1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son una fórmula va a buscar dentro de nuestro texto coincidencias.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es una coincidencia, que el texto de arriba, sea el mismo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tipo de caracteres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FDE507-6CDB-4252-9C26-27D007FDA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" y="2924944"/>
            <a:ext cx="7038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8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7D6562-FC96-4812-A5D3-7044AF637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6" y="3026676"/>
            <a:ext cx="8601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40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cuatro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576E1C-9BCF-4A1F-AFDE-67E73D9B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81" y="2924944"/>
            <a:ext cx="83629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69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195736" y="950207"/>
            <a:ext cx="460851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cinco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D5B816-F41C-4A41-AFAA-8D2B5C16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32480"/>
            <a:ext cx="7632848" cy="25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4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367D70-F93E-4B84-B819-E8E5EC2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9" y="2789828"/>
            <a:ext cx="7892890" cy="31830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611560" y="2089768"/>
            <a:ext cx="8041433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Obtenemos una lista de tuplas.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21507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Secuencias especiales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289722" y="2113447"/>
            <a:ext cx="8363272" cy="274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dígito decimal. Equivalente a [0-9].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dígito. Equivalente a [^0-9].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 </a:t>
            </a:r>
            <a:r>
              <a:rPr lang="es-ES" sz="1600" dirty="0">
                <a:solidFill>
                  <a:srgbClr val="333333"/>
                </a:solidFill>
              </a:rPr>
              <a:t>Coincide con un espacio en blanco.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espacio en blanco. Equivalente a [^ \t\n\r\f\v].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alfanumérico e incluye vocales con acentos. Equivalente a [a-zA-Z0-9_].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</a:t>
            </a:r>
            <a:r>
              <a:rPr lang="es-ES" sz="1600" b="1" dirty="0">
                <a:solidFill>
                  <a:srgbClr val="333333"/>
                </a:solidFill>
              </a:rPr>
              <a:t>no </a:t>
            </a:r>
            <a:r>
              <a:rPr lang="es-ES" sz="1600" dirty="0">
                <a:solidFill>
                  <a:srgbClr val="333333"/>
                </a:solidFill>
              </a:rPr>
              <a:t>alfanumérico. Equivalente a [^a-zA-Z0-9_].</a:t>
            </a:r>
          </a:p>
        </p:txBody>
      </p:sp>
    </p:spTree>
    <p:extLst>
      <p:ext uri="{BB962C8B-B14F-4D97-AF65-F5344CB8AC3E}">
        <p14:creationId xmlns:p14="http://schemas.microsoft.com/office/powerpoint/2010/main" val="15648045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2FF648-8B67-4817-8ABE-D96FC2626A7B}"/>
              </a:ext>
            </a:extLst>
          </p:cNvPr>
          <p:cNvSpPr txBox="1"/>
          <p:nvPr/>
        </p:nvSpPr>
        <p:spPr>
          <a:xfrm>
            <a:off x="611560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652963-01F6-4093-8CF8-3EDE21BBEFA8}"/>
              </a:ext>
            </a:extLst>
          </p:cNvPr>
          <p:cNvSpPr txBox="1"/>
          <p:nvPr/>
        </p:nvSpPr>
        <p:spPr>
          <a:xfrm>
            <a:off x="611561" y="1653348"/>
            <a:ext cx="7920880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Encontrar la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lista de los nombres 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propios de la siguiente oración: “María y  Andrés tienen 3 hijos,  </a:t>
            </a:r>
            <a:r>
              <a:rPr lang="es-ES" sz="1600" dirty="0">
                <a:solidFill>
                  <a:srgbClr val="333333"/>
                </a:solidFill>
              </a:rPr>
              <a:t>Juan, quien tiene 16 años, Marcela de 10 y Daniel de 5”.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05C739-BC0C-4A0F-B2A6-9A9A7F4C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4904"/>
            <a:ext cx="7740352" cy="34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8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2FF648-8B67-4817-8ABE-D96FC2626A7B}"/>
              </a:ext>
            </a:extLst>
          </p:cNvPr>
          <p:cNvSpPr txBox="1"/>
          <p:nvPr/>
        </p:nvSpPr>
        <p:spPr>
          <a:xfrm>
            <a:off x="611560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652963-01F6-4093-8CF8-3EDE21BBEFA8}"/>
              </a:ext>
            </a:extLst>
          </p:cNvPr>
          <p:cNvSpPr txBox="1"/>
          <p:nvPr/>
        </p:nvSpPr>
        <p:spPr>
          <a:xfrm>
            <a:off x="611561" y="1653348"/>
            <a:ext cx="7920880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 archivo de texto contiene una lista de personas con su información de tipo de sangre y RH. </a:t>
            </a:r>
            <a:r>
              <a:rPr lang="es-ES" sz="1600" dirty="0">
                <a:solidFill>
                  <a:srgbClr val="333333"/>
                </a:solidFill>
              </a:rPr>
              <a:t>Obtener la lista de personas de tipo </a:t>
            </a:r>
            <a:r>
              <a:rPr lang="es-ES" sz="1600" b="1" dirty="0">
                <a:solidFill>
                  <a:srgbClr val="333333"/>
                </a:solidFill>
              </a:rPr>
              <a:t>O+</a:t>
            </a:r>
            <a:r>
              <a:rPr lang="es-ES" sz="1600" dirty="0">
                <a:solidFill>
                  <a:srgbClr val="333333"/>
                </a:solidFill>
              </a:rPr>
              <a:t>. 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092336-EFC6-4183-8BDF-A9669921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564904"/>
            <a:ext cx="5210618" cy="348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8348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2FF648-8B67-4817-8ABE-D96FC2626A7B}"/>
              </a:ext>
            </a:extLst>
          </p:cNvPr>
          <p:cNvSpPr txBox="1"/>
          <p:nvPr/>
        </p:nvSpPr>
        <p:spPr>
          <a:xfrm>
            <a:off x="611560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652963-01F6-4093-8CF8-3EDE21BBEFA8}"/>
              </a:ext>
            </a:extLst>
          </p:cNvPr>
          <p:cNvSpPr txBox="1"/>
          <p:nvPr/>
        </p:nvSpPr>
        <p:spPr>
          <a:xfrm>
            <a:off x="611560" y="1916832"/>
            <a:ext cx="7920880" cy="3285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2000" b="0" i="0" dirty="0">
                <a:solidFill>
                  <a:srgbClr val="333333"/>
                </a:solidFill>
                <a:effectLst/>
              </a:rPr>
              <a:t>Un archivo de texto contiene información sobre los usuarios que ingresa a una página web. La información está ordenada de la siguiente forma: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333333"/>
                </a:solidFill>
              </a:rPr>
              <a:t>Dirección IP del host: 4 números que van de 0 a 255 separados por un punto. 196.4.1.0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</a:rPr>
              <a:t>Nombre de usuario: Cualquier carácter (sin espacios)</a:t>
            </a:r>
            <a:r>
              <a:rPr lang="es-ES" sz="2000" dirty="0">
                <a:solidFill>
                  <a:srgbClr val="333333"/>
                </a:solidFill>
              </a:rPr>
              <a:t>, si no existe nombre de usuario aparecerá un guion ‘-’.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</a:rPr>
              <a:t>La fecha y hora de acceso: Formato: 06/Jun</a:t>
            </a:r>
            <a:r>
              <a:rPr lang="es-ES" sz="2000" dirty="0">
                <a:solidFill>
                  <a:srgbClr val="333333"/>
                </a:solidFill>
              </a:rPr>
              <a:t>/2022:15:45:24 -0700.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</a:rPr>
              <a:t>Tipo de solicitud: </a:t>
            </a:r>
            <a:r>
              <a:rPr lang="es-ES" sz="2000" dirty="0">
                <a:solidFill>
                  <a:srgbClr val="333333"/>
                </a:solidFill>
              </a:rPr>
              <a:t>POST, DELETE, PATCH, GET, etc.</a:t>
            </a:r>
          </a:p>
          <a:p>
            <a:pPr algn="just">
              <a:lnSpc>
                <a:spcPts val="2500"/>
              </a:lnSpc>
            </a:pPr>
            <a:r>
              <a:rPr lang="es-ES" sz="2000" b="0" i="0" dirty="0">
                <a:solidFill>
                  <a:srgbClr val="333333"/>
                </a:solidFill>
                <a:effectLst/>
              </a:rPr>
              <a:t>Obtener una lista de diccionarios de cada usuario con las </a:t>
            </a:r>
            <a:r>
              <a:rPr lang="es-ES" sz="2000" b="0" i="0" dirty="0" err="1">
                <a:solidFill>
                  <a:srgbClr val="333333"/>
                </a:solidFill>
                <a:effectLst/>
              </a:rPr>
              <a:t>keys</a:t>
            </a:r>
            <a:r>
              <a:rPr lang="es-ES" sz="2000" b="0" i="0" dirty="0">
                <a:solidFill>
                  <a:srgbClr val="333333"/>
                </a:solidFill>
                <a:effectLst/>
              </a:rPr>
              <a:t>: “host”, “</a:t>
            </a:r>
            <a:r>
              <a:rPr lang="es-ES" sz="2000" b="0" i="0" dirty="0" err="1">
                <a:solidFill>
                  <a:srgbClr val="333333"/>
                </a:solidFill>
                <a:effectLst/>
              </a:rPr>
              <a:t>user_name</a:t>
            </a:r>
            <a:r>
              <a:rPr lang="es-ES" sz="2000" b="0" i="0" dirty="0">
                <a:solidFill>
                  <a:srgbClr val="333333"/>
                </a:solidFill>
                <a:effectLst/>
              </a:rPr>
              <a:t>”, “time”, “</a:t>
            </a:r>
            <a:r>
              <a:rPr lang="es-ES" sz="2000" b="0" i="0" dirty="0" err="1">
                <a:solidFill>
                  <a:srgbClr val="333333"/>
                </a:solidFill>
                <a:effectLst/>
              </a:rPr>
              <a:t>request</a:t>
            </a:r>
            <a:r>
              <a:rPr lang="es-ES" sz="2000" b="0" i="0" dirty="0">
                <a:solidFill>
                  <a:srgbClr val="333333"/>
                </a:solidFill>
                <a:effectLst/>
              </a:rPr>
              <a:t>”.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19004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62C75B-E079-4011-A089-37620B4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21" y="2138630"/>
            <a:ext cx="6685558" cy="432594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1895475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58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8461</TotalTime>
  <Words>3351</Words>
  <Application>Microsoft Office PowerPoint</Application>
  <PresentationFormat>Presentación en pantalla (4:3)</PresentationFormat>
  <Paragraphs>501</Paragraphs>
  <Slides>101</Slides>
  <Notes>99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101</vt:i4>
      </vt:variant>
    </vt:vector>
  </HeadingPairs>
  <TitlesOfParts>
    <vt:vector size="106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Expresiones regulares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Expresión regular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Expresión regular</vt:lpstr>
      <vt:lpstr>Expresión regular</vt:lpstr>
      <vt:lpstr>Expresión regular</vt:lpstr>
      <vt:lpstr>Flags</vt:lpstr>
      <vt:lpstr>Flags</vt:lpstr>
      <vt:lpstr>Flags</vt:lpstr>
      <vt:lpstr>Ejercicio</vt:lpstr>
      <vt:lpstr>Ejercicio</vt:lpstr>
      <vt:lpstr>Ejercicio</vt:lpstr>
      <vt:lpstr>Ejercicio</vt:lpstr>
      <vt:lpstr>Ejercicio</vt:lpstr>
      <vt:lpstr>Ejercicio</vt:lpstr>
      <vt:lpstr>¿Cómo usar las expresiones regulares?</vt:lpstr>
      <vt:lpstr>¿Cómo usar las expresiones regulares?</vt:lpstr>
      <vt:lpstr>Método search</vt:lpstr>
      <vt:lpstr>Método search</vt:lpstr>
      <vt:lpstr>Método search</vt:lpstr>
      <vt:lpstr>Método match</vt:lpstr>
      <vt:lpstr>Método match</vt:lpstr>
      <vt:lpstr>Método match</vt:lpstr>
      <vt:lpstr>Método findall</vt:lpstr>
      <vt:lpstr>Método findall</vt:lpstr>
      <vt:lpstr>Método finditer()</vt:lpstr>
      <vt:lpstr>Método finditer()</vt:lpstr>
      <vt:lpstr>Expresiones regulares</vt:lpstr>
      <vt:lpstr>Expresiones regulares: \d</vt:lpstr>
      <vt:lpstr>Expresiones regulares: \d</vt:lpstr>
      <vt:lpstr>Metacaracteres</vt:lpstr>
      <vt:lpstr>Metacaracteres</vt:lpstr>
      <vt:lpstr>Metacaracteres</vt:lpstr>
      <vt:lpstr>Metacaracteres</vt:lpstr>
      <vt:lpstr>Metacaracteres</vt:lpstr>
      <vt:lpstr>Presentación de PowerPoint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Secuencias especiales</vt:lpstr>
      <vt:lpstr>Ejemplos</vt:lpstr>
      <vt:lpstr>Ejemplos</vt:lpstr>
      <vt:lpstr>Ejemplos</vt:lpstr>
      <vt:lpstr>Metacaracteres</vt:lpstr>
      <vt:lpstr>Metacaracteres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296</cp:revision>
  <dcterms:created xsi:type="dcterms:W3CDTF">2013-06-24T20:15:42Z</dcterms:created>
  <dcterms:modified xsi:type="dcterms:W3CDTF">2022-08-28T01:20:56Z</dcterms:modified>
</cp:coreProperties>
</file>