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93" r:id="rId2"/>
    <p:sldId id="652" r:id="rId3"/>
    <p:sldId id="654" r:id="rId4"/>
    <p:sldId id="653" r:id="rId5"/>
    <p:sldId id="656" r:id="rId6"/>
    <p:sldId id="657" r:id="rId7"/>
    <p:sldId id="601" r:id="rId8"/>
    <p:sldId id="658" r:id="rId9"/>
    <p:sldId id="282"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p:cViewPr varScale="1">
        <p:scale>
          <a:sx n="123" d="100"/>
          <a:sy n="123" d="100"/>
        </p:scale>
        <p:origin x="1686" y="108"/>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28/08/2022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8/28/2022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28/08/2022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28/08/2022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POO: Polimorfismo</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1195941" y="3645024"/>
            <a:ext cx="2114550" cy="2447925"/>
          </a:xfrm>
          <a:prstGeom prst="rect">
            <a:avLst/>
          </a:prstGeom>
        </p:spPr>
      </p:pic>
      <p:pic>
        <p:nvPicPr>
          <p:cNvPr id="9" name="Imagen 8">
            <a:extLst>
              <a:ext uri="{FF2B5EF4-FFF2-40B4-BE49-F238E27FC236}">
                <a16:creationId xmlns:a16="http://schemas.microsoft.com/office/drawing/2014/main" id="{2CC9B7DF-8D10-40D7-833F-82C8B99189B7}"/>
              </a:ext>
            </a:extLst>
          </p:cNvPr>
          <p:cNvPicPr>
            <a:picLocks noChangeAspect="1"/>
          </p:cNvPicPr>
          <p:nvPr/>
        </p:nvPicPr>
        <p:blipFill>
          <a:blip r:embed="rId3"/>
          <a:stretch>
            <a:fillRect/>
          </a:stretch>
        </p:blipFill>
        <p:spPr>
          <a:xfrm>
            <a:off x="1195941" y="1108601"/>
            <a:ext cx="6876256" cy="2354799"/>
          </a:xfrm>
          <a:prstGeom prst="rect">
            <a:avLst/>
          </a:prstGeom>
        </p:spPr>
      </p:pic>
    </p:spTree>
    <p:extLst>
      <p:ext uri="{BB962C8B-B14F-4D97-AF65-F5344CB8AC3E}">
        <p14:creationId xmlns:p14="http://schemas.microsoft.com/office/powerpoint/2010/main" val="42789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sp>
        <p:nvSpPr>
          <p:cNvPr id="8" name="Rectangle 3">
            <a:extLst>
              <a:ext uri="{FF2B5EF4-FFF2-40B4-BE49-F238E27FC236}">
                <a16:creationId xmlns:a16="http://schemas.microsoft.com/office/drawing/2014/main" id="{36965C09-729F-4A40-B173-C14D1DCB7A9A}"/>
              </a:ext>
            </a:extLst>
          </p:cNvPr>
          <p:cNvSpPr txBox="1">
            <a:spLocks noChangeArrowheads="1"/>
          </p:cNvSpPr>
          <p:nvPr/>
        </p:nvSpPr>
        <p:spPr>
          <a:xfrm>
            <a:off x="899592" y="1127762"/>
            <a:ext cx="7890111" cy="30512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ct val="0"/>
              </a:spcBef>
            </a:pPr>
            <a:r>
              <a:rPr lang="es-ES_tradnl" altLang="es-MX" sz="2000" dirty="0">
                <a:solidFill>
                  <a:schemeClr val="bg2">
                    <a:lumMod val="10000"/>
                  </a:schemeClr>
                </a:solidFill>
                <a:latin typeface="Dom Casual" charset="0"/>
              </a:rPr>
              <a:t>En cuanto a la herencia de clases, se puede decir que un mismo objeto puede tomar “varias formas” o ser de distintos tipos: heredando de una superclase.</a:t>
            </a:r>
          </a:p>
          <a:p>
            <a:pPr algn="just">
              <a:spcBef>
                <a:spcPct val="0"/>
              </a:spcBef>
            </a:pPr>
            <a:r>
              <a:rPr lang="es-ES_tradnl" altLang="es-MX" sz="2000" dirty="0">
                <a:solidFill>
                  <a:schemeClr val="bg2">
                    <a:lumMod val="10000"/>
                  </a:schemeClr>
                </a:solidFill>
                <a:latin typeface="Dom Casual" charset="0"/>
              </a:rPr>
              <a:t>Un mismo método puede tomar “varias formas”: puede reimplementarse en una subclase, o puede reescribirse con distintos parámetros y valor de retorno.</a:t>
            </a:r>
          </a:p>
          <a:p>
            <a:pPr algn="just">
              <a:spcBef>
                <a:spcPct val="0"/>
              </a:spcBef>
            </a:pPr>
            <a:r>
              <a:rPr lang="es-ES_tradnl" altLang="es-MX" sz="2000" dirty="0">
                <a:solidFill>
                  <a:schemeClr val="bg2">
                    <a:lumMod val="10000"/>
                  </a:schemeClr>
                </a:solidFill>
                <a:latin typeface="Dom Casual" charset="0"/>
              </a:rPr>
              <a:t>Sobreescritura de métodos.</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3787372" y="3645024"/>
            <a:ext cx="2114550" cy="2447925"/>
          </a:xfrm>
          <a:prstGeom prst="rect">
            <a:avLst/>
          </a:prstGeom>
        </p:spPr>
      </p:pic>
    </p:spTree>
    <p:extLst>
      <p:ext uri="{BB962C8B-B14F-4D97-AF65-F5344CB8AC3E}">
        <p14:creationId xmlns:p14="http://schemas.microsoft.com/office/powerpoint/2010/main" val="23641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6104247" y="4149080"/>
            <a:ext cx="2114550" cy="2447925"/>
          </a:xfrm>
          <a:prstGeom prst="rect">
            <a:avLst/>
          </a:prstGeom>
        </p:spPr>
      </p:pic>
      <p:sp>
        <p:nvSpPr>
          <p:cNvPr id="7" name="Rectangle 3">
            <a:extLst>
              <a:ext uri="{FF2B5EF4-FFF2-40B4-BE49-F238E27FC236}">
                <a16:creationId xmlns:a16="http://schemas.microsoft.com/office/drawing/2014/main" id="{4B3F6F5C-939C-423A-BC82-B5B2FB5D0E22}"/>
              </a:ext>
            </a:extLst>
          </p:cNvPr>
          <p:cNvSpPr txBox="1">
            <a:spLocks noChangeArrowheads="1"/>
          </p:cNvSpPr>
          <p:nvPr/>
        </p:nvSpPr>
        <p:spPr>
          <a:xfrm>
            <a:off x="755576" y="1143001"/>
            <a:ext cx="7488832" cy="343812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spcAft>
                <a:spcPts val="600"/>
              </a:spcAft>
              <a:buNone/>
            </a:pPr>
            <a:r>
              <a:rPr lang="es-ES_tradnl" altLang="es-MX" sz="1600" b="1" dirty="0">
                <a:solidFill>
                  <a:schemeClr val="bg2">
                    <a:lumMod val="10000"/>
                  </a:schemeClr>
                </a:solidFill>
                <a:latin typeface="Dom Casual" charset="0"/>
              </a:rPr>
              <a:t>Ejemplo: </a:t>
            </a:r>
            <a:r>
              <a:rPr lang="es-ES_tradnl" altLang="es-MX" sz="1600" dirty="0">
                <a:solidFill>
                  <a:schemeClr val="bg2">
                    <a:lumMod val="10000"/>
                  </a:schemeClr>
                </a:solidFill>
                <a:latin typeface="Dom Casual" charset="0"/>
              </a:rPr>
              <a:t>Un sistema de gestión de recursos humanos</a:t>
            </a:r>
          </a:p>
          <a:p>
            <a:pPr algn="just">
              <a:lnSpc>
                <a:spcPct val="150000"/>
              </a:lnSpc>
              <a:spcBef>
                <a:spcPct val="0"/>
              </a:spcBef>
              <a:spcAft>
                <a:spcPts val="600"/>
              </a:spcAft>
            </a:pPr>
            <a:r>
              <a:rPr lang="es-ES_tradnl" altLang="es-MX" sz="1600" dirty="0">
                <a:solidFill>
                  <a:schemeClr val="bg2">
                    <a:lumMod val="10000"/>
                  </a:schemeClr>
                </a:solidFill>
                <a:latin typeface="Dom Casual" charset="0"/>
              </a:rPr>
              <a:t>Se tienen dos clases</a:t>
            </a:r>
          </a:p>
          <a:p>
            <a:pPr marL="400050" lvl="1" indent="0" algn="just">
              <a:lnSpc>
                <a:spcPct val="150000"/>
              </a:lnSpc>
              <a:spcBef>
                <a:spcPct val="0"/>
              </a:spcBef>
              <a:spcAft>
                <a:spcPts val="600"/>
              </a:spcAft>
              <a:buNone/>
            </a:pPr>
            <a:r>
              <a:rPr lang="es-ES_tradnl" altLang="es-MX" sz="1600" dirty="0">
                <a:solidFill>
                  <a:schemeClr val="bg2">
                    <a:lumMod val="10000"/>
                  </a:schemeClr>
                </a:solidFill>
                <a:latin typeface="Dom Casual" charset="0"/>
              </a:rPr>
              <a:t>Clase </a:t>
            </a:r>
            <a:r>
              <a:rPr lang="es-ES_tradnl" altLang="es-MX" sz="1600" b="1" dirty="0">
                <a:solidFill>
                  <a:schemeClr val="accent5">
                    <a:lumMod val="75000"/>
                  </a:schemeClr>
                </a:solidFill>
                <a:latin typeface="Dom Casual" charset="0"/>
              </a:rPr>
              <a:t>Empleado</a:t>
            </a:r>
            <a:r>
              <a:rPr lang="es-ES_tradnl" altLang="es-MX" sz="1600" dirty="0">
                <a:solidFill>
                  <a:schemeClr val="bg2">
                    <a:lumMod val="10000"/>
                  </a:schemeClr>
                </a:solidFill>
                <a:latin typeface="Dom Casual" charset="0"/>
              </a:rPr>
              <a:t> (Super clase)</a:t>
            </a:r>
          </a:p>
          <a:p>
            <a:pPr marL="400050" lvl="1" indent="0" algn="just">
              <a:lnSpc>
                <a:spcPct val="150000"/>
              </a:lnSpc>
              <a:spcBef>
                <a:spcPct val="0"/>
              </a:spcBef>
              <a:spcAft>
                <a:spcPts val="600"/>
              </a:spcAft>
              <a:buNone/>
            </a:pPr>
            <a:r>
              <a:rPr lang="es-ES_tradnl" altLang="es-MX" sz="1600" dirty="0">
                <a:solidFill>
                  <a:schemeClr val="bg2">
                    <a:lumMod val="10000"/>
                  </a:schemeClr>
                </a:solidFill>
                <a:latin typeface="Dom Casual" charset="0"/>
              </a:rPr>
              <a:t>Clase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(Sub clase) que hereda de la clase </a:t>
            </a:r>
            <a:r>
              <a:rPr lang="es-ES_tradnl" altLang="es-MX" sz="1600" b="1" dirty="0">
                <a:solidFill>
                  <a:schemeClr val="accent5">
                    <a:lumMod val="75000"/>
                  </a:schemeClr>
                </a:solidFill>
                <a:latin typeface="Dom Casual" charset="0"/>
              </a:rPr>
              <a:t>Empleado</a:t>
            </a:r>
            <a:r>
              <a:rPr lang="es-ES_tradnl" altLang="es-MX" sz="1600" dirty="0">
                <a:solidFill>
                  <a:schemeClr val="bg2">
                    <a:lumMod val="10000"/>
                  </a:schemeClr>
                </a:solidFill>
                <a:latin typeface="Dom Casual" charset="0"/>
              </a:rPr>
              <a:t>.</a:t>
            </a:r>
          </a:p>
          <a:p>
            <a:pPr algn="just">
              <a:lnSpc>
                <a:spcPct val="150000"/>
              </a:lnSpc>
              <a:spcBef>
                <a:spcPct val="0"/>
              </a:spcBef>
              <a:spcAft>
                <a:spcPts val="600"/>
              </a:spcAft>
            </a:pPr>
            <a:r>
              <a:rPr lang="es-ES_tradnl" altLang="es-MX" sz="1600" dirty="0">
                <a:solidFill>
                  <a:schemeClr val="bg2">
                    <a:lumMod val="10000"/>
                  </a:schemeClr>
                </a:solidFill>
                <a:latin typeface="Dom Casual" charset="0"/>
              </a:rPr>
              <a:t>Un objeto de la clase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que es una instancia de la clase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va a ser de tipo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pero también sería de tipo </a:t>
            </a:r>
            <a:r>
              <a:rPr lang="es-ES_tradnl" altLang="es-MX" sz="1600" b="1" dirty="0">
                <a:solidFill>
                  <a:schemeClr val="accent5">
                    <a:lumMod val="75000"/>
                  </a:schemeClr>
                </a:solidFill>
                <a:latin typeface="Dom Casual" charset="0"/>
              </a:rPr>
              <a:t>Empleado</a:t>
            </a:r>
            <a:r>
              <a:rPr lang="es-ES_tradnl" altLang="es-MX" sz="1600" dirty="0">
                <a:solidFill>
                  <a:schemeClr val="bg2">
                    <a:lumMod val="10000"/>
                  </a:schemeClr>
                </a:solidFill>
                <a:latin typeface="Dom Casual" charset="0"/>
              </a:rPr>
              <a:t>. Porque puede ser un objeto de su tipo más específico (</a:t>
            </a:r>
            <a:r>
              <a:rPr lang="es-ES_tradnl" altLang="es-MX" sz="1600" b="1" dirty="0">
                <a:solidFill>
                  <a:schemeClr val="accent5">
                    <a:lumMod val="75000"/>
                  </a:schemeClr>
                </a:solidFill>
                <a:latin typeface="Dom Casual" charset="0"/>
              </a:rPr>
              <a:t>Gerente</a:t>
            </a:r>
            <a:r>
              <a:rPr lang="es-ES_tradnl" altLang="es-MX" sz="1600" dirty="0">
                <a:solidFill>
                  <a:schemeClr val="bg2">
                    <a:lumMod val="10000"/>
                  </a:schemeClr>
                </a:solidFill>
                <a:latin typeface="Dom Casual" charset="0"/>
              </a:rPr>
              <a:t>), pero también es un objeto de su tipo más general (</a:t>
            </a:r>
            <a:r>
              <a:rPr lang="es-ES_tradnl" altLang="es-MX" sz="1600" b="1" dirty="0">
                <a:solidFill>
                  <a:schemeClr val="accent5">
                    <a:lumMod val="75000"/>
                  </a:schemeClr>
                </a:solidFill>
                <a:latin typeface="Dom Casual" charset="0"/>
              </a:rPr>
              <a:t>Empleado</a:t>
            </a:r>
            <a:r>
              <a:rPr lang="es-ES_tradnl" altLang="es-MX" sz="1600" dirty="0">
                <a:solidFill>
                  <a:schemeClr val="bg2">
                    <a:lumMod val="10000"/>
                  </a:schemeClr>
                </a:solidFill>
                <a:latin typeface="Dom Casual" charset="0"/>
              </a:rPr>
              <a:t>).</a:t>
            </a:r>
          </a:p>
          <a:p>
            <a:pPr algn="just">
              <a:lnSpc>
                <a:spcPct val="150000"/>
              </a:lnSpc>
              <a:spcBef>
                <a:spcPct val="0"/>
              </a:spcBef>
              <a:spcAft>
                <a:spcPts val="600"/>
              </a:spcAft>
            </a:pPr>
            <a:endParaRPr lang="es-ES_tradnl" altLang="es-MX" sz="1600" dirty="0">
              <a:solidFill>
                <a:schemeClr val="bg2">
                  <a:lumMod val="10000"/>
                </a:schemeClr>
              </a:solidFill>
              <a:latin typeface="Dom Casual" charset="0"/>
            </a:endParaRPr>
          </a:p>
        </p:txBody>
      </p:sp>
    </p:spTree>
    <p:extLst>
      <p:ext uri="{BB962C8B-B14F-4D97-AF65-F5344CB8AC3E}">
        <p14:creationId xmlns:p14="http://schemas.microsoft.com/office/powerpoint/2010/main" val="251179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5508104" y="2876175"/>
            <a:ext cx="2114550" cy="2447925"/>
          </a:xfrm>
          <a:prstGeom prst="rect">
            <a:avLst/>
          </a:prstGeom>
        </p:spPr>
      </p:pic>
      <p:sp>
        <p:nvSpPr>
          <p:cNvPr id="7" name="Rectangle 3">
            <a:extLst>
              <a:ext uri="{FF2B5EF4-FFF2-40B4-BE49-F238E27FC236}">
                <a16:creationId xmlns:a16="http://schemas.microsoft.com/office/drawing/2014/main" id="{4B3F6F5C-939C-423A-BC82-B5B2FB5D0E22}"/>
              </a:ext>
            </a:extLst>
          </p:cNvPr>
          <p:cNvSpPr txBox="1">
            <a:spLocks noChangeArrowheads="1"/>
          </p:cNvSpPr>
          <p:nvPr/>
        </p:nvSpPr>
        <p:spPr>
          <a:xfrm>
            <a:off x="755576" y="2060848"/>
            <a:ext cx="3600400" cy="40324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ct val="0"/>
              </a:spcBef>
              <a:buNone/>
            </a:pPr>
            <a:r>
              <a:rPr lang="es-ES_tradnl" altLang="es-MX" sz="1600" b="1" dirty="0">
                <a:solidFill>
                  <a:schemeClr val="bg2">
                    <a:lumMod val="10000"/>
                  </a:schemeClr>
                </a:solidFill>
                <a:latin typeface="Dom Casual" charset="0"/>
              </a:rPr>
              <a:t>Ejemplo: </a:t>
            </a:r>
            <a:r>
              <a:rPr lang="es-ES_tradnl" altLang="es-MX" sz="1600" dirty="0">
                <a:solidFill>
                  <a:schemeClr val="bg2">
                    <a:lumMod val="10000"/>
                  </a:schemeClr>
                </a:solidFill>
                <a:latin typeface="Dom Casual" charset="0"/>
              </a:rPr>
              <a:t>Un sistema de gestión de recursos humanos</a:t>
            </a:r>
          </a:p>
          <a:p>
            <a:pPr algn="just">
              <a:spcBef>
                <a:spcPct val="0"/>
              </a:spcBef>
            </a:pPr>
            <a:endParaRPr lang="es-ES_tradnl" altLang="es-MX" sz="1600" dirty="0">
              <a:solidFill>
                <a:schemeClr val="bg2">
                  <a:lumMod val="10000"/>
                </a:schemeClr>
              </a:solidFill>
              <a:latin typeface="Dom Casual" charset="0"/>
            </a:endParaRPr>
          </a:p>
          <a:p>
            <a:pPr algn="just">
              <a:spcBef>
                <a:spcPct val="0"/>
              </a:spcBef>
            </a:pPr>
            <a:r>
              <a:rPr lang="es-ES_tradnl" altLang="es-MX" sz="1600" dirty="0">
                <a:solidFill>
                  <a:schemeClr val="bg2">
                    <a:lumMod val="10000"/>
                  </a:schemeClr>
                </a:solidFill>
                <a:latin typeface="Dom Casual" charset="0"/>
              </a:rPr>
              <a:t>Porque a pesar de que la clase hija, hereda todos los métodos de la clase padre, podría darse el caso de que la clase hija reimplemente uno de esos métodos (los sobrescriba)</a:t>
            </a:r>
          </a:p>
          <a:p>
            <a:pPr algn="just">
              <a:spcBef>
                <a:spcPct val="0"/>
              </a:spcBef>
            </a:pPr>
            <a:r>
              <a:rPr lang="es-ES_tradnl" altLang="es-MX" sz="1600" dirty="0">
                <a:solidFill>
                  <a:schemeClr val="bg2">
                    <a:lumMod val="10000"/>
                  </a:schemeClr>
                </a:solidFill>
                <a:latin typeface="Dom Casual" charset="0"/>
              </a:rPr>
              <a:t>Entonces cuando tengamos un objeto de tipo Gerente y llamemos al método calcular sueldo se va a estar usando la versión calcularSueldo de la clase Gerente, la versión reescrita y no el calcular sueldo de la clase padre.</a:t>
            </a:r>
          </a:p>
          <a:p>
            <a:pPr algn="just">
              <a:spcBef>
                <a:spcPct val="0"/>
              </a:spcBef>
            </a:pPr>
            <a:endParaRPr lang="es-ES_tradnl" altLang="es-MX" sz="1600" dirty="0">
              <a:solidFill>
                <a:schemeClr val="bg2">
                  <a:lumMod val="10000"/>
                </a:schemeClr>
              </a:solidFill>
              <a:latin typeface="Dom Casual" charset="0"/>
            </a:endParaRPr>
          </a:p>
        </p:txBody>
      </p:sp>
      <p:sp>
        <p:nvSpPr>
          <p:cNvPr id="9" name="CuadroTexto 8">
            <a:extLst>
              <a:ext uri="{FF2B5EF4-FFF2-40B4-BE49-F238E27FC236}">
                <a16:creationId xmlns:a16="http://schemas.microsoft.com/office/drawing/2014/main" id="{9EC34A6F-60E9-4E7C-B2DF-462B189806A2}"/>
              </a:ext>
            </a:extLst>
          </p:cNvPr>
          <p:cNvSpPr txBox="1"/>
          <p:nvPr/>
        </p:nvSpPr>
        <p:spPr>
          <a:xfrm>
            <a:off x="755576" y="1154738"/>
            <a:ext cx="7746329" cy="923330"/>
          </a:xfrm>
          <a:prstGeom prst="rect">
            <a:avLst/>
          </a:prstGeom>
          <a:noFill/>
        </p:spPr>
        <p:txBody>
          <a:bodyPr wrap="square">
            <a:spAutoFit/>
          </a:bodyPr>
          <a:lstStyle/>
          <a:p>
            <a:pPr algn="just">
              <a:spcBef>
                <a:spcPct val="0"/>
              </a:spcBef>
            </a:pPr>
            <a:r>
              <a:rPr lang="es-ES_tradnl" altLang="es-MX" sz="1800" dirty="0">
                <a:solidFill>
                  <a:schemeClr val="bg2">
                    <a:lumMod val="10000"/>
                  </a:schemeClr>
                </a:solidFill>
                <a:latin typeface="Dom Casual" charset="0"/>
              </a:rPr>
              <a:t>Un mismo método (dentro de un objeto o una clase) puede tomar “varias formas”: puede reimplementarse en una subclase, o puede reescribirse con distintos parámetros y valor de retorno.</a:t>
            </a:r>
          </a:p>
        </p:txBody>
      </p:sp>
    </p:spTree>
    <p:extLst>
      <p:ext uri="{BB962C8B-B14F-4D97-AF65-F5344CB8AC3E}">
        <p14:creationId xmlns:p14="http://schemas.microsoft.com/office/powerpoint/2010/main" val="8497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1398800" y="0"/>
            <a:ext cx="7390903"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Polimorfismo</a:t>
            </a:r>
          </a:p>
        </p:txBody>
      </p:sp>
      <p:pic>
        <p:nvPicPr>
          <p:cNvPr id="5" name="Imagen 4">
            <a:extLst>
              <a:ext uri="{FF2B5EF4-FFF2-40B4-BE49-F238E27FC236}">
                <a16:creationId xmlns:a16="http://schemas.microsoft.com/office/drawing/2014/main" id="{6C925EF2-A16B-4A9B-B677-2BC0A2DAD365}"/>
              </a:ext>
            </a:extLst>
          </p:cNvPr>
          <p:cNvPicPr>
            <a:picLocks noChangeAspect="1"/>
          </p:cNvPicPr>
          <p:nvPr/>
        </p:nvPicPr>
        <p:blipFill>
          <a:blip r:embed="rId2"/>
          <a:stretch>
            <a:fillRect/>
          </a:stretch>
        </p:blipFill>
        <p:spPr>
          <a:xfrm>
            <a:off x="6137660" y="1259286"/>
            <a:ext cx="2114550" cy="2447925"/>
          </a:xfrm>
          <a:prstGeom prst="rect">
            <a:avLst/>
          </a:prstGeom>
        </p:spPr>
      </p:pic>
      <p:sp>
        <p:nvSpPr>
          <p:cNvPr id="9" name="CuadroTexto 8">
            <a:extLst>
              <a:ext uri="{FF2B5EF4-FFF2-40B4-BE49-F238E27FC236}">
                <a16:creationId xmlns:a16="http://schemas.microsoft.com/office/drawing/2014/main" id="{9EC34A6F-60E9-4E7C-B2DF-462B189806A2}"/>
              </a:ext>
            </a:extLst>
          </p:cNvPr>
          <p:cNvSpPr txBox="1"/>
          <p:nvPr/>
        </p:nvSpPr>
        <p:spPr>
          <a:xfrm>
            <a:off x="539552" y="4265365"/>
            <a:ext cx="7746329" cy="2092881"/>
          </a:xfrm>
          <a:prstGeom prst="rect">
            <a:avLst/>
          </a:prstGeom>
          <a:noFill/>
        </p:spPr>
        <p:txBody>
          <a:bodyPr wrap="square">
            <a:spAutoFit/>
          </a:bodyPr>
          <a:lstStyle/>
          <a:p>
            <a:pPr algn="just">
              <a:spcBef>
                <a:spcPct val="0"/>
              </a:spcBef>
            </a:pPr>
            <a:r>
              <a:rPr lang="es-ES_tradnl" altLang="es-MX" sz="1400" dirty="0">
                <a:solidFill>
                  <a:schemeClr val="bg2">
                    <a:lumMod val="10000"/>
                  </a:schemeClr>
                </a:solidFill>
                <a:latin typeface="Dom Casual" charset="0"/>
              </a:rPr>
              <a:t>Un ejemplo de sobreescritura de métodos:</a:t>
            </a:r>
          </a:p>
          <a:p>
            <a:pPr algn="just">
              <a:spcBef>
                <a:spcPct val="0"/>
              </a:spcBef>
            </a:pPr>
            <a:r>
              <a:rPr lang="es-ES_tradnl" altLang="es-MX" sz="1400" dirty="0">
                <a:solidFill>
                  <a:schemeClr val="bg2">
                    <a:lumMod val="10000"/>
                  </a:schemeClr>
                </a:solidFill>
                <a:latin typeface="Dom Casual" charset="0"/>
              </a:rPr>
              <a:t>La clase Empleado y la clase Gerente que hereda de la clase Empleado.</a:t>
            </a:r>
          </a:p>
          <a:p>
            <a:pPr algn="just">
              <a:spcBef>
                <a:spcPct val="0"/>
              </a:spcBef>
            </a:pPr>
            <a:r>
              <a:rPr lang="es-ES_tradnl" altLang="es-MX" sz="1400" dirty="0">
                <a:solidFill>
                  <a:schemeClr val="bg2">
                    <a:lumMod val="10000"/>
                  </a:schemeClr>
                </a:solidFill>
                <a:latin typeface="Dom Casual" charset="0"/>
              </a:rPr>
              <a:t>La clase Empleado tiene su constructor con determinados atributos y como la clase Gerente no la reimplementa entonces hereda todos estos mismos atributos. La clase empleado tiene su propio calcular sueldo y la clase Gerente tiene su propio método calcular sueldo. De esta manera, si la clase Gerente no tuviera su propio método calcularSueldo heredaría el método calcularSueldo de la clase padre. Pero la clase Gerente tiene su propio método para calcular el sueldo para sus objetos de tipo  Gerente.</a:t>
            </a:r>
          </a:p>
          <a:p>
            <a:pPr algn="just">
              <a:spcBef>
                <a:spcPct val="0"/>
              </a:spcBef>
            </a:pPr>
            <a:endParaRPr lang="es-ES_tradnl" altLang="es-MX" sz="1800" dirty="0">
              <a:solidFill>
                <a:schemeClr val="bg2">
                  <a:lumMod val="10000"/>
                </a:schemeClr>
              </a:solidFill>
              <a:latin typeface="Dom Casual" charset="0"/>
            </a:endParaRPr>
          </a:p>
        </p:txBody>
      </p:sp>
      <p:pic>
        <p:nvPicPr>
          <p:cNvPr id="3" name="Imagen 2">
            <a:extLst>
              <a:ext uri="{FF2B5EF4-FFF2-40B4-BE49-F238E27FC236}">
                <a16:creationId xmlns:a16="http://schemas.microsoft.com/office/drawing/2014/main" id="{C660170A-BAD3-4C72-9D1B-21702F3130A7}"/>
              </a:ext>
            </a:extLst>
          </p:cNvPr>
          <p:cNvPicPr>
            <a:picLocks noChangeAspect="1"/>
          </p:cNvPicPr>
          <p:nvPr/>
        </p:nvPicPr>
        <p:blipFill>
          <a:blip r:embed="rId3"/>
          <a:stretch>
            <a:fillRect/>
          </a:stretch>
        </p:blipFill>
        <p:spPr>
          <a:xfrm>
            <a:off x="539552" y="1154615"/>
            <a:ext cx="3888971" cy="2994465"/>
          </a:xfrm>
          <a:prstGeom prst="rect">
            <a:avLst/>
          </a:prstGeom>
        </p:spPr>
      </p:pic>
    </p:spTree>
    <p:extLst>
      <p:ext uri="{BB962C8B-B14F-4D97-AF65-F5344CB8AC3E}">
        <p14:creationId xmlns:p14="http://schemas.microsoft.com/office/powerpoint/2010/main" val="295291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Polimorfismo</a:t>
            </a:r>
          </a:p>
        </p:txBody>
      </p:sp>
      <p:sp>
        <p:nvSpPr>
          <p:cNvPr id="9" name="CuadroTexto 8">
            <a:extLst>
              <a:ext uri="{FF2B5EF4-FFF2-40B4-BE49-F238E27FC236}">
                <a16:creationId xmlns:a16="http://schemas.microsoft.com/office/drawing/2014/main" id="{1F896577-4B60-4BA6-A121-97638A434181}"/>
              </a:ext>
            </a:extLst>
          </p:cNvPr>
          <p:cNvSpPr txBox="1"/>
          <p:nvPr/>
        </p:nvSpPr>
        <p:spPr>
          <a:xfrm>
            <a:off x="755576" y="889323"/>
            <a:ext cx="7920880" cy="707501"/>
          </a:xfrm>
          <a:prstGeom prst="rect">
            <a:avLst/>
          </a:prstGeom>
          <a:noFill/>
        </p:spPr>
        <p:txBody>
          <a:bodyPr wrap="square" rtlCol="0">
            <a:spAutoFit/>
          </a:bodyPr>
          <a:lstStyle/>
          <a:p>
            <a:pPr algn="ctr">
              <a:lnSpc>
                <a:spcPts val="2500"/>
              </a:lnSpc>
            </a:pPr>
            <a:r>
              <a:rPr lang="es-ES" sz="1600" b="1" dirty="0">
                <a:solidFill>
                  <a:schemeClr val="accent6">
                    <a:lumMod val="75000"/>
                  </a:schemeClr>
                </a:solidFill>
              </a:rPr>
              <a:t>Es la capacidad de una entidad de referenciar en tiempo de ejecución a instancias de diferentes clases. Consiste en diseñar objetos para compartir comportamientos.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38616" y="1919179"/>
            <a:ext cx="3280792" cy="1576009"/>
          </a:xfrm>
          <a:prstGeom prst="rect">
            <a:avLst/>
          </a:prstGeom>
          <a:noFill/>
        </p:spPr>
        <p:txBody>
          <a:bodyPr wrap="square" rtlCol="0">
            <a:spAutoFit/>
          </a:bodyPr>
          <a:lstStyle/>
          <a:p>
            <a:pPr algn="just">
              <a:lnSpc>
                <a:spcPts val="2500"/>
              </a:lnSpc>
              <a:spcAft>
                <a:spcPts val="1200"/>
              </a:spcAft>
            </a:pPr>
            <a:r>
              <a:rPr lang="es-ES" sz="1600" b="1" dirty="0">
                <a:solidFill>
                  <a:schemeClr val="tx1">
                    <a:lumMod val="95000"/>
                    <a:lumOff val="5000"/>
                  </a:schemeClr>
                </a:solidFill>
              </a:rPr>
              <a:t>Ejemplo: </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Tenemos las siguientes clases que representan animales.</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Las tres clases implementan un método llamado </a:t>
            </a:r>
            <a:r>
              <a:rPr lang="es-ES" sz="1400" b="1" dirty="0">
                <a:solidFill>
                  <a:srgbClr val="0070C0"/>
                </a:solidFill>
              </a:rPr>
              <a:t>sonido()</a:t>
            </a:r>
            <a:r>
              <a:rPr lang="es-ES" sz="1400" dirty="0">
                <a:solidFill>
                  <a:schemeClr val="tx1">
                    <a:lumMod val="95000"/>
                    <a:lumOff val="5000"/>
                  </a:schemeClr>
                </a:solidFill>
              </a:rPr>
              <a:t>. </a:t>
            </a:r>
          </a:p>
        </p:txBody>
      </p:sp>
      <p:pic>
        <p:nvPicPr>
          <p:cNvPr id="3" name="Imagen 2">
            <a:extLst>
              <a:ext uri="{FF2B5EF4-FFF2-40B4-BE49-F238E27FC236}">
                <a16:creationId xmlns:a16="http://schemas.microsoft.com/office/drawing/2014/main" id="{486D1D16-E57B-4F1B-B790-CA375FEBEAFB}"/>
              </a:ext>
            </a:extLst>
          </p:cNvPr>
          <p:cNvPicPr>
            <a:picLocks noChangeAspect="1"/>
          </p:cNvPicPr>
          <p:nvPr/>
        </p:nvPicPr>
        <p:blipFill>
          <a:blip r:embed="rId2"/>
          <a:stretch>
            <a:fillRect/>
          </a:stretch>
        </p:blipFill>
        <p:spPr>
          <a:xfrm>
            <a:off x="4572000" y="1772816"/>
            <a:ext cx="3056253" cy="2292190"/>
          </a:xfrm>
          <a:prstGeom prst="rect">
            <a:avLst/>
          </a:prstGeom>
        </p:spPr>
      </p:pic>
      <p:pic>
        <p:nvPicPr>
          <p:cNvPr id="7" name="Imagen 6">
            <a:extLst>
              <a:ext uri="{FF2B5EF4-FFF2-40B4-BE49-F238E27FC236}">
                <a16:creationId xmlns:a16="http://schemas.microsoft.com/office/drawing/2014/main" id="{F9139C59-F50B-4CB1-A540-5FD5197629CA}"/>
              </a:ext>
            </a:extLst>
          </p:cNvPr>
          <p:cNvPicPr>
            <a:picLocks noChangeAspect="1"/>
          </p:cNvPicPr>
          <p:nvPr/>
        </p:nvPicPr>
        <p:blipFill>
          <a:blip r:embed="rId3"/>
          <a:stretch>
            <a:fillRect/>
          </a:stretch>
        </p:blipFill>
        <p:spPr>
          <a:xfrm>
            <a:off x="4572000" y="4353038"/>
            <a:ext cx="2838602" cy="659118"/>
          </a:xfrm>
          <a:prstGeom prst="rect">
            <a:avLst/>
          </a:prstGeom>
        </p:spPr>
      </p:pic>
      <p:pic>
        <p:nvPicPr>
          <p:cNvPr id="11" name="Imagen 10">
            <a:extLst>
              <a:ext uri="{FF2B5EF4-FFF2-40B4-BE49-F238E27FC236}">
                <a16:creationId xmlns:a16="http://schemas.microsoft.com/office/drawing/2014/main" id="{C927879C-ABF2-4821-9639-AEA2AD616521}"/>
              </a:ext>
            </a:extLst>
          </p:cNvPr>
          <p:cNvPicPr>
            <a:picLocks noChangeAspect="1"/>
          </p:cNvPicPr>
          <p:nvPr/>
        </p:nvPicPr>
        <p:blipFill>
          <a:blip r:embed="rId4"/>
          <a:stretch>
            <a:fillRect/>
          </a:stretch>
        </p:blipFill>
        <p:spPr>
          <a:xfrm>
            <a:off x="4572000" y="5145126"/>
            <a:ext cx="4248472" cy="1302970"/>
          </a:xfrm>
          <a:prstGeom prst="rect">
            <a:avLst/>
          </a:prstGeom>
        </p:spPr>
      </p:pic>
      <p:sp>
        <p:nvSpPr>
          <p:cNvPr id="13" name="CuadroTexto 12">
            <a:extLst>
              <a:ext uri="{FF2B5EF4-FFF2-40B4-BE49-F238E27FC236}">
                <a16:creationId xmlns:a16="http://schemas.microsoft.com/office/drawing/2014/main" id="{178E3EEB-33DB-41E9-8642-9314B5A40B37}"/>
              </a:ext>
            </a:extLst>
          </p:cNvPr>
          <p:cNvSpPr txBox="1"/>
          <p:nvPr/>
        </p:nvSpPr>
        <p:spPr>
          <a:xfrm>
            <a:off x="438616" y="4065006"/>
            <a:ext cx="3773344" cy="2383922"/>
          </a:xfrm>
          <a:prstGeom prst="rect">
            <a:avLst/>
          </a:prstGeom>
          <a:noFill/>
        </p:spPr>
        <p:txBody>
          <a:bodyPr wrap="square" rtlCol="0">
            <a:spAutoFit/>
          </a:bodyPr>
          <a:lstStyle/>
          <a:p>
            <a:pPr marL="285750" indent="-285750">
              <a:lnSpc>
                <a:spcPts val="2000"/>
              </a:lnSpc>
              <a:buFont typeface="Arial" panose="020B0604020202020204" pitchFamily="34" charset="0"/>
              <a:buChar char="•"/>
            </a:pPr>
            <a:r>
              <a:rPr lang="es-ES" sz="1400" dirty="0">
                <a:solidFill>
                  <a:schemeClr val="tx1">
                    <a:lumMod val="95000"/>
                    <a:lumOff val="5000"/>
                  </a:schemeClr>
                </a:solidFill>
              </a:rPr>
              <a:t>En él script se ha definido una función llamada </a:t>
            </a:r>
            <a:r>
              <a:rPr lang="es-ES" sz="1400" b="1" dirty="0">
                <a:solidFill>
                  <a:srgbClr val="0070C0"/>
                </a:solidFill>
              </a:rPr>
              <a:t>a_cantar()</a:t>
            </a:r>
            <a:r>
              <a:rPr lang="es-ES" sz="1400" dirty="0">
                <a:solidFill>
                  <a:schemeClr val="tx1">
                    <a:lumMod val="95000"/>
                    <a:lumOff val="5000"/>
                  </a:schemeClr>
                </a:solidFill>
              </a:rPr>
              <a:t>. La variable </a:t>
            </a:r>
            <a:r>
              <a:rPr lang="es-ES" sz="1400" b="1" dirty="0">
                <a:solidFill>
                  <a:schemeClr val="accent6">
                    <a:lumMod val="75000"/>
                  </a:schemeClr>
                </a:solidFill>
              </a:rPr>
              <a:t>animal</a:t>
            </a:r>
            <a:r>
              <a:rPr lang="es-ES" sz="1400" b="1" dirty="0">
                <a:solidFill>
                  <a:schemeClr val="tx1">
                    <a:lumMod val="95000"/>
                    <a:lumOff val="5000"/>
                  </a:schemeClr>
                </a:solidFill>
              </a:rPr>
              <a:t> </a:t>
            </a:r>
            <a:r>
              <a:rPr lang="es-ES" sz="1400" dirty="0">
                <a:solidFill>
                  <a:schemeClr val="tx1">
                    <a:lumMod val="95000"/>
                    <a:lumOff val="5000"/>
                  </a:schemeClr>
                </a:solidFill>
              </a:rPr>
              <a:t>que se crea dentro del ciclo for de la función es </a:t>
            </a:r>
            <a:r>
              <a:rPr lang="es-ES" sz="1400" b="1" dirty="0">
                <a:solidFill>
                  <a:schemeClr val="accent6">
                    <a:lumMod val="75000"/>
                  </a:schemeClr>
                </a:solidFill>
              </a:rPr>
              <a:t>polimórfica</a:t>
            </a:r>
            <a:r>
              <a:rPr lang="es-ES" sz="1400" dirty="0">
                <a:solidFill>
                  <a:schemeClr val="tx1">
                    <a:lumMod val="95000"/>
                    <a:lumOff val="5000"/>
                  </a:schemeClr>
                </a:solidFill>
              </a:rPr>
              <a:t>, ya que en tiempo de ejecución hará referencia a objetos de las clases </a:t>
            </a:r>
            <a:r>
              <a:rPr lang="es-ES" sz="1400" b="1" dirty="0">
                <a:solidFill>
                  <a:schemeClr val="tx1">
                    <a:lumMod val="95000"/>
                    <a:lumOff val="5000"/>
                  </a:schemeClr>
                </a:solidFill>
              </a:rPr>
              <a:t>Perro</a:t>
            </a:r>
            <a:r>
              <a:rPr lang="es-ES" sz="1400" dirty="0">
                <a:solidFill>
                  <a:schemeClr val="tx1">
                    <a:lumMod val="95000"/>
                    <a:lumOff val="5000"/>
                  </a:schemeClr>
                </a:solidFill>
              </a:rPr>
              <a:t>, </a:t>
            </a:r>
            <a:r>
              <a:rPr lang="es-ES" sz="1400" b="1" dirty="0">
                <a:solidFill>
                  <a:schemeClr val="tx1">
                    <a:lumMod val="95000"/>
                    <a:lumOff val="5000"/>
                  </a:schemeClr>
                </a:solidFill>
              </a:rPr>
              <a:t>Gato</a:t>
            </a:r>
            <a:r>
              <a:rPr lang="es-ES" sz="1400" dirty="0">
                <a:solidFill>
                  <a:schemeClr val="tx1">
                    <a:lumMod val="95000"/>
                    <a:lumOff val="5000"/>
                  </a:schemeClr>
                </a:solidFill>
              </a:rPr>
              <a:t> y </a:t>
            </a:r>
            <a:r>
              <a:rPr lang="es-ES" sz="1400" b="1" dirty="0">
                <a:solidFill>
                  <a:schemeClr val="tx1">
                    <a:lumMod val="95000"/>
                    <a:lumOff val="5000"/>
                  </a:schemeClr>
                </a:solidFill>
              </a:rPr>
              <a:t>Vaca</a:t>
            </a:r>
            <a:r>
              <a:rPr lang="es-ES" sz="1400" dirty="0">
                <a:solidFill>
                  <a:schemeClr val="tx1">
                    <a:lumMod val="95000"/>
                    <a:lumOff val="5000"/>
                  </a:schemeClr>
                </a:solidFill>
              </a:rPr>
              <a:t>. Cuando se invoque al método </a:t>
            </a:r>
            <a:r>
              <a:rPr lang="es-ES" sz="1400" b="1" dirty="0">
                <a:solidFill>
                  <a:srgbClr val="0070C0"/>
                </a:solidFill>
              </a:rPr>
              <a:t>sonido()</a:t>
            </a:r>
            <a:r>
              <a:rPr lang="es-ES" sz="1400" dirty="0">
                <a:solidFill>
                  <a:schemeClr val="tx1">
                    <a:lumMod val="95000"/>
                    <a:lumOff val="5000"/>
                  </a:schemeClr>
                </a:solidFill>
              </a:rPr>
              <a:t>, se llamará al método correspondiente de la clase a la que pertenezca cada uno de los animales.</a:t>
            </a:r>
          </a:p>
        </p:txBody>
      </p:sp>
      <p:sp>
        <p:nvSpPr>
          <p:cNvPr id="14" name="Rectángulo 13">
            <a:extLst>
              <a:ext uri="{FF2B5EF4-FFF2-40B4-BE49-F238E27FC236}">
                <a16:creationId xmlns:a16="http://schemas.microsoft.com/office/drawing/2014/main" id="{CFA7A1B3-21C8-44B2-97E3-BC2301DCC86E}"/>
              </a:ext>
            </a:extLst>
          </p:cNvPr>
          <p:cNvSpPr/>
          <p:nvPr/>
        </p:nvSpPr>
        <p:spPr>
          <a:xfrm>
            <a:off x="5351605" y="4749082"/>
            <a:ext cx="1740675" cy="2630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74384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Polimorfismo</a:t>
            </a:r>
          </a:p>
        </p:txBody>
      </p:sp>
      <p:sp>
        <p:nvSpPr>
          <p:cNvPr id="9" name="CuadroTexto 8">
            <a:extLst>
              <a:ext uri="{FF2B5EF4-FFF2-40B4-BE49-F238E27FC236}">
                <a16:creationId xmlns:a16="http://schemas.microsoft.com/office/drawing/2014/main" id="{1F896577-4B60-4BA6-A121-97638A434181}"/>
              </a:ext>
            </a:extLst>
          </p:cNvPr>
          <p:cNvSpPr txBox="1"/>
          <p:nvPr/>
        </p:nvSpPr>
        <p:spPr>
          <a:xfrm>
            <a:off x="683568" y="862722"/>
            <a:ext cx="7920880" cy="1028102"/>
          </a:xfrm>
          <a:prstGeom prst="rect">
            <a:avLst/>
          </a:prstGeom>
          <a:noFill/>
        </p:spPr>
        <p:txBody>
          <a:bodyPr wrap="square" rtlCol="0">
            <a:spAutoFit/>
          </a:bodyPr>
          <a:lstStyle/>
          <a:p>
            <a:pPr algn="ctr">
              <a:lnSpc>
                <a:spcPts val="2500"/>
              </a:lnSpc>
            </a:pPr>
            <a:r>
              <a:rPr lang="es-ES" sz="1600" b="1" dirty="0">
                <a:solidFill>
                  <a:schemeClr val="accent6">
                    <a:lumMod val="75000"/>
                  </a:schemeClr>
                </a:solidFill>
              </a:rPr>
              <a:t>Significa que objetos de diferentes clases pueden ser accedidos utilizando la misma interfaz, mostrando un comportamiento distinto (tomando diferentes formas) según cómo sean accedidos.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38616" y="1919179"/>
            <a:ext cx="4277400" cy="1832489"/>
          </a:xfrm>
          <a:prstGeom prst="rect">
            <a:avLst/>
          </a:prstGeom>
          <a:noFill/>
        </p:spPr>
        <p:txBody>
          <a:bodyPr wrap="square" rtlCol="0">
            <a:spAutoFit/>
          </a:bodyPr>
          <a:lstStyle/>
          <a:p>
            <a:pPr algn="just">
              <a:lnSpc>
                <a:spcPts val="2500"/>
              </a:lnSpc>
              <a:spcAft>
                <a:spcPts val="1200"/>
              </a:spcAft>
            </a:pPr>
            <a:r>
              <a:rPr lang="es-ES" sz="1600" b="1" dirty="0">
                <a:solidFill>
                  <a:schemeClr val="tx1">
                    <a:lumMod val="95000"/>
                    <a:lumOff val="5000"/>
                  </a:schemeClr>
                </a:solidFill>
              </a:rPr>
              <a:t>Ejemplo: </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Se define la clase </a:t>
            </a:r>
            <a:r>
              <a:rPr lang="es-ES" sz="1400" b="1" dirty="0">
                <a:solidFill>
                  <a:schemeClr val="tx1">
                    <a:lumMod val="95000"/>
                    <a:lumOff val="5000"/>
                  </a:schemeClr>
                </a:solidFill>
              </a:rPr>
              <a:t>Animal</a:t>
            </a:r>
            <a:r>
              <a:rPr lang="es-ES" sz="1400" dirty="0">
                <a:solidFill>
                  <a:schemeClr val="tx1">
                    <a:lumMod val="95000"/>
                    <a:lumOff val="5000"/>
                  </a:schemeClr>
                </a:solidFill>
              </a:rPr>
              <a:t> con un método hablar().</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Se definen dos clases: Perro y Gato que heredan de la clase Animal que implementan el método </a:t>
            </a:r>
            <a:r>
              <a:rPr lang="es-ES" sz="1400" b="1" dirty="0">
                <a:solidFill>
                  <a:schemeClr val="tx1">
                    <a:lumMod val="95000"/>
                    <a:lumOff val="5000"/>
                  </a:schemeClr>
                </a:solidFill>
              </a:rPr>
              <a:t>hablar() </a:t>
            </a:r>
            <a:r>
              <a:rPr lang="es-ES" sz="1400" dirty="0">
                <a:solidFill>
                  <a:schemeClr val="tx1">
                    <a:lumMod val="95000"/>
                    <a:lumOff val="5000"/>
                  </a:schemeClr>
                </a:solidFill>
              </a:rPr>
              <a:t>de distinta forma.</a:t>
            </a:r>
          </a:p>
          <a:p>
            <a:pPr marL="285750" indent="-285750">
              <a:lnSpc>
                <a:spcPts val="2000"/>
              </a:lnSpc>
              <a:buFont typeface="Arial" panose="020B0604020202020204" pitchFamily="34" charset="0"/>
              <a:buChar char="•"/>
            </a:pPr>
            <a:endParaRPr lang="es-ES" sz="1400" dirty="0">
              <a:solidFill>
                <a:schemeClr val="tx1">
                  <a:lumMod val="95000"/>
                  <a:lumOff val="5000"/>
                </a:schemeClr>
              </a:solidFill>
            </a:endParaRPr>
          </a:p>
        </p:txBody>
      </p:sp>
      <p:sp>
        <p:nvSpPr>
          <p:cNvPr id="13" name="CuadroTexto 12">
            <a:extLst>
              <a:ext uri="{FF2B5EF4-FFF2-40B4-BE49-F238E27FC236}">
                <a16:creationId xmlns:a16="http://schemas.microsoft.com/office/drawing/2014/main" id="{178E3EEB-33DB-41E9-8642-9314B5A40B37}"/>
              </a:ext>
            </a:extLst>
          </p:cNvPr>
          <p:cNvSpPr txBox="1"/>
          <p:nvPr/>
        </p:nvSpPr>
        <p:spPr>
          <a:xfrm>
            <a:off x="412580" y="3498157"/>
            <a:ext cx="4277399" cy="2896883"/>
          </a:xfrm>
          <a:prstGeom prst="rect">
            <a:avLst/>
          </a:prstGeom>
          <a:noFill/>
        </p:spPr>
        <p:txBody>
          <a:bodyPr wrap="square" rtlCol="0">
            <a:spAutoFit/>
          </a:bodyPr>
          <a:lstStyle/>
          <a:p>
            <a:pPr marL="285750" indent="-285750">
              <a:lnSpc>
                <a:spcPts val="2000"/>
              </a:lnSpc>
              <a:buFont typeface="Arial" panose="020B0604020202020204" pitchFamily="34" charset="0"/>
              <a:buChar char="•"/>
            </a:pPr>
            <a:r>
              <a:rPr lang="es-ES" sz="1400" dirty="0">
                <a:solidFill>
                  <a:schemeClr val="tx1">
                    <a:lumMod val="95000"/>
                    <a:lumOff val="5000"/>
                  </a:schemeClr>
                </a:solidFill>
              </a:rPr>
              <a:t>En el script principal, se crea un objeto de cada clase. La variable </a:t>
            </a:r>
            <a:r>
              <a:rPr lang="es-ES" sz="1400" b="1" dirty="0">
                <a:solidFill>
                  <a:schemeClr val="accent6">
                    <a:lumMod val="75000"/>
                  </a:schemeClr>
                </a:solidFill>
              </a:rPr>
              <a:t>animal</a:t>
            </a:r>
            <a:r>
              <a:rPr lang="es-ES" sz="1400" b="1" dirty="0">
                <a:solidFill>
                  <a:schemeClr val="tx1">
                    <a:lumMod val="95000"/>
                    <a:lumOff val="5000"/>
                  </a:schemeClr>
                </a:solidFill>
              </a:rPr>
              <a:t> </a:t>
            </a:r>
            <a:r>
              <a:rPr lang="es-ES" sz="1400" dirty="0">
                <a:solidFill>
                  <a:schemeClr val="tx1">
                    <a:lumMod val="95000"/>
                    <a:lumOff val="5000"/>
                  </a:schemeClr>
                </a:solidFill>
              </a:rPr>
              <a:t>que se crea dentro del ciclo for es </a:t>
            </a:r>
            <a:r>
              <a:rPr lang="es-ES" sz="1400" b="1" dirty="0">
                <a:solidFill>
                  <a:schemeClr val="accent6">
                    <a:lumMod val="75000"/>
                  </a:schemeClr>
                </a:solidFill>
              </a:rPr>
              <a:t>polimórfica</a:t>
            </a:r>
            <a:r>
              <a:rPr lang="es-ES" sz="1400" dirty="0">
                <a:solidFill>
                  <a:schemeClr val="tx1">
                    <a:lumMod val="95000"/>
                    <a:lumOff val="5000"/>
                  </a:schemeClr>
                </a:solidFill>
              </a:rPr>
              <a:t>, ya que en tiempo de ejecución hará referencia a objetos de las clases </a:t>
            </a:r>
            <a:r>
              <a:rPr lang="es-ES" sz="1400" b="1" dirty="0">
                <a:solidFill>
                  <a:schemeClr val="tx1">
                    <a:lumMod val="95000"/>
                    <a:lumOff val="5000"/>
                  </a:schemeClr>
                </a:solidFill>
              </a:rPr>
              <a:t>Perro </a:t>
            </a:r>
            <a:r>
              <a:rPr lang="es-ES" sz="1400" dirty="0">
                <a:solidFill>
                  <a:schemeClr val="tx1">
                    <a:lumMod val="95000"/>
                    <a:lumOff val="5000"/>
                  </a:schemeClr>
                </a:solidFill>
              </a:rPr>
              <a:t>y </a:t>
            </a:r>
            <a:r>
              <a:rPr lang="es-ES" sz="1400" b="1" dirty="0">
                <a:solidFill>
                  <a:schemeClr val="tx1">
                    <a:lumMod val="95000"/>
                    <a:lumOff val="5000"/>
                  </a:schemeClr>
                </a:solidFill>
              </a:rPr>
              <a:t>Gato</a:t>
            </a:r>
            <a:r>
              <a:rPr lang="es-ES" sz="1400" dirty="0">
                <a:solidFill>
                  <a:schemeClr val="tx1">
                    <a:lumMod val="95000"/>
                    <a:lumOff val="5000"/>
                  </a:schemeClr>
                </a:solidFill>
              </a:rPr>
              <a:t>. Cuando se invoque al método </a:t>
            </a:r>
            <a:r>
              <a:rPr lang="es-ES" sz="1400" b="1" dirty="0">
                <a:solidFill>
                  <a:srgbClr val="0070C0"/>
                </a:solidFill>
              </a:rPr>
              <a:t>hablar()</a:t>
            </a:r>
            <a:r>
              <a:rPr lang="es-ES" sz="1400" dirty="0">
                <a:solidFill>
                  <a:schemeClr val="tx1">
                    <a:lumMod val="95000"/>
                    <a:lumOff val="5000"/>
                  </a:schemeClr>
                </a:solidFill>
              </a:rPr>
              <a:t>, se llamará al método correspondiente de la clase a la que pertenezca cada uno de los animales.</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La variable animal ha ido tomando las formas de Perro y Gato. </a:t>
            </a:r>
          </a:p>
          <a:p>
            <a:pPr marL="285750" indent="-285750">
              <a:lnSpc>
                <a:spcPts val="2000"/>
              </a:lnSpc>
              <a:buFont typeface="Arial" panose="020B0604020202020204" pitchFamily="34" charset="0"/>
              <a:buChar char="•"/>
            </a:pPr>
            <a:r>
              <a:rPr lang="es-ES" sz="1400" dirty="0">
                <a:solidFill>
                  <a:schemeClr val="tx1">
                    <a:lumMod val="95000"/>
                    <a:lumOff val="5000"/>
                  </a:schemeClr>
                </a:solidFill>
              </a:rPr>
              <a:t>Podemos observar que cada animal se comporta de manera distinta al usar hablar().</a:t>
            </a:r>
          </a:p>
        </p:txBody>
      </p:sp>
      <p:pic>
        <p:nvPicPr>
          <p:cNvPr id="15" name="Imagen 14">
            <a:extLst>
              <a:ext uri="{FF2B5EF4-FFF2-40B4-BE49-F238E27FC236}">
                <a16:creationId xmlns:a16="http://schemas.microsoft.com/office/drawing/2014/main" id="{9EA066D0-9753-4245-8370-0995D13B9E28}"/>
              </a:ext>
            </a:extLst>
          </p:cNvPr>
          <p:cNvPicPr>
            <a:picLocks noChangeAspect="1"/>
          </p:cNvPicPr>
          <p:nvPr/>
        </p:nvPicPr>
        <p:blipFill>
          <a:blip r:embed="rId2"/>
          <a:stretch>
            <a:fillRect/>
          </a:stretch>
        </p:blipFill>
        <p:spPr>
          <a:xfrm>
            <a:off x="5399584" y="1697602"/>
            <a:ext cx="3057329" cy="4536504"/>
          </a:xfrm>
          <a:prstGeom prst="rect">
            <a:avLst/>
          </a:prstGeom>
        </p:spPr>
      </p:pic>
    </p:spTree>
    <p:extLst>
      <p:ext uri="{BB962C8B-B14F-4D97-AF65-F5344CB8AC3E}">
        <p14:creationId xmlns:p14="http://schemas.microsoft.com/office/powerpoint/2010/main" val="82908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
        <p:nvSpPr>
          <p:cNvPr id="17" name="object 17"/>
          <p:cNvSpPr txBox="1">
            <a:spLocks noGrp="1"/>
          </p:cNvSpPr>
          <p:nvPr>
            <p:ph type="sldNum" sz="quarter" idx="7"/>
          </p:nvPr>
        </p:nvSpPr>
        <p:spPr>
          <a:xfrm>
            <a:off x="79756" y="5726429"/>
            <a:ext cx="423163" cy="224029"/>
          </a:xfrm>
          <a:prstGeom prst="rect">
            <a:avLst/>
          </a:prstGeom>
        </p:spPr>
        <p:txBody>
          <a:bodyPr vert="horz" wrap="square" lIns="0" tIns="0" rIns="0" bIns="0" rtlCol="0" anchor="ctr">
            <a:noAutofit/>
          </a:bodyPr>
          <a:lstStyle/>
          <a:p>
            <a:pPr marL="25400"/>
            <a:fld id="{81D60167-4931-47E6-BA6A-407CBD079E47}" type="slidenum">
              <a:rPr spc="-10" dirty="0">
                <a:solidFill>
                  <a:srgbClr val="18BAD4"/>
                </a:solidFill>
                <a:latin typeface="Calibri"/>
                <a:cs typeface="Calibri"/>
              </a:rPr>
              <a:pPr marL="25400"/>
              <a:t>9</a:t>
            </a:fld>
            <a:endParaRPr dirty="0">
              <a:latin typeface="Calibri"/>
              <a:cs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8227</TotalTime>
  <Words>678</Words>
  <Application>Microsoft Office PowerPoint</Application>
  <PresentationFormat>Presentación en pantalla (4:3)</PresentationFormat>
  <Paragraphs>40</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Dom Casual</vt:lpstr>
      <vt:lpstr>Tema de Office</vt:lpstr>
      <vt:lpstr>TI 3001 C Analítica de datos y herramientas de inteligencia artificial</vt:lpstr>
      <vt:lpstr>Polimorfismo</vt:lpstr>
      <vt:lpstr>Polimorfismo</vt:lpstr>
      <vt:lpstr>Polimorfismo</vt:lpstr>
      <vt:lpstr>Polimorfismo</vt:lpstr>
      <vt:lpstr>Polimorfismo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225</cp:revision>
  <dcterms:created xsi:type="dcterms:W3CDTF">2013-06-24T20:15:42Z</dcterms:created>
  <dcterms:modified xsi:type="dcterms:W3CDTF">2022-08-28T19:40:38Z</dcterms:modified>
</cp:coreProperties>
</file>