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489" r:id="rId8"/>
    <p:sldId id="557" r:id="rId9"/>
    <p:sldId id="552" r:id="rId10"/>
    <p:sldId id="569" r:id="rId11"/>
    <p:sldId id="607" r:id="rId12"/>
    <p:sldId id="660" r:id="rId13"/>
    <p:sldId id="665" r:id="rId14"/>
    <p:sldId id="666" r:id="rId15"/>
    <p:sldId id="667" r:id="rId16"/>
    <p:sldId id="661" r:id="rId17"/>
    <p:sldId id="608" r:id="rId18"/>
    <p:sldId id="609" r:id="rId19"/>
    <p:sldId id="610" r:id="rId20"/>
    <p:sldId id="611" r:id="rId21"/>
    <p:sldId id="612" r:id="rId22"/>
    <p:sldId id="613" r:id="rId23"/>
    <p:sldId id="663" r:id="rId24"/>
    <p:sldId id="662" r:id="rId25"/>
    <p:sldId id="614" r:id="rId26"/>
    <p:sldId id="615" r:id="rId27"/>
    <p:sldId id="616" r:id="rId28"/>
    <p:sldId id="617" r:id="rId29"/>
    <p:sldId id="618" r:id="rId30"/>
    <p:sldId id="620" r:id="rId31"/>
    <p:sldId id="670" r:id="rId32"/>
    <p:sldId id="619" r:id="rId33"/>
    <p:sldId id="621" r:id="rId34"/>
    <p:sldId id="622" r:id="rId35"/>
    <p:sldId id="623" r:id="rId36"/>
    <p:sldId id="624" r:id="rId37"/>
    <p:sldId id="625" r:id="rId38"/>
    <p:sldId id="626" r:id="rId39"/>
    <p:sldId id="627" r:id="rId40"/>
    <p:sldId id="628" r:id="rId41"/>
    <p:sldId id="631" r:id="rId42"/>
    <p:sldId id="632" r:id="rId43"/>
    <p:sldId id="634" r:id="rId44"/>
    <p:sldId id="669" r:id="rId45"/>
    <p:sldId id="668" r:id="rId46"/>
    <p:sldId id="571" r:id="rId47"/>
    <p:sldId id="572" r:id="rId48"/>
    <p:sldId id="573" r:id="rId49"/>
    <p:sldId id="576" r:id="rId50"/>
    <p:sldId id="577" r:id="rId51"/>
    <p:sldId id="579" r:id="rId52"/>
    <p:sldId id="580" r:id="rId53"/>
    <p:sldId id="583" r:id="rId54"/>
    <p:sldId id="584" r:id="rId55"/>
    <p:sldId id="581" r:id="rId56"/>
    <p:sldId id="586"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23" d="100"/>
          <a:sy n="123" d="100"/>
        </p:scale>
        <p:origin x="1686" y="108"/>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26/08/2022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46</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50</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52</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8/26/2022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68263"/>
            <a:ext cx="7018337" cy="827087"/>
          </a:xfrm>
        </p:spPr>
        <p:txBody>
          <a:bodyPr/>
          <a:lstStyle/>
          <a:p>
            <a:pPr algn="ctr"/>
            <a:r>
              <a:rPr lang="es-ES_tradnl" altLang="es-MX" sz="4400" b="0" dirty="0">
                <a:solidFill>
                  <a:srgbClr val="000099"/>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755576" y="3879207"/>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globo_azul, globo_rojo, 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err="1"/>
              <a:t>Cada</a:t>
            </a:r>
            <a:r>
              <a:rPr lang="en-US" sz="4000" dirty="0"/>
              <a:t>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Buena práctica nombres de atributos representativos.</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431600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419872" y="1614936"/>
            <a:ext cx="4392488" cy="3363673"/>
          </a:xfrm>
          <a:prstGeom prst="rect">
            <a:avLst/>
          </a:prstGeom>
        </p:spPr>
      </p:pic>
    </p:spTree>
    <p:extLst>
      <p:ext uri="{BB962C8B-B14F-4D97-AF65-F5344CB8AC3E}">
        <p14:creationId xmlns:p14="http://schemas.microsoft.com/office/powerpoint/2010/main" val="1227542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533451" y="1651937"/>
            <a:ext cx="3841132" cy="2785175"/>
          </a:xfrm>
          <a:prstGeom prst="rect">
            <a:avLst/>
          </a:prstGeom>
        </p:spPr>
      </p:pic>
    </p:spTree>
    <p:extLst>
      <p:ext uri="{BB962C8B-B14F-4D97-AF65-F5344CB8AC3E}">
        <p14:creationId xmlns:p14="http://schemas.microsoft.com/office/powerpoint/2010/main" val="1948161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592288" cy="677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517661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283968" y="2996952"/>
            <a:ext cx="3960440" cy="2096704"/>
          </a:xfrm>
          <a:prstGeom prst="rect">
            <a:avLst/>
          </a:prstGeom>
        </p:spPr>
      </p:pic>
    </p:spTree>
    <p:extLst>
      <p:ext uri="{BB962C8B-B14F-4D97-AF65-F5344CB8AC3E}">
        <p14:creationId xmlns:p14="http://schemas.microsoft.com/office/powerpoint/2010/main" val="173049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162EE5E8-4C18-4E53-A702-27C711A901E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302083" name="Rectangle 3">
            <a:extLst>
              <a:ext uri="{FF2B5EF4-FFF2-40B4-BE49-F238E27FC236}">
                <a16:creationId xmlns:a16="http://schemas.microsoft.com/office/drawing/2014/main" id="{0903DEE6-C030-47A6-96ED-AE0DD7388D46}"/>
              </a:ext>
            </a:extLst>
          </p:cNvPr>
          <p:cNvSpPr>
            <a:spLocks noGrp="1" noChangeArrowheads="1"/>
          </p:cNvSpPr>
          <p:nvPr>
            <p:ph type="body" idx="1"/>
          </p:nvPr>
        </p:nvSpPr>
        <p:spPr>
          <a:xfrm>
            <a:off x="755576" y="1052736"/>
            <a:ext cx="7777163" cy="3456384"/>
          </a:xfrm>
        </p:spPr>
        <p:txBody>
          <a:bodyPr>
            <a:normAutofit/>
          </a:bodyPr>
          <a:lstStyle/>
          <a:p>
            <a:pPr>
              <a:lnSpc>
                <a:spcPct val="120000"/>
              </a:lnSpc>
              <a:buFontTx/>
              <a:buNone/>
            </a:pPr>
            <a:r>
              <a:rPr lang="es-ES_tradnl" altLang="es-MX" sz="1300" b="1" dirty="0">
                <a:solidFill>
                  <a:srgbClr val="000099"/>
                </a:solidFill>
              </a:rPr>
              <a:t>      </a:t>
            </a:r>
            <a:endParaRPr lang="es-ES_tradnl" altLang="es-MX" sz="1000" b="1" dirty="0">
              <a:solidFill>
                <a:srgbClr val="000099"/>
              </a:solidFill>
              <a:effectLst>
                <a:outerShdw blurRad="38100" dist="38100" dir="2700000" algn="tl">
                  <a:srgbClr val="C0C0C0"/>
                </a:outerShdw>
              </a:effectLst>
              <a:latin typeface="Dom Casual" charset="0"/>
            </a:endParaRPr>
          </a:p>
          <a:p>
            <a:pPr>
              <a:lnSpc>
                <a:spcPct val="110000"/>
              </a:lnSpc>
              <a:spcBef>
                <a:spcPct val="30000"/>
              </a:spcBef>
            </a:pPr>
            <a:r>
              <a:rPr lang="es-ES_tradnl" altLang="es-MX" sz="2000" dirty="0">
                <a:latin typeface="Dom Casual" charset="0"/>
              </a:rPr>
              <a:t>Es una categoría, una descripción general de las características o atributos propios que comparten un conjunto de entidades u objetos.</a:t>
            </a:r>
          </a:p>
          <a:p>
            <a:pPr>
              <a:lnSpc>
                <a:spcPct val="110000"/>
              </a:lnSpc>
              <a:spcBef>
                <a:spcPct val="30000"/>
              </a:spcBef>
            </a:pPr>
            <a:r>
              <a:rPr lang="es-ES_tradnl" altLang="es-MX" sz="2000" dirty="0">
                <a:latin typeface="Dom Casual" charset="0"/>
              </a:rPr>
              <a:t>Es la categoría o la clasificación que se hace para englobar un conjunto de características acerca de los objetos.</a:t>
            </a:r>
          </a:p>
          <a:p>
            <a:pPr>
              <a:lnSpc>
                <a:spcPct val="110000"/>
              </a:lnSpc>
              <a:spcBef>
                <a:spcPct val="0"/>
              </a:spcBef>
              <a:buFontTx/>
              <a:buNone/>
            </a:pPr>
            <a:endParaRPr lang="es-ES_tradnl" altLang="es-MX" sz="2000" dirty="0">
              <a:latin typeface="Dom Casual" charset="0"/>
            </a:endParaRPr>
          </a:p>
          <a:p>
            <a:pPr>
              <a:lnSpc>
                <a:spcPct val="110000"/>
              </a:lnSpc>
              <a:spcBef>
                <a:spcPct val="0"/>
              </a:spcBef>
              <a:buFontTx/>
              <a:buNone/>
            </a:pPr>
            <a:r>
              <a:rPr lang="es-ES_tradnl" altLang="es-MX" sz="2000" dirty="0">
                <a:latin typeface="Dom Casual" charset="0"/>
              </a:rPr>
              <a:t>     </a:t>
            </a:r>
            <a:r>
              <a:rPr lang="es-ES_tradnl" altLang="es-MX" sz="2000" b="1" dirty="0">
                <a:latin typeface="Dom Casual" charset="0"/>
              </a:rPr>
              <a:t>Ejemplo:</a:t>
            </a:r>
          </a:p>
          <a:p>
            <a:pPr>
              <a:lnSpc>
                <a:spcPct val="110000"/>
              </a:lnSpc>
              <a:spcBef>
                <a:spcPct val="0"/>
              </a:spcBef>
              <a:buFontTx/>
              <a:buNone/>
            </a:pPr>
            <a:r>
              <a:rPr lang="es-ES_tradnl" altLang="es-MX" sz="2000" dirty="0">
                <a:latin typeface="Dom Casual" charset="0"/>
              </a:rPr>
              <a:t>     Los mamíferos son una clase y las características comunes de todos los mamíferos son: Tienen pelo, amamantan a sus crías,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17260"/>
            <a:ext cx="5904656" cy="37095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cuyas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8164</TotalTime>
  <Words>3557</Words>
  <Application>Microsoft Office PowerPoint</Application>
  <PresentationFormat>Presentación en pantalla (4:3)</PresentationFormat>
  <Paragraphs>291</Paragraphs>
  <Slides>57</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57</vt:i4>
      </vt:variant>
    </vt:vector>
  </HeadingPairs>
  <TitlesOfParts>
    <vt:vector size="64"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Presentación de PowerPoint</vt:lpstr>
      <vt:lpstr>Atributos de clase e instancia</vt:lpstr>
      <vt:lpstr>Instanciar objetos</vt:lpstr>
      <vt:lpstr>Presentación de PowerPoint</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Presentación de PowerPoint</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231</cp:revision>
  <dcterms:created xsi:type="dcterms:W3CDTF">2013-06-24T20:15:42Z</dcterms:created>
  <dcterms:modified xsi:type="dcterms:W3CDTF">2022-08-26T14:25:25Z</dcterms:modified>
</cp:coreProperties>
</file>