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7" r:id="rId2"/>
    <p:sldId id="259" r:id="rId3"/>
    <p:sldId id="260" r:id="rId4"/>
    <p:sldId id="261" r:id="rId5"/>
    <p:sldId id="620" r:id="rId6"/>
    <p:sldId id="736" r:id="rId7"/>
    <p:sldId id="737" r:id="rId8"/>
    <p:sldId id="738" r:id="rId9"/>
    <p:sldId id="740" r:id="rId10"/>
    <p:sldId id="739" r:id="rId11"/>
    <p:sldId id="622" r:id="rId12"/>
    <p:sldId id="746" r:id="rId13"/>
    <p:sldId id="262" r:id="rId14"/>
    <p:sldId id="275" r:id="rId15"/>
    <p:sldId id="276" r:id="rId16"/>
    <p:sldId id="277" r:id="rId17"/>
    <p:sldId id="278" r:id="rId18"/>
    <p:sldId id="311" r:id="rId19"/>
    <p:sldId id="312" r:id="rId20"/>
    <p:sldId id="282" r:id="rId21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13" autoAdjust="0"/>
    <p:restoredTop sz="94660"/>
  </p:normalViewPr>
  <p:slideViewPr>
    <p:cSldViewPr>
      <p:cViewPr varScale="1">
        <p:scale>
          <a:sx n="116" d="100"/>
          <a:sy n="116" d="100"/>
        </p:scale>
        <p:origin x="1398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E7A054-6D4F-4ED4-B3E7-62AC408CF793}" type="datetimeFigureOut">
              <a:rPr lang="es-MX" smtClean="0"/>
              <a:t>08/09/2022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4A5C2F-87B0-4382-B452-9CF1E6F7248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488020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4A5C2F-87B0-4382-B452-9CF1E6F7248D}" type="slidenum">
              <a:rPr lang="es-MX" smtClean="0"/>
              <a:t>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82253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4A5C2F-87B0-4382-B452-9CF1E6F7248D}" type="slidenum">
              <a:rPr lang="es-MX" smtClean="0"/>
              <a:t>14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411245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4A5C2F-87B0-4382-B452-9CF1E6F7248D}" type="slidenum">
              <a:rPr lang="es-MX" smtClean="0"/>
              <a:t>17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144117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5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9830676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6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9081522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7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337828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8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5686400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9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65403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10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22418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11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443672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12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774160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1B184-8162-40A9-BCCC-182276235E4C}" type="datetimeFigureOut">
              <a:rPr lang="es-MX" smtClean="0"/>
              <a:t>08/09/2022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33FAF-ABAD-49D1-A35B-BBEFD2E5CCC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12921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1B184-8162-40A9-BCCC-182276235E4C}" type="datetimeFigureOut">
              <a:rPr lang="es-MX" smtClean="0"/>
              <a:t>08/09/2022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33FAF-ABAD-49D1-A35B-BBEFD2E5CCC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2125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1B184-8162-40A9-BCCC-182276235E4C}" type="datetimeFigureOut">
              <a:rPr lang="es-MX" smtClean="0"/>
              <a:t>08/09/2022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33FAF-ABAD-49D1-A35B-BBEFD2E5CCC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761468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/>
            <a:fld id="{81D60167-4931-47E6-BA6A-407CBD079E47}" type="slidenum">
              <a:rPr lang="es-MX" spc="-10" smtClean="0">
                <a:solidFill>
                  <a:srgbClr val="18BAD4"/>
                </a:solidFill>
                <a:cs typeface="Calibri"/>
              </a:rPr>
              <a:pPr marL="25400"/>
              <a:t>‹Nº›</a:t>
            </a:fld>
            <a:endParaRPr lang="es-MX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47339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1B184-8162-40A9-BCCC-182276235E4C}" type="datetimeFigureOut">
              <a:rPr lang="es-MX" smtClean="0"/>
              <a:t>08/09/2022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33FAF-ABAD-49D1-A35B-BBEFD2E5CCC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01615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1B184-8162-40A9-BCCC-182276235E4C}" type="datetimeFigureOut">
              <a:rPr lang="es-MX" smtClean="0"/>
              <a:t>08/09/2022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33FAF-ABAD-49D1-A35B-BBEFD2E5CCC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38926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1B184-8162-40A9-BCCC-182276235E4C}" type="datetimeFigureOut">
              <a:rPr lang="es-MX" smtClean="0"/>
              <a:t>08/09/2022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33FAF-ABAD-49D1-A35B-BBEFD2E5CCC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07365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1B184-8162-40A9-BCCC-182276235E4C}" type="datetimeFigureOut">
              <a:rPr lang="es-MX" smtClean="0"/>
              <a:t>08/09/2022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33FAF-ABAD-49D1-A35B-BBEFD2E5CCC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05413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1B184-8162-40A9-BCCC-182276235E4C}" type="datetimeFigureOut">
              <a:rPr lang="es-MX" smtClean="0"/>
              <a:t>08/09/2022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33FAF-ABAD-49D1-A35B-BBEFD2E5CCC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55668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1B184-8162-40A9-BCCC-182276235E4C}" type="datetimeFigureOut">
              <a:rPr lang="es-MX" smtClean="0"/>
              <a:t>08/09/2022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33FAF-ABAD-49D1-A35B-BBEFD2E5CCC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17581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1B184-8162-40A9-BCCC-182276235E4C}" type="datetimeFigureOut">
              <a:rPr lang="es-MX" smtClean="0"/>
              <a:t>08/09/2022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33FAF-ABAD-49D1-A35B-BBEFD2E5CCC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77896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1B184-8162-40A9-BCCC-182276235E4C}" type="datetimeFigureOut">
              <a:rPr lang="es-MX" smtClean="0"/>
              <a:t>08/09/2022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33FAF-ABAD-49D1-A35B-BBEFD2E5CCC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39599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B1B184-8162-40A9-BCCC-182276235E4C}" type="datetimeFigureOut">
              <a:rPr lang="es-MX" smtClean="0"/>
              <a:t>08/09/2022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E33FAF-ABAD-49D1-A35B-BBEFD2E5CCC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18059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27584" y="1988840"/>
            <a:ext cx="6728792" cy="1281282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Matrices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</a:rPr>
              <a:t>Tecnológico de Monterrey</a:t>
            </a: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6" y="3140968"/>
            <a:ext cx="4104456" cy="3036929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83DC0A6A-611B-4B31-9C3C-4EEBD18EF1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6630" y="404664"/>
            <a:ext cx="7669826" cy="1470025"/>
          </a:xfrm>
        </p:spPr>
        <p:txBody>
          <a:bodyPr rtlCol="0"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TI 3001 C</a:t>
            </a:r>
            <a:br>
              <a:rPr lang="es-MX" sz="32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Analítica de datos y herramientas de inteligencia artificial</a:t>
            </a:r>
          </a:p>
        </p:txBody>
      </p:sp>
    </p:spTree>
    <p:extLst>
      <p:ext uri="{BB962C8B-B14F-4D97-AF65-F5344CB8AC3E}">
        <p14:creationId xmlns:p14="http://schemas.microsoft.com/office/powerpoint/2010/main" val="11821321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2352" y="-17738"/>
            <a:ext cx="8579296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Manipulación de matrices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8D7FAFF-9722-4D6A-9DE5-55FC738D0886}"/>
              </a:ext>
            </a:extLst>
          </p:cNvPr>
          <p:cNvSpPr txBox="1"/>
          <p:nvPr/>
        </p:nvSpPr>
        <p:spPr>
          <a:xfrm>
            <a:off x="611560" y="1125262"/>
            <a:ext cx="7848872" cy="9679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Podemos acceder a elementos individuales, extraer una fila entera y extraer una columna entera por medio de </a:t>
            </a:r>
            <a:r>
              <a:rPr lang="es-ES" sz="2000" b="1" dirty="0">
                <a:solidFill>
                  <a:schemeClr val="accent5">
                    <a:lumMod val="75000"/>
                  </a:schemeClr>
                </a:solidFill>
              </a:rPr>
              <a:t>índices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 así como por </a:t>
            </a:r>
            <a:r>
              <a:rPr lang="es-ES" sz="2000" b="1" dirty="0" err="1">
                <a:solidFill>
                  <a:schemeClr val="accent5">
                    <a:lumMod val="75000"/>
                  </a:schemeClr>
                </a:solidFill>
              </a:rPr>
              <a:t>slices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4CA1BF14-A431-4B33-8AD0-B5C09E8A4631}"/>
              </a:ext>
            </a:extLst>
          </p:cNvPr>
          <p:cNvSpPr txBox="1"/>
          <p:nvPr/>
        </p:nvSpPr>
        <p:spPr>
          <a:xfrm>
            <a:off x="683568" y="2296479"/>
            <a:ext cx="7344816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000" b="1" i="0" dirty="0">
                <a:solidFill>
                  <a:schemeClr val="accent5">
                    <a:lumMod val="75000"/>
                  </a:schemeClr>
                </a:solidFill>
                <a:effectLst/>
              </a:rPr>
              <a:t>matriz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 = </a:t>
            </a:r>
            <a:r>
              <a:rPr lang="es-ES" sz="2000" b="1" i="0" dirty="0" err="1">
                <a:solidFill>
                  <a:srgbClr val="FF0000"/>
                </a:solidFill>
                <a:effectLst/>
              </a:rPr>
              <a:t>np</a:t>
            </a:r>
            <a:r>
              <a:rPr lang="es-ES" sz="200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.</a:t>
            </a:r>
            <a:r>
              <a:rPr lang="es-ES" sz="2000" b="1" i="0" dirty="0" err="1">
                <a:solidFill>
                  <a:srgbClr val="FF0000"/>
                </a:solidFill>
                <a:effectLst/>
              </a:rPr>
              <a:t>array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([1, 2, 3, 4], [5, 6, 7, 8], [9, 10, 11, 12])</a:t>
            </a:r>
          </a:p>
          <a:p>
            <a:endParaRPr lang="es-E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Podemos acceder a </a:t>
            </a: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</a:rPr>
              <a:t>elementos individuales </a:t>
            </a:r>
          </a:p>
          <a:p>
            <a:endParaRPr lang="es-E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1"/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matriz[0, 3]</a:t>
            </a:r>
          </a:p>
          <a:p>
            <a:endParaRPr lang="es-E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Podemos </a:t>
            </a: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</a:rPr>
              <a:t>extraer una fila entera</a:t>
            </a:r>
          </a:p>
          <a:p>
            <a:endParaRPr lang="es-E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1"/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matriz[1, :]</a:t>
            </a:r>
          </a:p>
          <a:p>
            <a:pPr lvl="1"/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Podemos </a:t>
            </a: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</a:rPr>
              <a:t>extraer una columna entera</a:t>
            </a:r>
          </a:p>
          <a:p>
            <a:endParaRPr lang="es-E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1"/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matriz[:, 1]</a:t>
            </a:r>
          </a:p>
          <a:p>
            <a:pPr lvl="1"/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11807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2352" y="209048"/>
            <a:ext cx="8579296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Agregar elementos y concatenar matrices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CE5AA9D-354E-4C31-88A9-A48B5A9BA280}"/>
              </a:ext>
            </a:extLst>
          </p:cNvPr>
          <p:cNvSpPr txBox="1"/>
          <p:nvPr/>
        </p:nvSpPr>
        <p:spPr>
          <a:xfrm>
            <a:off x="398618" y="1792425"/>
            <a:ext cx="8208912" cy="22909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 fontAlgn="base">
              <a:lnSpc>
                <a:spcPts val="25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Para </a:t>
            </a:r>
            <a:r>
              <a:rPr lang="es-MX" b="1" i="0" dirty="0">
                <a:solidFill>
                  <a:schemeClr val="accent5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agregar </a:t>
            </a:r>
            <a:r>
              <a:rPr lang="es-MX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elementos a una matriz podemos usar la función </a:t>
            </a:r>
            <a:r>
              <a:rPr lang="es-MX" b="1" i="0" dirty="0" err="1">
                <a:solidFill>
                  <a:schemeClr val="accent6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np.append</a:t>
            </a:r>
            <a:r>
              <a:rPr lang="es-MX" b="1" i="0" dirty="0">
                <a:solidFill>
                  <a:schemeClr val="accent6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()</a:t>
            </a:r>
            <a:r>
              <a:rPr lang="es-MX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:</a:t>
            </a:r>
          </a:p>
          <a:p>
            <a:pPr lvl="1" algn="just" fontAlgn="base">
              <a:lnSpc>
                <a:spcPts val="2500"/>
              </a:lnSpc>
              <a:spcAft>
                <a:spcPts val="1200"/>
              </a:spcAft>
            </a:pPr>
            <a:r>
              <a:rPr lang="es-ES" b="1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np.append</a:t>
            </a:r>
            <a:r>
              <a:rPr lang="es-ES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(matriz, vals, axis = </a:t>
            </a:r>
            <a:r>
              <a:rPr lang="es-ES" b="1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None</a:t>
            </a:r>
            <a:r>
              <a:rPr lang="es-ES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)</a:t>
            </a:r>
          </a:p>
          <a:p>
            <a:pPr marL="742950" lvl="1" indent="-285750" algn="just" fontAlgn="base">
              <a:lnSpc>
                <a:spcPts val="25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matriz </a:t>
            </a:r>
            <a:r>
              <a:rPr lang="es-E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: La matriz base</a:t>
            </a:r>
          </a:p>
          <a:p>
            <a:pPr marL="742950" lvl="1" indent="-285750" algn="just" fontAlgn="base">
              <a:lnSpc>
                <a:spcPts val="25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vals</a:t>
            </a:r>
            <a:r>
              <a:rPr lang="es-E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: La matriz de valores a juntar</a:t>
            </a:r>
          </a:p>
          <a:p>
            <a:pPr marL="742950" lvl="1" indent="-285750" algn="just" fontAlgn="base">
              <a:lnSpc>
                <a:spcPts val="25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axis </a:t>
            </a:r>
            <a:r>
              <a:rPr lang="es-ES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:</a:t>
            </a:r>
            <a:r>
              <a:rPr lang="es-E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Dirección por la que se junta</a:t>
            </a:r>
            <a:endParaRPr lang="es-ES" b="0" i="0" dirty="0">
              <a:solidFill>
                <a:srgbClr val="000000"/>
              </a:solidFill>
              <a:effectLst/>
              <a:latin typeface="inherit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54F534B4-0C40-4CDD-A702-6E608E6E4982}"/>
              </a:ext>
            </a:extLst>
          </p:cNvPr>
          <p:cNvSpPr txBox="1"/>
          <p:nvPr/>
        </p:nvSpPr>
        <p:spPr>
          <a:xfrm>
            <a:off x="395536" y="4348845"/>
            <a:ext cx="8208912" cy="18164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 fontAlgn="base">
              <a:lnSpc>
                <a:spcPts val="25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Para </a:t>
            </a:r>
            <a:r>
              <a:rPr lang="es-MX" b="1" i="0" dirty="0">
                <a:solidFill>
                  <a:schemeClr val="accent5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concatenar </a:t>
            </a:r>
            <a:r>
              <a:rPr lang="es-MX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matrices podemos usar la función </a:t>
            </a:r>
            <a:r>
              <a:rPr lang="es-MX" b="1" i="0" dirty="0" err="1">
                <a:solidFill>
                  <a:schemeClr val="accent6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np.concatenate</a:t>
            </a:r>
            <a:r>
              <a:rPr lang="es-MX" b="1" i="0" dirty="0">
                <a:solidFill>
                  <a:schemeClr val="accent6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()</a:t>
            </a:r>
            <a:r>
              <a:rPr lang="es-MX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:</a:t>
            </a:r>
          </a:p>
          <a:p>
            <a:pPr lvl="1" algn="just" fontAlgn="base">
              <a:lnSpc>
                <a:spcPts val="2500"/>
              </a:lnSpc>
              <a:spcAft>
                <a:spcPts val="1200"/>
              </a:spcAft>
            </a:pPr>
            <a:r>
              <a:rPr lang="es-ES" b="1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np.concatenate</a:t>
            </a:r>
            <a:r>
              <a:rPr lang="es-ES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(</a:t>
            </a:r>
            <a:r>
              <a:rPr lang="es-ES" b="1" dirty="0" err="1">
                <a:solidFill>
                  <a:srgbClr val="212121"/>
                </a:solidFill>
                <a:latin typeface="Roboto" panose="02000000000000000000" pitchFamily="2" charset="0"/>
              </a:rPr>
              <a:t>iter</a:t>
            </a:r>
            <a:r>
              <a:rPr lang="es-ES" b="1" dirty="0">
                <a:solidFill>
                  <a:srgbClr val="212121"/>
                </a:solidFill>
                <a:latin typeface="Roboto" panose="02000000000000000000" pitchFamily="2" charset="0"/>
              </a:rPr>
              <a:t>, a</a:t>
            </a:r>
            <a:r>
              <a:rPr lang="es-ES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xis = </a:t>
            </a:r>
            <a:r>
              <a:rPr lang="es-ES" b="1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None</a:t>
            </a:r>
            <a:r>
              <a:rPr lang="es-ES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)</a:t>
            </a:r>
          </a:p>
          <a:p>
            <a:pPr marL="742950" lvl="1" indent="-285750" algn="just" fontAlgn="base">
              <a:lnSpc>
                <a:spcPts val="25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b="1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iter</a:t>
            </a:r>
            <a:r>
              <a:rPr lang="es-ES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s-E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: Lista de arreglos a concatenar.</a:t>
            </a:r>
          </a:p>
          <a:p>
            <a:pPr marL="742950" lvl="1" indent="-285750" algn="just" fontAlgn="base">
              <a:lnSpc>
                <a:spcPts val="25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axis </a:t>
            </a:r>
            <a:r>
              <a:rPr lang="es-ES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:</a:t>
            </a:r>
            <a:r>
              <a:rPr lang="es-E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Dirección de concatenación.</a:t>
            </a:r>
            <a:endParaRPr lang="es-ES" b="0" i="0" dirty="0">
              <a:solidFill>
                <a:srgbClr val="000000"/>
              </a:solidFill>
              <a:effectLst/>
              <a:latin typeface="inherit"/>
            </a:endParaRPr>
          </a:p>
        </p:txBody>
      </p:sp>
    </p:spTree>
    <p:extLst>
      <p:ext uri="{BB962C8B-B14F-4D97-AF65-F5344CB8AC3E}">
        <p14:creationId xmlns:p14="http://schemas.microsoft.com/office/powerpoint/2010/main" val="10232803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2352" y="404664"/>
            <a:ext cx="8579296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Números aleatorios enteros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55DBA087-8F34-4F75-A5F0-B97397BAF7AE}"/>
              </a:ext>
            </a:extLst>
          </p:cNvPr>
          <p:cNvSpPr txBox="1"/>
          <p:nvPr/>
        </p:nvSpPr>
        <p:spPr>
          <a:xfrm>
            <a:off x="1187624" y="4170031"/>
            <a:ext cx="6840759" cy="14296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>
              <a:lnSpc>
                <a:spcPct val="150000"/>
              </a:lnSpc>
            </a:pPr>
            <a:r>
              <a:rPr lang="es-ES" sz="2000" b="1" i="0" dirty="0" err="1">
                <a:solidFill>
                  <a:srgbClr val="066DA1"/>
                </a:solidFill>
                <a:effectLst/>
              </a:rPr>
              <a:t>import</a:t>
            </a:r>
            <a:r>
              <a:rPr lang="es-ES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es-ES" sz="2000" b="0" i="0" dirty="0" err="1">
                <a:solidFill>
                  <a:srgbClr val="000000"/>
                </a:solidFill>
                <a:effectLst/>
              </a:rPr>
              <a:t>numpy</a:t>
            </a:r>
            <a:r>
              <a:rPr lang="es-ES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es-ES" sz="2000" b="1" i="0" dirty="0">
                <a:solidFill>
                  <a:srgbClr val="066DA1"/>
                </a:solidFill>
                <a:effectLst/>
              </a:rPr>
              <a:t>as</a:t>
            </a:r>
            <a:r>
              <a:rPr lang="es-ES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es-ES" sz="2000" b="0" i="0" dirty="0" err="1">
                <a:solidFill>
                  <a:srgbClr val="000000"/>
                </a:solidFill>
                <a:effectLst/>
              </a:rPr>
              <a:t>np</a:t>
            </a:r>
            <a:endParaRPr lang="es-ES" sz="2000" b="0" i="0" dirty="0">
              <a:solidFill>
                <a:srgbClr val="AAAAAA"/>
              </a:solidFill>
              <a:effectLst/>
            </a:endParaRPr>
          </a:p>
          <a:p>
            <a:pPr algn="l" rtl="0">
              <a:lnSpc>
                <a:spcPct val="150000"/>
              </a:lnSpc>
            </a:pPr>
            <a:r>
              <a:rPr lang="es-ES" sz="2000" dirty="0">
                <a:solidFill>
                  <a:srgbClr val="000000"/>
                </a:solidFill>
              </a:rPr>
              <a:t>matriz = </a:t>
            </a:r>
            <a:r>
              <a:rPr lang="es-ES" sz="2000" b="0" i="0" dirty="0" err="1">
                <a:solidFill>
                  <a:srgbClr val="000000"/>
                </a:solidFill>
                <a:effectLst/>
              </a:rPr>
              <a:t>np.</a:t>
            </a:r>
            <a:r>
              <a:rPr lang="es-ES" sz="2000" b="1" i="0" dirty="0" err="1">
                <a:solidFill>
                  <a:schemeClr val="accent6">
                    <a:lumMod val="75000"/>
                  </a:schemeClr>
                </a:solidFill>
                <a:effectLst/>
              </a:rPr>
              <a:t>random.randint</a:t>
            </a:r>
            <a:r>
              <a:rPr lang="es-ES" sz="2000" b="0" i="0" dirty="0">
                <a:solidFill>
                  <a:srgbClr val="444444"/>
                </a:solidFill>
                <a:effectLst/>
              </a:rPr>
              <a:t>(-10, 20, </a:t>
            </a:r>
            <a:r>
              <a:rPr lang="es-ES" sz="2000" b="0" i="0" dirty="0" err="1">
                <a:solidFill>
                  <a:srgbClr val="444444"/>
                </a:solidFill>
                <a:effectLst/>
              </a:rPr>
              <a:t>size</a:t>
            </a:r>
            <a:r>
              <a:rPr lang="es-ES" sz="2000" b="0" i="0" dirty="0">
                <a:solidFill>
                  <a:srgbClr val="444444"/>
                </a:solidFill>
                <a:effectLst/>
              </a:rPr>
              <a:t> =(4, 5), </a:t>
            </a:r>
            <a:r>
              <a:rPr lang="es-ES" sz="2000" b="0" i="0" dirty="0" err="1">
                <a:solidFill>
                  <a:srgbClr val="444444"/>
                </a:solidFill>
                <a:effectLst/>
              </a:rPr>
              <a:t>dtype</a:t>
            </a:r>
            <a:r>
              <a:rPr lang="es-ES" sz="2000" b="0" i="0" dirty="0">
                <a:solidFill>
                  <a:srgbClr val="444444"/>
                </a:solidFill>
                <a:effectLst/>
              </a:rPr>
              <a:t>=“</a:t>
            </a:r>
            <a:r>
              <a:rPr lang="es-ES" sz="2000" b="0" i="0" dirty="0" err="1">
                <a:solidFill>
                  <a:srgbClr val="444444"/>
                </a:solidFill>
                <a:effectLst/>
              </a:rPr>
              <a:t>int</a:t>
            </a:r>
            <a:r>
              <a:rPr lang="es-ES" sz="2000" b="0" i="0" dirty="0">
                <a:solidFill>
                  <a:srgbClr val="444444"/>
                </a:solidFill>
                <a:effectLst/>
              </a:rPr>
              <a:t>”)</a:t>
            </a:r>
          </a:p>
          <a:p>
            <a:pPr algn="l" rtl="0">
              <a:lnSpc>
                <a:spcPct val="150000"/>
              </a:lnSpc>
            </a:pPr>
            <a:r>
              <a:rPr lang="es-ES" sz="2000" dirty="0" err="1">
                <a:solidFill>
                  <a:srgbClr val="444444"/>
                </a:solidFill>
              </a:rPr>
              <a:t>print</a:t>
            </a:r>
            <a:r>
              <a:rPr lang="es-ES" sz="2000" dirty="0">
                <a:solidFill>
                  <a:srgbClr val="444444"/>
                </a:solidFill>
              </a:rPr>
              <a:t>(matriz)</a:t>
            </a:r>
            <a:endParaRPr lang="es-ES" sz="2000" b="0" i="0" dirty="0">
              <a:solidFill>
                <a:srgbClr val="AAAAAA"/>
              </a:solidFill>
              <a:effectLst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C88C6A2A-3851-43A1-80DA-5A41522B28E8}"/>
              </a:ext>
            </a:extLst>
          </p:cNvPr>
          <p:cNvSpPr txBox="1"/>
          <p:nvPr/>
        </p:nvSpPr>
        <p:spPr>
          <a:xfrm>
            <a:off x="827584" y="1913204"/>
            <a:ext cx="7740860" cy="18912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>
              <a:lnSpc>
                <a:spcPct val="150000"/>
              </a:lnSpc>
            </a:pPr>
            <a:r>
              <a:rPr lang="en-US" sz="2000" dirty="0" err="1">
                <a:solidFill>
                  <a:srgbClr val="000000"/>
                </a:solidFill>
              </a:rPr>
              <a:t>numpy.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</a:rPr>
              <a:t>random.randint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(li, ls, size(#renglones, #columnas), 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</a:rPr>
              <a:t>dtype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) </a:t>
            </a:r>
            <a:r>
              <a:rPr lang="en-US" sz="2000" dirty="0">
                <a:solidFill>
                  <a:srgbClr val="000000"/>
                </a:solidFill>
              </a:rPr>
              <a:t>: La </a:t>
            </a:r>
            <a:r>
              <a:rPr lang="en-US" sz="2000" dirty="0" err="1">
                <a:solidFill>
                  <a:srgbClr val="000000"/>
                </a:solidFill>
              </a:rPr>
              <a:t>función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</a:rPr>
              <a:t>random.randint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()</a:t>
            </a:r>
            <a:r>
              <a:rPr lang="en-US" sz="2000" dirty="0">
                <a:solidFill>
                  <a:srgbClr val="000000"/>
                </a:solidFill>
              </a:rPr>
              <a:t> genera </a:t>
            </a:r>
            <a:r>
              <a:rPr lang="en-US" sz="2000" dirty="0" err="1">
                <a:solidFill>
                  <a:srgbClr val="000000"/>
                </a:solidFill>
              </a:rPr>
              <a:t>números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aleatorios</a:t>
            </a:r>
            <a:r>
              <a:rPr lang="en-US" sz="2000" dirty="0">
                <a:solidFill>
                  <a:srgbClr val="000000"/>
                </a:solidFill>
              </a:rPr>
              <a:t> entre el </a:t>
            </a:r>
            <a:r>
              <a:rPr lang="en-US" sz="2000" dirty="0" err="1">
                <a:solidFill>
                  <a:srgbClr val="000000"/>
                </a:solidFill>
              </a:rPr>
              <a:t>límite</a:t>
            </a:r>
            <a:r>
              <a:rPr lang="en-US" sz="2000" dirty="0">
                <a:solidFill>
                  <a:srgbClr val="000000"/>
                </a:solidFill>
              </a:rPr>
              <a:t> inferior y el </a:t>
            </a:r>
            <a:r>
              <a:rPr lang="en-US" sz="2000" dirty="0" err="1">
                <a:solidFill>
                  <a:srgbClr val="000000"/>
                </a:solidFill>
              </a:rPr>
              <a:t>límite</a:t>
            </a:r>
            <a:r>
              <a:rPr lang="en-US" sz="2000" dirty="0">
                <a:solidFill>
                  <a:srgbClr val="000000"/>
                </a:solidFill>
              </a:rPr>
              <a:t> superior, del </a:t>
            </a:r>
            <a:r>
              <a:rPr lang="en-US" sz="2000" dirty="0" err="1">
                <a:solidFill>
                  <a:srgbClr val="000000"/>
                </a:solidFill>
              </a:rPr>
              <a:t>tamaño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especificado</a:t>
            </a:r>
            <a:r>
              <a:rPr lang="en-US" sz="2000" dirty="0">
                <a:solidFill>
                  <a:srgbClr val="000000"/>
                </a:solidFill>
              </a:rPr>
              <a:t> de </a:t>
            </a:r>
            <a:r>
              <a:rPr lang="en-US" sz="2000" dirty="0" err="1">
                <a:solidFill>
                  <a:srgbClr val="000000"/>
                </a:solidFill>
              </a:rPr>
              <a:t>renglones</a:t>
            </a:r>
            <a:r>
              <a:rPr lang="en-US" sz="2000" dirty="0">
                <a:solidFill>
                  <a:srgbClr val="000000"/>
                </a:solidFill>
              </a:rPr>
              <a:t> y </a:t>
            </a:r>
            <a:r>
              <a:rPr lang="en-US" sz="2000" dirty="0" err="1">
                <a:solidFill>
                  <a:srgbClr val="000000"/>
                </a:solidFill>
              </a:rPr>
              <a:t>columnas</a:t>
            </a:r>
            <a:r>
              <a:rPr lang="en-US" sz="2000" dirty="0">
                <a:solidFill>
                  <a:srgbClr val="000000"/>
                </a:solidFill>
              </a:rPr>
              <a:t> y del </a:t>
            </a:r>
            <a:r>
              <a:rPr lang="en-US" sz="2000" dirty="0" err="1">
                <a:solidFill>
                  <a:srgbClr val="000000"/>
                </a:solidFill>
              </a:rPr>
              <a:t>tipo</a:t>
            </a:r>
            <a:r>
              <a:rPr lang="en-US" sz="2000" dirty="0">
                <a:solidFill>
                  <a:srgbClr val="000000"/>
                </a:solidFill>
              </a:rPr>
              <a:t> de </a:t>
            </a:r>
            <a:r>
              <a:rPr lang="en-US" sz="2000" dirty="0" err="1">
                <a:solidFill>
                  <a:srgbClr val="000000"/>
                </a:solidFill>
              </a:rPr>
              <a:t>dato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especificado</a:t>
            </a:r>
            <a:r>
              <a:rPr lang="en-US" sz="2000" dirty="0">
                <a:solidFill>
                  <a:srgbClr val="000000"/>
                </a:solidFill>
              </a:rPr>
              <a:t>.</a:t>
            </a:r>
            <a:endParaRPr lang="es-ES" sz="2000" b="0" i="0" dirty="0">
              <a:solidFill>
                <a:srgbClr val="AAAAAA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7200241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760040" y="269776"/>
            <a:ext cx="7772400" cy="1143000"/>
          </a:xfrm>
        </p:spPr>
        <p:txBody>
          <a:bodyPr/>
          <a:lstStyle/>
          <a:p>
            <a:pPr eaLnBrk="1" hangingPunct="1"/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om Casual"/>
              </a:rPr>
              <a:t>Definición de una matriz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0040" y="1581594"/>
            <a:ext cx="7844408" cy="2664296"/>
          </a:xfrm>
        </p:spPr>
        <p:txBody>
          <a:bodyPr>
            <a:normAutofit/>
          </a:bodyPr>
          <a:lstStyle/>
          <a:p>
            <a:pPr marL="0" indent="0" algn="just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s-ES_tradnl" sz="2000" dirty="0">
                <a:latin typeface="Arial" pitchFamily="34" charset="0"/>
                <a:cs typeface="Arial" pitchFamily="34" charset="0"/>
              </a:rPr>
              <a:t>La definición de variables de tipo matriz es similar a los arreglos, la forma general de declarar una variable matriz es la siguiente: </a:t>
            </a: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endParaRPr lang="es-ES_tradnl" sz="2000" dirty="0">
              <a:latin typeface="Arial" pitchFamily="34" charset="0"/>
              <a:cs typeface="Arial" pitchFamily="34" charset="0"/>
            </a:endParaRP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s-MX" sz="2000" b="1" dirty="0" err="1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s-MX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s-MX" sz="20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numpy</a:t>
            </a:r>
            <a:r>
              <a:rPr lang="es-MX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s-MX" sz="2000" b="1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s-MX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s-MX" sz="20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np</a:t>
            </a:r>
            <a:endParaRPr lang="es-MX" sz="2000" b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s-MX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matriz = </a:t>
            </a:r>
            <a:r>
              <a:rPr lang="es-MX" sz="20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np.array</a:t>
            </a:r>
            <a:r>
              <a:rPr lang="es-MX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([[</a:t>
            </a:r>
            <a:r>
              <a:rPr lang="es-MX" sz="2000" b="1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s-MX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s-MX" sz="2000" b="1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s-MX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s-MX" sz="2000" b="1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s-MX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 [</a:t>
            </a:r>
            <a:r>
              <a:rPr lang="es-MX" sz="2000" b="1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4</a:t>
            </a:r>
            <a:r>
              <a:rPr lang="es-MX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s-MX" sz="2000" b="1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5</a:t>
            </a:r>
            <a:r>
              <a:rPr lang="es-MX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s-MX" sz="2000" b="1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6</a:t>
            </a:r>
            <a:r>
              <a:rPr lang="es-MX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 [</a:t>
            </a:r>
            <a:r>
              <a:rPr lang="es-MX" sz="2000" b="1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7</a:t>
            </a:r>
            <a:r>
              <a:rPr lang="es-MX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s-MX" sz="2000" b="1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8</a:t>
            </a:r>
            <a:r>
              <a:rPr lang="es-MX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s-MX" sz="2000" b="1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9</a:t>
            </a:r>
            <a:r>
              <a:rPr lang="es-MX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]])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None/>
            </a:pPr>
            <a:endParaRPr lang="es-ES_tradnl" sz="2000" dirty="0">
              <a:latin typeface="Arial" pitchFamily="34" charset="0"/>
              <a:cs typeface="Arial" pitchFamily="34" charset="0"/>
            </a:endParaRP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endParaRPr lang="es-ES_tradnl" sz="20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4245890"/>
            <a:ext cx="1440160" cy="1371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870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6" name="Text Box 4"/>
          <p:cNvSpPr txBox="1">
            <a:spLocks noChangeArrowheads="1"/>
          </p:cNvSpPr>
          <p:nvPr/>
        </p:nvSpPr>
        <p:spPr bwMode="auto">
          <a:xfrm>
            <a:off x="1255168" y="1599138"/>
            <a:ext cx="6768752" cy="1685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lnSpc>
                <a:spcPct val="150000"/>
              </a:lnSpc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Escriba el código de la función </a:t>
            </a:r>
            <a:r>
              <a:rPr lang="es-ES_tradnl" sz="2400" b="1" dirty="0" err="1">
                <a:solidFill>
                  <a:srgbClr val="FF0000"/>
                </a:solidFill>
              </a:rPr>
              <a:t>imprime_matriz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, que recibe una matriz de enteros de enteros y despliega en pantalla el contenido de la matriz.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11560" y="379070"/>
            <a:ext cx="7772400" cy="100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9139" y="3595465"/>
            <a:ext cx="3700809" cy="2452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0573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34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34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3476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3347864" y="260648"/>
            <a:ext cx="2243262" cy="6471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0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F441CD57-7C90-40BE-86D4-C3A2CAE7A374}"/>
              </a:ext>
            </a:extLst>
          </p:cNvPr>
          <p:cNvSpPr txBox="1">
            <a:spLocks noChangeArrowheads="1"/>
          </p:cNvSpPr>
          <p:nvPr/>
        </p:nvSpPr>
        <p:spPr>
          <a:xfrm>
            <a:off x="287524" y="908720"/>
            <a:ext cx="7884876" cy="50405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  <a:spcBef>
                <a:spcPts val="0"/>
              </a:spcBef>
              <a:buNone/>
            </a:pPr>
            <a:r>
              <a:rPr lang="es-MX" sz="2400" b="1" dirty="0" err="1">
                <a:solidFill>
                  <a:srgbClr val="AF00DB"/>
                </a:solidFill>
                <a:latin typeface="Courier New" panose="02070309020205020404" pitchFamily="49" charset="0"/>
              </a:rPr>
              <a:t>import</a:t>
            </a:r>
            <a:r>
              <a:rPr lang="es-MX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s-MX" sz="2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numpy</a:t>
            </a:r>
            <a:r>
              <a:rPr lang="es-MX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s-MX" sz="2400" b="1" dirty="0">
                <a:solidFill>
                  <a:srgbClr val="AF00DB"/>
                </a:solidFill>
                <a:latin typeface="Courier New" panose="02070309020205020404" pitchFamily="49" charset="0"/>
              </a:rPr>
              <a:t>as</a:t>
            </a:r>
            <a:r>
              <a:rPr lang="es-MX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s-MX" sz="2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np</a:t>
            </a:r>
            <a:endParaRPr lang="es-MX" sz="2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lnSpc>
                <a:spcPts val="3500"/>
              </a:lnSpc>
              <a:spcBef>
                <a:spcPts val="0"/>
              </a:spcBef>
              <a:buFontTx/>
              <a:buNone/>
            </a:pPr>
            <a:endParaRPr lang="es-ES_tradnl" sz="2400" b="1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ts val="3500"/>
              </a:lnSpc>
              <a:spcBef>
                <a:spcPts val="0"/>
              </a:spcBef>
              <a:buFontTx/>
              <a:buNone/>
            </a:pPr>
            <a:r>
              <a:rPr lang="es-ES_tradnl" sz="2400" b="1" dirty="0" err="1">
                <a:latin typeface="Arial" pitchFamily="34" charset="0"/>
                <a:cs typeface="Arial" pitchFamily="34" charset="0"/>
              </a:rPr>
              <a:t>def</a:t>
            </a:r>
            <a:r>
              <a:rPr lang="es-ES_tradnl" sz="2400" b="1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b="1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imprime_matriz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(m):</a:t>
            </a:r>
          </a:p>
          <a:p>
            <a:pPr>
              <a:lnSpc>
                <a:spcPts val="3500"/>
              </a:lnSpc>
              <a:spcBef>
                <a:spcPts val="0"/>
              </a:spcBef>
              <a:buFontTx/>
              <a:buNone/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   </a:t>
            </a:r>
            <a:r>
              <a:rPr lang="es-ES_tradnl" sz="24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for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in </a:t>
            </a:r>
            <a:r>
              <a:rPr lang="es-ES_tradnl" sz="24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range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s-ES_tradnl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0, </a:t>
            </a:r>
            <a:r>
              <a:rPr lang="es-ES_tradnl" sz="24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m.shape</a:t>
            </a:r>
            <a:r>
              <a:rPr lang="es-ES_tradnl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[0]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):</a:t>
            </a:r>
          </a:p>
          <a:p>
            <a:pPr>
              <a:lnSpc>
                <a:spcPts val="3500"/>
              </a:lnSpc>
              <a:spcBef>
                <a:spcPts val="0"/>
              </a:spcBef>
              <a:buFontTx/>
              <a:buNone/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	</a:t>
            </a:r>
            <a:r>
              <a:rPr lang="es-ES_tradnl" sz="24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for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in </a:t>
            </a:r>
            <a:r>
              <a:rPr lang="es-ES_tradnl" sz="24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range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s-ES_tradnl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0, </a:t>
            </a:r>
            <a:r>
              <a:rPr lang="es-ES_tradnl" sz="24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m.shape</a:t>
            </a:r>
            <a:r>
              <a:rPr lang="es-ES_tradnl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[1]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):</a:t>
            </a:r>
          </a:p>
          <a:p>
            <a:pPr>
              <a:lnSpc>
                <a:spcPts val="3500"/>
              </a:lnSpc>
              <a:spcBef>
                <a:spcPts val="0"/>
              </a:spcBef>
              <a:buFontTx/>
              <a:buNone/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		</a:t>
            </a:r>
            <a:r>
              <a:rPr lang="es-ES_tradnl" sz="24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print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(M[ r, c ], </a:t>
            </a:r>
            <a:r>
              <a:rPr lang="es-ES_tradnl" sz="24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end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= '   ' )</a:t>
            </a:r>
          </a:p>
          <a:p>
            <a:pPr>
              <a:lnSpc>
                <a:spcPts val="3500"/>
              </a:lnSpc>
              <a:spcBef>
                <a:spcPts val="0"/>
              </a:spcBef>
              <a:buFontTx/>
              <a:buNone/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	</a:t>
            </a:r>
            <a:r>
              <a:rPr lang="es-ES_tradnl" sz="24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print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()</a:t>
            </a:r>
          </a:p>
          <a:p>
            <a:pPr>
              <a:lnSpc>
                <a:spcPts val="3500"/>
              </a:lnSpc>
              <a:spcBef>
                <a:spcPts val="0"/>
              </a:spcBef>
              <a:buFontTx/>
              <a:buNone/>
            </a:pPr>
            <a:endParaRPr lang="es-ES_tradnl" sz="2400" b="1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ts val="35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s-ES_tradnl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def</a:t>
            </a:r>
            <a:r>
              <a:rPr lang="es-ES_tradnl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b="1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main</a:t>
            </a:r>
            <a:r>
              <a:rPr lang="es-ES_tradnl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():</a:t>
            </a:r>
            <a:r>
              <a:rPr lang="es-ES_tradnl" sz="24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	</a:t>
            </a:r>
          </a:p>
          <a:p>
            <a:pPr algn="just">
              <a:lnSpc>
                <a:spcPts val="35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s-ES_tradnl" sz="24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   matriz = </a:t>
            </a:r>
            <a:r>
              <a:rPr lang="es-ES_tradnl" sz="2400" b="1" dirty="0" err="1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np.array</a:t>
            </a:r>
            <a:r>
              <a:rPr lang="es-ES_tradnl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( [1, 2, 3 ],[4, 5, 6],[7, 8, 9] )</a:t>
            </a:r>
          </a:p>
          <a:p>
            <a:pPr algn="just">
              <a:lnSpc>
                <a:spcPts val="35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s-ES_tradnl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s-ES_tradnl" sz="2400" b="1" dirty="0" err="1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imprimeMatriz</a:t>
            </a:r>
            <a:r>
              <a:rPr lang="es-ES_tradnl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s-ES_tradnl" sz="24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matriz</a:t>
            </a:r>
            <a:r>
              <a:rPr lang="es-ES_tradnl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)</a:t>
            </a:r>
          </a:p>
          <a:p>
            <a:pPr algn="just">
              <a:lnSpc>
                <a:spcPts val="3500"/>
              </a:lnSpc>
              <a:spcBef>
                <a:spcPct val="0"/>
              </a:spcBef>
              <a:buFont typeface="Arial" pitchFamily="34" charset="0"/>
              <a:buNone/>
            </a:pPr>
            <a:endParaRPr lang="es-ES_tradnl" sz="2400" b="1" dirty="0">
              <a:solidFill>
                <a:srgbClr val="000099"/>
              </a:solidFill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ts val="35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s-ES_tradnl" sz="2400" b="1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main</a:t>
            </a:r>
            <a:r>
              <a:rPr lang="es-ES_tradnl" sz="24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()</a:t>
            </a:r>
            <a:endParaRPr lang="es-ES_tradnl" sz="24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9" name="2 Imagen">
            <a:extLst>
              <a:ext uri="{FF2B5EF4-FFF2-40B4-BE49-F238E27FC236}">
                <a16:creationId xmlns:a16="http://schemas.microsoft.com/office/drawing/2014/main" id="{CFD7B6F3-9E66-4D61-90D7-7B4E81815E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232" y="2132856"/>
            <a:ext cx="1889762" cy="18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235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3" name="Text Box 3"/>
          <p:cNvSpPr txBox="1">
            <a:spLocks noChangeArrowheads="1"/>
          </p:cNvSpPr>
          <p:nvPr/>
        </p:nvSpPr>
        <p:spPr bwMode="auto">
          <a:xfrm>
            <a:off x="323528" y="1401447"/>
            <a:ext cx="7772400" cy="18455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lnSpc>
                <a:spcPts val="3500"/>
              </a:lnSpc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s-ES_tradnl" sz="2800" dirty="0"/>
              <a:t>    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Escriba el código de la función </a:t>
            </a:r>
            <a:r>
              <a:rPr lang="es-ES_tradnl" sz="2400" b="1" dirty="0" err="1">
                <a:solidFill>
                  <a:srgbClr val="FF3300"/>
                </a:solidFill>
              </a:rPr>
              <a:t>modifica_matriz</a:t>
            </a:r>
            <a:r>
              <a:rPr lang="es-ES_tradnl" sz="2400" dirty="0"/>
              <a:t>, 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que recibe una matriz de enteros y le asigna a cada localidad un número consecutivo correspondiente del </a:t>
            </a:r>
            <a:r>
              <a:rPr lang="es-ES_tradnl" sz="2400" b="1" dirty="0">
                <a:solidFill>
                  <a:srgbClr val="0070C0"/>
                </a:solidFill>
              </a:rPr>
              <a:t>1</a:t>
            </a:r>
            <a:r>
              <a:rPr lang="es-ES_tradnl" sz="2400" dirty="0">
                <a:solidFill>
                  <a:schemeClr val="accent2"/>
                </a:solidFill>
              </a:rPr>
              <a:t> 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al </a:t>
            </a:r>
            <a:r>
              <a:rPr lang="es-ES_tradnl" sz="2400" b="1" dirty="0">
                <a:solidFill>
                  <a:srgbClr val="0070C0"/>
                </a:solidFill>
              </a:rPr>
              <a:t>9</a:t>
            </a:r>
            <a:r>
              <a:rPr lang="es-ES_tradnl" sz="2400" dirty="0"/>
              <a:t> </a:t>
            </a:r>
          </a:p>
        </p:txBody>
      </p:sp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6445076" y="4008239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2400" b="1">
                <a:solidFill>
                  <a:srgbClr val="FF0000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22533" name="Text Box 5"/>
          <p:cNvSpPr txBox="1">
            <a:spLocks noChangeArrowheads="1"/>
          </p:cNvSpPr>
          <p:nvPr/>
        </p:nvSpPr>
        <p:spPr bwMode="auto">
          <a:xfrm>
            <a:off x="6984826" y="4005064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2400" b="1">
                <a:solidFill>
                  <a:srgbClr val="FF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22534" name="Text Box 6"/>
          <p:cNvSpPr txBox="1">
            <a:spLocks noChangeArrowheads="1"/>
          </p:cNvSpPr>
          <p:nvPr/>
        </p:nvSpPr>
        <p:spPr bwMode="auto">
          <a:xfrm>
            <a:off x="7473776" y="4005064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2400" b="1">
                <a:solidFill>
                  <a:srgbClr val="FF0000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22535" name="Rectangle 7"/>
          <p:cNvSpPr>
            <a:spLocks noChangeArrowheads="1"/>
          </p:cNvSpPr>
          <p:nvPr/>
        </p:nvSpPr>
        <p:spPr bwMode="auto">
          <a:xfrm>
            <a:off x="6330776" y="4484489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endParaRPr lang="es-MX" sz="2400">
              <a:latin typeface="Times New Roman" pitchFamily="18" charset="0"/>
            </a:endParaRPr>
          </a:p>
        </p:txBody>
      </p:sp>
      <p:sp>
        <p:nvSpPr>
          <p:cNvPr id="22536" name="Rectangle 8"/>
          <p:cNvSpPr>
            <a:spLocks noChangeArrowheads="1"/>
          </p:cNvSpPr>
          <p:nvPr/>
        </p:nvSpPr>
        <p:spPr bwMode="auto">
          <a:xfrm>
            <a:off x="6864176" y="4484489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endParaRPr lang="es-ES" sz="2400">
              <a:latin typeface="Times New Roman" pitchFamily="18" charset="0"/>
            </a:endParaRPr>
          </a:p>
        </p:txBody>
      </p:sp>
      <p:sp>
        <p:nvSpPr>
          <p:cNvPr id="22537" name="Rectangle 9"/>
          <p:cNvSpPr>
            <a:spLocks noChangeArrowheads="1"/>
          </p:cNvSpPr>
          <p:nvPr/>
        </p:nvSpPr>
        <p:spPr bwMode="auto">
          <a:xfrm>
            <a:off x="7397576" y="4484489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2538" name="Rectangle 10"/>
          <p:cNvSpPr>
            <a:spLocks noChangeArrowheads="1"/>
          </p:cNvSpPr>
          <p:nvPr/>
        </p:nvSpPr>
        <p:spPr bwMode="auto">
          <a:xfrm>
            <a:off x="6330776" y="5017889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2539" name="Rectangle 11"/>
          <p:cNvSpPr>
            <a:spLocks noChangeArrowheads="1"/>
          </p:cNvSpPr>
          <p:nvPr/>
        </p:nvSpPr>
        <p:spPr bwMode="auto">
          <a:xfrm>
            <a:off x="7397576" y="5017889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2540" name="Rectangle 12"/>
          <p:cNvSpPr>
            <a:spLocks noChangeArrowheads="1"/>
          </p:cNvSpPr>
          <p:nvPr/>
        </p:nvSpPr>
        <p:spPr bwMode="auto">
          <a:xfrm>
            <a:off x="6330776" y="5551289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2541" name="Rectangle 13"/>
          <p:cNvSpPr>
            <a:spLocks noChangeArrowheads="1"/>
          </p:cNvSpPr>
          <p:nvPr/>
        </p:nvSpPr>
        <p:spPr bwMode="auto">
          <a:xfrm>
            <a:off x="6864176" y="5551289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2542" name="Text Box 14"/>
          <p:cNvSpPr txBox="1">
            <a:spLocks noChangeArrowheads="1"/>
          </p:cNvSpPr>
          <p:nvPr/>
        </p:nvSpPr>
        <p:spPr bwMode="auto">
          <a:xfrm>
            <a:off x="5975176" y="4484489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2400" b="1">
                <a:solidFill>
                  <a:srgbClr val="FF0000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22543" name="Text Box 15"/>
          <p:cNvSpPr txBox="1">
            <a:spLocks noChangeArrowheads="1"/>
          </p:cNvSpPr>
          <p:nvPr/>
        </p:nvSpPr>
        <p:spPr bwMode="auto">
          <a:xfrm>
            <a:off x="5975176" y="5055989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2400" b="1">
                <a:solidFill>
                  <a:srgbClr val="FF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22544" name="Text Box 16"/>
          <p:cNvSpPr txBox="1">
            <a:spLocks noChangeArrowheads="1"/>
          </p:cNvSpPr>
          <p:nvPr/>
        </p:nvSpPr>
        <p:spPr bwMode="auto">
          <a:xfrm>
            <a:off x="5975176" y="5589389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2400" b="1">
                <a:solidFill>
                  <a:srgbClr val="FF0000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235537" name="Rectangle 17"/>
          <p:cNvSpPr>
            <a:spLocks noChangeArrowheads="1"/>
          </p:cNvSpPr>
          <p:nvPr/>
        </p:nvSpPr>
        <p:spPr bwMode="auto">
          <a:xfrm>
            <a:off x="6330776" y="4484489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rgbClr val="000099"/>
                </a:solidFill>
                <a:latin typeface="Times New Roman" pitchFamily="18" charset="0"/>
              </a:rPr>
              <a:t>1</a:t>
            </a:r>
            <a:endParaRPr lang="es-ES_tradnl" sz="2400" dirty="0">
              <a:latin typeface="Times New Roman" pitchFamily="18" charset="0"/>
            </a:endParaRPr>
          </a:p>
        </p:txBody>
      </p:sp>
      <p:sp>
        <p:nvSpPr>
          <p:cNvPr id="235538" name="Rectangle 18"/>
          <p:cNvSpPr>
            <a:spLocks noChangeArrowheads="1"/>
          </p:cNvSpPr>
          <p:nvPr/>
        </p:nvSpPr>
        <p:spPr bwMode="auto">
          <a:xfrm>
            <a:off x="6864176" y="5017889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rgbClr val="000099"/>
                </a:solidFill>
                <a:latin typeface="Times New Roman" pitchFamily="18" charset="0"/>
              </a:rPr>
              <a:t>5</a:t>
            </a:r>
          </a:p>
        </p:txBody>
      </p:sp>
      <p:sp>
        <p:nvSpPr>
          <p:cNvPr id="235539" name="Rectangle 19"/>
          <p:cNvSpPr>
            <a:spLocks noChangeArrowheads="1"/>
          </p:cNvSpPr>
          <p:nvPr/>
        </p:nvSpPr>
        <p:spPr bwMode="auto">
          <a:xfrm>
            <a:off x="7397576" y="5551289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000099"/>
                </a:solidFill>
                <a:latin typeface="Times New Roman" pitchFamily="18" charset="0"/>
              </a:rPr>
              <a:t>9</a:t>
            </a:r>
          </a:p>
        </p:txBody>
      </p:sp>
      <p:sp>
        <p:nvSpPr>
          <p:cNvPr id="235540" name="Rectangle 20"/>
          <p:cNvSpPr>
            <a:spLocks noChangeArrowheads="1"/>
          </p:cNvSpPr>
          <p:nvPr/>
        </p:nvSpPr>
        <p:spPr bwMode="auto">
          <a:xfrm>
            <a:off x="7397576" y="5017889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000099"/>
                </a:solidFill>
                <a:latin typeface="Times New Roman" pitchFamily="18" charset="0"/>
              </a:rPr>
              <a:t>6</a:t>
            </a:r>
            <a:endParaRPr lang="es-ES_tradnl" sz="2400">
              <a:latin typeface="Times New Roman" pitchFamily="18" charset="0"/>
            </a:endParaRPr>
          </a:p>
        </p:txBody>
      </p:sp>
      <p:sp>
        <p:nvSpPr>
          <p:cNvPr id="235541" name="Rectangle 21"/>
          <p:cNvSpPr>
            <a:spLocks noChangeArrowheads="1"/>
          </p:cNvSpPr>
          <p:nvPr/>
        </p:nvSpPr>
        <p:spPr bwMode="auto">
          <a:xfrm>
            <a:off x="6864176" y="5551289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000099"/>
                </a:solidFill>
                <a:latin typeface="Times New Roman" pitchFamily="18" charset="0"/>
              </a:rPr>
              <a:t>8</a:t>
            </a:r>
            <a:endParaRPr lang="es-ES_tradnl" sz="2400">
              <a:latin typeface="Times New Roman" pitchFamily="18" charset="0"/>
            </a:endParaRPr>
          </a:p>
        </p:txBody>
      </p:sp>
      <p:sp>
        <p:nvSpPr>
          <p:cNvPr id="235542" name="Rectangle 22"/>
          <p:cNvSpPr>
            <a:spLocks noChangeArrowheads="1"/>
          </p:cNvSpPr>
          <p:nvPr/>
        </p:nvSpPr>
        <p:spPr bwMode="auto">
          <a:xfrm>
            <a:off x="6356176" y="5017889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000099"/>
                </a:solidFill>
                <a:latin typeface="Times New Roman" pitchFamily="18" charset="0"/>
              </a:rPr>
              <a:t>4</a:t>
            </a:r>
          </a:p>
        </p:txBody>
      </p:sp>
      <p:sp>
        <p:nvSpPr>
          <p:cNvPr id="235543" name="Rectangle 23"/>
          <p:cNvSpPr>
            <a:spLocks noChangeArrowheads="1"/>
          </p:cNvSpPr>
          <p:nvPr/>
        </p:nvSpPr>
        <p:spPr bwMode="auto">
          <a:xfrm>
            <a:off x="6356176" y="5551289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000099"/>
                </a:solidFill>
                <a:latin typeface="Times New Roman" pitchFamily="18" charset="0"/>
              </a:rPr>
              <a:t>7</a:t>
            </a:r>
          </a:p>
        </p:txBody>
      </p:sp>
      <p:sp>
        <p:nvSpPr>
          <p:cNvPr id="235544" name="Rectangle 24"/>
          <p:cNvSpPr>
            <a:spLocks noChangeArrowheads="1"/>
          </p:cNvSpPr>
          <p:nvPr/>
        </p:nvSpPr>
        <p:spPr bwMode="auto">
          <a:xfrm>
            <a:off x="6846083" y="4484489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000099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235545" name="Rectangle 25"/>
          <p:cNvSpPr>
            <a:spLocks noChangeArrowheads="1"/>
          </p:cNvSpPr>
          <p:nvPr/>
        </p:nvSpPr>
        <p:spPr bwMode="auto">
          <a:xfrm>
            <a:off x="7392803" y="4484489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rgbClr val="000099"/>
                </a:solidFill>
                <a:latin typeface="Times New Roman" pitchFamily="18" charset="0"/>
              </a:rPr>
              <a:t>3</a:t>
            </a:r>
          </a:p>
        </p:txBody>
      </p:sp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9711" y="3668560"/>
            <a:ext cx="3240360" cy="2698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Rectangle 2">
            <a:extLst>
              <a:ext uri="{FF2B5EF4-FFF2-40B4-BE49-F238E27FC236}">
                <a16:creationId xmlns:a16="http://schemas.microsoft.com/office/drawing/2014/main" id="{FAC83C92-A3B5-443D-A810-9EFF49C3C0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560" y="260648"/>
            <a:ext cx="7772400" cy="100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</p:spTree>
    <p:extLst>
      <p:ext uri="{BB962C8B-B14F-4D97-AF65-F5344CB8AC3E}">
        <p14:creationId xmlns:p14="http://schemas.microsoft.com/office/powerpoint/2010/main" val="720340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55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55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55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55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55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55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55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55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355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55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355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355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355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355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355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355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355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355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355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355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23" grpId="0" autoUpdateAnimBg="0"/>
      <p:bldP spid="235537" grpId="0" animBg="1" autoUpdateAnimBg="0"/>
      <p:bldP spid="235538" grpId="0" animBg="1" autoUpdateAnimBg="0"/>
      <p:bldP spid="235539" grpId="0" animBg="1" autoUpdateAnimBg="0"/>
      <p:bldP spid="235540" grpId="0" animBg="1" autoUpdateAnimBg="0"/>
      <p:bldP spid="235541" grpId="0" animBg="1" autoUpdateAnimBg="0"/>
      <p:bldP spid="235542" grpId="0" animBg="1" autoUpdateAnimBg="0"/>
      <p:bldP spid="235543" grpId="0" animBg="1" autoUpdateAnimBg="0"/>
      <p:bldP spid="235544" grpId="0" animBg="1" autoUpdateAnimBg="0"/>
      <p:bldP spid="235545" grpId="0" animBg="1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3275856" y="332656"/>
            <a:ext cx="2009775" cy="5742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0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</a:t>
            </a:r>
          </a:p>
        </p:txBody>
      </p:sp>
      <p:pic>
        <p:nvPicPr>
          <p:cNvPr id="9" name="2 Imagen">
            <a:extLst>
              <a:ext uri="{FF2B5EF4-FFF2-40B4-BE49-F238E27FC236}">
                <a16:creationId xmlns:a16="http://schemas.microsoft.com/office/drawing/2014/main" id="{C06038E6-FD7D-4CAA-A192-31DED81495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4509179"/>
            <a:ext cx="2009775" cy="1914525"/>
          </a:xfrm>
          <a:prstGeom prst="rect">
            <a:avLst/>
          </a:prstGeom>
        </p:spPr>
      </p:pic>
      <p:pic>
        <p:nvPicPr>
          <p:cNvPr id="10" name="1 Imagen">
            <a:extLst>
              <a:ext uri="{FF2B5EF4-FFF2-40B4-BE49-F238E27FC236}">
                <a16:creationId xmlns:a16="http://schemas.microsoft.com/office/drawing/2014/main" id="{DA728E73-99F8-4976-B396-99F5BD7382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0437" y="256284"/>
            <a:ext cx="1728192" cy="1603861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532CA08B-4DDD-4FD5-936D-7CF10535CA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3608" y="1988840"/>
            <a:ext cx="6746809" cy="2206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0832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4" name="Text Box 4"/>
          <p:cNvSpPr txBox="1">
            <a:spLocks noChangeArrowheads="1"/>
          </p:cNvSpPr>
          <p:nvPr/>
        </p:nvSpPr>
        <p:spPr bwMode="auto">
          <a:xfrm>
            <a:off x="877403" y="1556792"/>
            <a:ext cx="7340352" cy="11318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</a:rPr>
              <a:t>Integrar todas las funciones </a:t>
            </a:r>
            <a:r>
              <a:rPr lang="es-ES_tradnl" sz="2400" dirty="0"/>
              <a:t>en un solo programa para verificar su funcionamiento</a:t>
            </a:r>
            <a:endParaRPr lang="es-ES" sz="2400" b="1" dirty="0">
              <a:solidFill>
                <a:srgbClr val="0000FF"/>
              </a:solidFill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877403" y="156170"/>
            <a:ext cx="7340352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3" name="Imagen 2" descr="Imagen que contiene pequeño, juguete, tabla&#10;&#10;Descripción generada automáticamente">
            <a:extLst>
              <a:ext uri="{FF2B5EF4-FFF2-40B4-BE49-F238E27FC236}">
                <a16:creationId xmlns:a16="http://schemas.microsoft.com/office/drawing/2014/main" id="{316F16D2-23BD-4523-AB74-D7DEBB52FF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832" y="3068960"/>
            <a:ext cx="3227437" cy="2929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640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99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99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9924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5"/>
          <p:cNvSpPr>
            <a:spLocks noChangeArrowheads="1"/>
          </p:cNvSpPr>
          <p:nvPr/>
        </p:nvSpPr>
        <p:spPr bwMode="auto">
          <a:xfrm>
            <a:off x="0" y="5734050"/>
            <a:ext cx="3203575" cy="11239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453976" y="44624"/>
            <a:ext cx="5765205" cy="92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9" name="1 Imagen">
            <a:extLst>
              <a:ext uri="{FF2B5EF4-FFF2-40B4-BE49-F238E27FC236}">
                <a16:creationId xmlns:a16="http://schemas.microsoft.com/office/drawing/2014/main" id="{1704A893-7FBF-4B15-9DA5-934B39E28B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232" y="4859317"/>
            <a:ext cx="1728192" cy="1603861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73D935A8-0FC5-4724-9D7C-2C12B32EE3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430" y="1340768"/>
            <a:ext cx="4648658" cy="5198966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0A0570D0-B382-494A-9EB0-DC3F4A26B6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9669" y="1124744"/>
            <a:ext cx="1381125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659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331640" y="334789"/>
            <a:ext cx="6192688" cy="762000"/>
          </a:xfrm>
        </p:spPr>
        <p:txBody>
          <a:bodyPr>
            <a:normAutofit/>
          </a:bodyPr>
          <a:lstStyle/>
          <a:p>
            <a:pPr eaLnBrk="1" hangingPunct="1"/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om Casual"/>
              </a:rPr>
              <a:t>Matrices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7413" y="1307976"/>
            <a:ext cx="7501011" cy="2985120"/>
          </a:xfrm>
        </p:spPr>
        <p:txBody>
          <a:bodyPr>
            <a:normAutofit/>
          </a:bodyPr>
          <a:lstStyle/>
          <a:p>
            <a:pPr marL="0" indent="0" algn="just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Un</a:t>
            </a:r>
            <a:r>
              <a:rPr lang="es-ES_tradnl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arreglo</a:t>
            </a:r>
            <a:r>
              <a:rPr lang="es-ES_tradnl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lo definimos como </a:t>
            </a:r>
            <a:r>
              <a:rPr lang="es-ES_tradnl" sz="24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la relación entre un nombre y un conjunto de localidades</a:t>
            </a:r>
            <a:r>
              <a:rPr lang="es-ES_tradnl" sz="2400" dirty="0">
                <a:latin typeface="Arial" pitchFamily="34" charset="0"/>
                <a:cs typeface="Arial" pitchFamily="34" charset="0"/>
              </a:rPr>
              <a:t>.  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Decimos que la estructura de datos que definimos en el arreglo es de una sola dimensión ya que utilizamos un solo valor para identificar a cada localidad (0,1,2,...,n-1). </a:t>
            </a:r>
          </a:p>
        </p:txBody>
      </p:sp>
      <p:grpSp>
        <p:nvGrpSpPr>
          <p:cNvPr id="217092" name="Group 4"/>
          <p:cNvGrpSpPr>
            <a:grpSpLocks/>
          </p:cNvGrpSpPr>
          <p:nvPr/>
        </p:nvGrpSpPr>
        <p:grpSpPr bwMode="auto">
          <a:xfrm>
            <a:off x="2609850" y="4653136"/>
            <a:ext cx="4267200" cy="1108075"/>
            <a:chOff x="1728" y="3120"/>
            <a:chExt cx="2688" cy="698"/>
          </a:xfrm>
        </p:grpSpPr>
        <p:grpSp>
          <p:nvGrpSpPr>
            <p:cNvPr id="4101" name="Group 5"/>
            <p:cNvGrpSpPr>
              <a:grpSpLocks/>
            </p:cNvGrpSpPr>
            <p:nvPr/>
          </p:nvGrpSpPr>
          <p:grpSpPr bwMode="auto">
            <a:xfrm>
              <a:off x="1728" y="3120"/>
              <a:ext cx="2688" cy="336"/>
              <a:chOff x="1728" y="3120"/>
              <a:chExt cx="2688" cy="336"/>
            </a:xfrm>
          </p:grpSpPr>
          <p:sp>
            <p:nvSpPr>
              <p:cNvPr id="4110" name="Rectangle 6"/>
              <p:cNvSpPr>
                <a:spLocks noChangeArrowheads="1"/>
              </p:cNvSpPr>
              <p:nvPr/>
            </p:nvSpPr>
            <p:spPr bwMode="auto">
              <a:xfrm>
                <a:off x="1728" y="3120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4111" name="Rectangle 7"/>
              <p:cNvSpPr>
                <a:spLocks noChangeArrowheads="1"/>
              </p:cNvSpPr>
              <p:nvPr/>
            </p:nvSpPr>
            <p:spPr bwMode="auto">
              <a:xfrm>
                <a:off x="2064" y="3120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4112" name="Rectangle 8"/>
              <p:cNvSpPr>
                <a:spLocks noChangeArrowheads="1"/>
              </p:cNvSpPr>
              <p:nvPr/>
            </p:nvSpPr>
            <p:spPr bwMode="auto">
              <a:xfrm>
                <a:off x="2400" y="3120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4113" name="Rectangle 9"/>
              <p:cNvSpPr>
                <a:spLocks noChangeArrowheads="1"/>
              </p:cNvSpPr>
              <p:nvPr/>
            </p:nvSpPr>
            <p:spPr bwMode="auto">
              <a:xfrm>
                <a:off x="2736" y="3120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4114" name="Rectangle 10"/>
              <p:cNvSpPr>
                <a:spLocks noChangeArrowheads="1"/>
              </p:cNvSpPr>
              <p:nvPr/>
            </p:nvSpPr>
            <p:spPr bwMode="auto">
              <a:xfrm>
                <a:off x="3072" y="3120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4115" name="Rectangle 11"/>
              <p:cNvSpPr>
                <a:spLocks noChangeArrowheads="1"/>
              </p:cNvSpPr>
              <p:nvPr/>
            </p:nvSpPr>
            <p:spPr bwMode="auto">
              <a:xfrm>
                <a:off x="3408" y="3120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4116" name="Rectangle 12"/>
              <p:cNvSpPr>
                <a:spLocks noChangeArrowheads="1"/>
              </p:cNvSpPr>
              <p:nvPr/>
            </p:nvSpPr>
            <p:spPr bwMode="auto">
              <a:xfrm>
                <a:off x="3744" y="3120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4117" name="Rectangle 13"/>
              <p:cNvSpPr>
                <a:spLocks noChangeArrowheads="1"/>
              </p:cNvSpPr>
              <p:nvPr/>
            </p:nvSpPr>
            <p:spPr bwMode="auto">
              <a:xfrm>
                <a:off x="4080" y="3120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sp>
          <p:nvSpPr>
            <p:cNvPr id="4102" name="Text Box 14"/>
            <p:cNvSpPr txBox="1">
              <a:spLocks noChangeArrowheads="1"/>
            </p:cNvSpPr>
            <p:nvPr/>
          </p:nvSpPr>
          <p:spPr bwMode="auto">
            <a:xfrm>
              <a:off x="1800" y="3530"/>
              <a:ext cx="212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4103" name="Text Box 15"/>
            <p:cNvSpPr txBox="1">
              <a:spLocks noChangeArrowheads="1"/>
            </p:cNvSpPr>
            <p:nvPr/>
          </p:nvSpPr>
          <p:spPr bwMode="auto">
            <a:xfrm>
              <a:off x="2140" y="3528"/>
              <a:ext cx="212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4104" name="Text Box 16"/>
            <p:cNvSpPr txBox="1">
              <a:spLocks noChangeArrowheads="1"/>
            </p:cNvSpPr>
            <p:nvPr/>
          </p:nvSpPr>
          <p:spPr bwMode="auto">
            <a:xfrm>
              <a:off x="2448" y="3528"/>
              <a:ext cx="212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4105" name="Text Box 17"/>
            <p:cNvSpPr txBox="1">
              <a:spLocks noChangeArrowheads="1"/>
            </p:cNvSpPr>
            <p:nvPr/>
          </p:nvSpPr>
          <p:spPr bwMode="auto">
            <a:xfrm>
              <a:off x="2824" y="3528"/>
              <a:ext cx="212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4106" name="Text Box 18"/>
            <p:cNvSpPr txBox="1">
              <a:spLocks noChangeArrowheads="1"/>
            </p:cNvSpPr>
            <p:nvPr/>
          </p:nvSpPr>
          <p:spPr bwMode="auto">
            <a:xfrm>
              <a:off x="3164" y="3526"/>
              <a:ext cx="212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4107" name="Text Box 19"/>
            <p:cNvSpPr txBox="1">
              <a:spLocks noChangeArrowheads="1"/>
            </p:cNvSpPr>
            <p:nvPr/>
          </p:nvSpPr>
          <p:spPr bwMode="auto">
            <a:xfrm>
              <a:off x="3472" y="3526"/>
              <a:ext cx="212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4108" name="Text Box 20"/>
            <p:cNvSpPr txBox="1">
              <a:spLocks noChangeArrowheads="1"/>
            </p:cNvSpPr>
            <p:nvPr/>
          </p:nvSpPr>
          <p:spPr bwMode="auto">
            <a:xfrm>
              <a:off x="3836" y="3528"/>
              <a:ext cx="212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4109" name="Text Box 21"/>
            <p:cNvSpPr txBox="1">
              <a:spLocks noChangeArrowheads="1"/>
            </p:cNvSpPr>
            <p:nvPr/>
          </p:nvSpPr>
          <p:spPr bwMode="auto">
            <a:xfrm>
              <a:off x="4144" y="3528"/>
              <a:ext cx="212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55126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170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70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70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170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97814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5468" y="1035558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704595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20" y="201853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8533" y="857251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8532" y="857251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411" y="90754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557860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5343906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3731" y="559841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2565" y="448589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761" y="486765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09827" y="1533905"/>
            <a:ext cx="2142744" cy="18562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232150" y="1996821"/>
            <a:ext cx="3932138" cy="12833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8000" b="1" dirty="0">
                <a:solidFill>
                  <a:srgbClr val="002060"/>
                </a:solidFill>
                <a:latin typeface="Calibri"/>
                <a:cs typeface="Calibri"/>
              </a:rPr>
              <a:t>Gracias</a:t>
            </a:r>
          </a:p>
        </p:txBody>
      </p:sp>
      <p:sp>
        <p:nvSpPr>
          <p:cNvPr id="16" name="object 16"/>
          <p:cNvSpPr/>
          <p:nvPr/>
        </p:nvSpPr>
        <p:spPr>
          <a:xfrm>
            <a:off x="1591055" y="2070353"/>
            <a:ext cx="780288" cy="778764"/>
          </a:xfrm>
          <a:custGeom>
            <a:avLst/>
            <a:gdLst/>
            <a:ahLst/>
            <a:cxnLst/>
            <a:rect l="l" t="t" r="r" b="b"/>
            <a:pathLst>
              <a:path w="780288" h="778764">
                <a:moveTo>
                  <a:pt x="410082" y="0"/>
                </a:moveTo>
                <a:lnTo>
                  <a:pt x="370205" y="0"/>
                </a:lnTo>
                <a:lnTo>
                  <a:pt x="311657" y="7493"/>
                </a:lnTo>
                <a:lnTo>
                  <a:pt x="274193" y="17525"/>
                </a:lnTo>
                <a:lnTo>
                  <a:pt x="255524" y="23622"/>
                </a:lnTo>
                <a:lnTo>
                  <a:pt x="220599" y="38608"/>
                </a:lnTo>
                <a:lnTo>
                  <a:pt x="204469" y="47371"/>
                </a:lnTo>
                <a:lnTo>
                  <a:pt x="188213" y="56007"/>
                </a:lnTo>
                <a:lnTo>
                  <a:pt x="142112" y="88392"/>
                </a:lnTo>
                <a:lnTo>
                  <a:pt x="100964" y="128143"/>
                </a:lnTo>
                <a:lnTo>
                  <a:pt x="66039" y="171704"/>
                </a:lnTo>
                <a:lnTo>
                  <a:pt x="38735" y="220218"/>
                </a:lnTo>
                <a:lnTo>
                  <a:pt x="17399" y="273685"/>
                </a:lnTo>
                <a:lnTo>
                  <a:pt x="7493" y="311023"/>
                </a:lnTo>
                <a:lnTo>
                  <a:pt x="2540" y="349631"/>
                </a:lnTo>
                <a:lnTo>
                  <a:pt x="0" y="369570"/>
                </a:lnTo>
                <a:lnTo>
                  <a:pt x="0" y="409321"/>
                </a:lnTo>
                <a:lnTo>
                  <a:pt x="2540" y="429260"/>
                </a:lnTo>
                <a:lnTo>
                  <a:pt x="4953" y="449072"/>
                </a:lnTo>
                <a:lnTo>
                  <a:pt x="17399" y="505079"/>
                </a:lnTo>
                <a:lnTo>
                  <a:pt x="38735" y="558546"/>
                </a:lnTo>
                <a:lnTo>
                  <a:pt x="66039" y="607060"/>
                </a:lnTo>
                <a:lnTo>
                  <a:pt x="100964" y="650621"/>
                </a:lnTo>
                <a:lnTo>
                  <a:pt x="128396" y="677926"/>
                </a:lnTo>
                <a:lnTo>
                  <a:pt x="172085" y="712851"/>
                </a:lnTo>
                <a:lnTo>
                  <a:pt x="220599" y="740156"/>
                </a:lnTo>
                <a:lnTo>
                  <a:pt x="274193" y="761365"/>
                </a:lnTo>
                <a:lnTo>
                  <a:pt x="311657" y="771271"/>
                </a:lnTo>
                <a:lnTo>
                  <a:pt x="370205" y="778764"/>
                </a:lnTo>
                <a:lnTo>
                  <a:pt x="410082" y="778764"/>
                </a:lnTo>
                <a:lnTo>
                  <a:pt x="449961" y="773811"/>
                </a:lnTo>
                <a:lnTo>
                  <a:pt x="506094" y="761365"/>
                </a:lnTo>
                <a:lnTo>
                  <a:pt x="559562" y="740156"/>
                </a:lnTo>
                <a:lnTo>
                  <a:pt x="608202" y="712851"/>
                </a:lnTo>
                <a:lnTo>
                  <a:pt x="651891" y="677926"/>
                </a:lnTo>
                <a:lnTo>
                  <a:pt x="679323" y="650621"/>
                </a:lnTo>
                <a:lnTo>
                  <a:pt x="682664" y="646938"/>
                </a:lnTo>
                <a:lnTo>
                  <a:pt x="390144" y="646938"/>
                </a:lnTo>
                <a:lnTo>
                  <a:pt x="361442" y="645668"/>
                </a:lnTo>
                <a:lnTo>
                  <a:pt x="306705" y="634492"/>
                </a:lnTo>
                <a:lnTo>
                  <a:pt x="254254" y="613283"/>
                </a:lnTo>
                <a:lnTo>
                  <a:pt x="206882" y="582168"/>
                </a:lnTo>
                <a:lnTo>
                  <a:pt x="183261" y="558546"/>
                </a:lnTo>
                <a:lnTo>
                  <a:pt x="180720" y="554863"/>
                </a:lnTo>
                <a:lnTo>
                  <a:pt x="179450" y="549910"/>
                </a:lnTo>
                <a:lnTo>
                  <a:pt x="178307" y="544830"/>
                </a:lnTo>
                <a:lnTo>
                  <a:pt x="179450" y="541147"/>
                </a:lnTo>
                <a:lnTo>
                  <a:pt x="180720" y="536194"/>
                </a:lnTo>
                <a:lnTo>
                  <a:pt x="203200" y="520065"/>
                </a:lnTo>
                <a:lnTo>
                  <a:pt x="757766" y="520065"/>
                </a:lnTo>
                <a:lnTo>
                  <a:pt x="762762" y="505079"/>
                </a:lnTo>
                <a:lnTo>
                  <a:pt x="767842" y="486410"/>
                </a:lnTo>
                <a:lnTo>
                  <a:pt x="772794" y="467741"/>
                </a:lnTo>
                <a:lnTo>
                  <a:pt x="775335" y="449072"/>
                </a:lnTo>
                <a:lnTo>
                  <a:pt x="775938" y="444119"/>
                </a:lnTo>
                <a:lnTo>
                  <a:pt x="230631" y="444119"/>
                </a:lnTo>
                <a:lnTo>
                  <a:pt x="221869" y="442849"/>
                </a:lnTo>
                <a:lnTo>
                  <a:pt x="189483" y="414274"/>
                </a:lnTo>
                <a:lnTo>
                  <a:pt x="185800" y="395605"/>
                </a:lnTo>
                <a:lnTo>
                  <a:pt x="186944" y="385699"/>
                </a:lnTo>
                <a:lnTo>
                  <a:pt x="213106" y="350774"/>
                </a:lnTo>
                <a:lnTo>
                  <a:pt x="230631" y="347091"/>
                </a:lnTo>
                <a:lnTo>
                  <a:pt x="777440" y="347091"/>
                </a:lnTo>
                <a:lnTo>
                  <a:pt x="775335" y="329692"/>
                </a:lnTo>
                <a:lnTo>
                  <a:pt x="762762" y="273685"/>
                </a:lnTo>
                <a:lnTo>
                  <a:pt x="741552" y="220218"/>
                </a:lnTo>
                <a:lnTo>
                  <a:pt x="714248" y="171704"/>
                </a:lnTo>
                <a:lnTo>
                  <a:pt x="679323" y="128143"/>
                </a:lnTo>
                <a:lnTo>
                  <a:pt x="651891" y="100837"/>
                </a:lnTo>
                <a:lnTo>
                  <a:pt x="608202" y="65912"/>
                </a:lnTo>
                <a:lnTo>
                  <a:pt x="559562" y="38608"/>
                </a:lnTo>
                <a:lnTo>
                  <a:pt x="506094" y="17525"/>
                </a:lnTo>
                <a:lnTo>
                  <a:pt x="468630" y="7493"/>
                </a:lnTo>
                <a:lnTo>
                  <a:pt x="410082" y="0"/>
                </a:lnTo>
                <a:close/>
              </a:path>
              <a:path w="780288" h="778764">
                <a:moveTo>
                  <a:pt x="757766" y="520065"/>
                </a:moveTo>
                <a:lnTo>
                  <a:pt x="577088" y="520065"/>
                </a:lnTo>
                <a:lnTo>
                  <a:pt x="582041" y="521208"/>
                </a:lnTo>
                <a:lnTo>
                  <a:pt x="585851" y="522478"/>
                </a:lnTo>
                <a:lnTo>
                  <a:pt x="600710" y="541147"/>
                </a:lnTo>
                <a:lnTo>
                  <a:pt x="601980" y="544830"/>
                </a:lnTo>
                <a:lnTo>
                  <a:pt x="600710" y="549910"/>
                </a:lnTo>
                <a:lnTo>
                  <a:pt x="599567" y="554863"/>
                </a:lnTo>
                <a:lnTo>
                  <a:pt x="597026" y="558546"/>
                </a:lnTo>
                <a:lnTo>
                  <a:pt x="550926" y="599694"/>
                </a:lnTo>
                <a:lnTo>
                  <a:pt x="501142" y="625729"/>
                </a:lnTo>
                <a:lnTo>
                  <a:pt x="447420" y="641858"/>
                </a:lnTo>
                <a:lnTo>
                  <a:pt x="390144" y="646938"/>
                </a:lnTo>
                <a:lnTo>
                  <a:pt x="682664" y="646938"/>
                </a:lnTo>
                <a:lnTo>
                  <a:pt x="714248" y="607060"/>
                </a:lnTo>
                <a:lnTo>
                  <a:pt x="741552" y="558546"/>
                </a:lnTo>
                <a:lnTo>
                  <a:pt x="756538" y="523748"/>
                </a:lnTo>
                <a:lnTo>
                  <a:pt x="757766" y="520065"/>
                </a:lnTo>
                <a:close/>
              </a:path>
              <a:path w="780288" h="778764">
                <a:moveTo>
                  <a:pt x="577088" y="520065"/>
                </a:moveTo>
                <a:lnTo>
                  <a:pt x="203200" y="520065"/>
                </a:lnTo>
                <a:lnTo>
                  <a:pt x="208152" y="521208"/>
                </a:lnTo>
                <a:lnTo>
                  <a:pt x="213106" y="522478"/>
                </a:lnTo>
                <a:lnTo>
                  <a:pt x="216916" y="525018"/>
                </a:lnTo>
                <a:lnTo>
                  <a:pt x="220599" y="527431"/>
                </a:lnTo>
                <a:lnTo>
                  <a:pt x="239394" y="543687"/>
                </a:lnTo>
                <a:lnTo>
                  <a:pt x="278002" y="569849"/>
                </a:lnTo>
                <a:lnTo>
                  <a:pt x="320294" y="587248"/>
                </a:lnTo>
                <a:lnTo>
                  <a:pt x="366521" y="595884"/>
                </a:lnTo>
                <a:lnTo>
                  <a:pt x="390144" y="597154"/>
                </a:lnTo>
                <a:lnTo>
                  <a:pt x="413766" y="595884"/>
                </a:lnTo>
                <a:lnTo>
                  <a:pt x="459994" y="587248"/>
                </a:lnTo>
                <a:lnTo>
                  <a:pt x="502285" y="569849"/>
                </a:lnTo>
                <a:lnTo>
                  <a:pt x="540893" y="543687"/>
                </a:lnTo>
                <a:lnTo>
                  <a:pt x="559562" y="527431"/>
                </a:lnTo>
                <a:lnTo>
                  <a:pt x="563371" y="525018"/>
                </a:lnTo>
                <a:lnTo>
                  <a:pt x="567182" y="522478"/>
                </a:lnTo>
                <a:lnTo>
                  <a:pt x="572135" y="521208"/>
                </a:lnTo>
                <a:lnTo>
                  <a:pt x="577088" y="520065"/>
                </a:lnTo>
                <a:close/>
              </a:path>
              <a:path w="780288" h="778764">
                <a:moveTo>
                  <a:pt x="549656" y="347091"/>
                </a:moveTo>
                <a:lnTo>
                  <a:pt x="230631" y="347091"/>
                </a:lnTo>
                <a:lnTo>
                  <a:pt x="239394" y="348361"/>
                </a:lnTo>
                <a:lnTo>
                  <a:pt x="248031" y="350774"/>
                </a:lnTo>
                <a:lnTo>
                  <a:pt x="255524" y="355854"/>
                </a:lnTo>
                <a:lnTo>
                  <a:pt x="263017" y="360807"/>
                </a:lnTo>
                <a:lnTo>
                  <a:pt x="267969" y="368300"/>
                </a:lnTo>
                <a:lnTo>
                  <a:pt x="271780" y="376936"/>
                </a:lnTo>
                <a:lnTo>
                  <a:pt x="274193" y="385699"/>
                </a:lnTo>
                <a:lnTo>
                  <a:pt x="275463" y="395605"/>
                </a:lnTo>
                <a:lnTo>
                  <a:pt x="274193" y="405638"/>
                </a:lnTo>
                <a:lnTo>
                  <a:pt x="248031" y="440436"/>
                </a:lnTo>
                <a:lnTo>
                  <a:pt x="230631" y="444119"/>
                </a:lnTo>
                <a:lnTo>
                  <a:pt x="549656" y="444119"/>
                </a:lnTo>
                <a:lnTo>
                  <a:pt x="512318" y="423037"/>
                </a:lnTo>
                <a:lnTo>
                  <a:pt x="504825" y="395605"/>
                </a:lnTo>
                <a:lnTo>
                  <a:pt x="506094" y="385699"/>
                </a:lnTo>
                <a:lnTo>
                  <a:pt x="508507" y="376936"/>
                </a:lnTo>
                <a:lnTo>
                  <a:pt x="512318" y="368300"/>
                </a:lnTo>
                <a:lnTo>
                  <a:pt x="517270" y="360807"/>
                </a:lnTo>
                <a:lnTo>
                  <a:pt x="524763" y="355854"/>
                </a:lnTo>
                <a:lnTo>
                  <a:pt x="532257" y="350774"/>
                </a:lnTo>
                <a:lnTo>
                  <a:pt x="540893" y="348361"/>
                </a:lnTo>
                <a:lnTo>
                  <a:pt x="549656" y="347091"/>
                </a:lnTo>
                <a:close/>
              </a:path>
              <a:path w="780288" h="778764">
                <a:moveTo>
                  <a:pt x="777440" y="347091"/>
                </a:moveTo>
                <a:lnTo>
                  <a:pt x="549656" y="347091"/>
                </a:lnTo>
                <a:lnTo>
                  <a:pt x="558419" y="348361"/>
                </a:lnTo>
                <a:lnTo>
                  <a:pt x="567182" y="350774"/>
                </a:lnTo>
                <a:lnTo>
                  <a:pt x="593344" y="385699"/>
                </a:lnTo>
                <a:lnTo>
                  <a:pt x="594487" y="395605"/>
                </a:lnTo>
                <a:lnTo>
                  <a:pt x="593344" y="405638"/>
                </a:lnTo>
                <a:lnTo>
                  <a:pt x="567182" y="440436"/>
                </a:lnTo>
                <a:lnTo>
                  <a:pt x="549656" y="444119"/>
                </a:lnTo>
                <a:lnTo>
                  <a:pt x="775938" y="444119"/>
                </a:lnTo>
                <a:lnTo>
                  <a:pt x="777748" y="429260"/>
                </a:lnTo>
                <a:lnTo>
                  <a:pt x="780288" y="409321"/>
                </a:lnTo>
                <a:lnTo>
                  <a:pt x="780288" y="369570"/>
                </a:lnTo>
                <a:lnTo>
                  <a:pt x="777748" y="349631"/>
                </a:lnTo>
                <a:lnTo>
                  <a:pt x="777440" y="3470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94904" y="1562224"/>
            <a:ext cx="7484368" cy="3024969"/>
          </a:xfrm>
        </p:spPr>
        <p:txBody>
          <a:bodyPr>
            <a:normAutofit fontScale="92500" lnSpcReduction="20000"/>
          </a:bodyPr>
          <a:lstStyle/>
          <a:p>
            <a:pPr marL="0" indent="0" algn="just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Una </a:t>
            </a:r>
            <a:r>
              <a:rPr lang="es-ES_tradnl" sz="24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matriz 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también es una colección de localidades asociadas a un nombre, sólo que los datos se organizan en </a:t>
            </a:r>
            <a:r>
              <a:rPr lang="es-ES_tradnl" sz="24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dos dimensiones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. Por ello, para hacer referencia a una localidad del arreglo se necesitan de dos números:   </a:t>
            </a: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endParaRPr lang="es-ES_tradnl" sz="9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* El </a:t>
            </a: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número de renglón</a:t>
            </a:r>
            <a:r>
              <a:rPr lang="es-ES_tradnl" sz="2400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* El </a:t>
            </a: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número de columna </a:t>
            </a:r>
          </a:p>
          <a:p>
            <a:pPr eaLnBrk="1" hangingPunct="1">
              <a:lnSpc>
                <a:spcPct val="90000"/>
              </a:lnSpc>
            </a:pPr>
            <a:endParaRPr lang="es-ES_tradnl" sz="2800" dirty="0"/>
          </a:p>
        </p:txBody>
      </p:sp>
      <p:grpSp>
        <p:nvGrpSpPr>
          <p:cNvPr id="218115" name="Group 3"/>
          <p:cNvGrpSpPr>
            <a:grpSpLocks/>
          </p:cNvGrpSpPr>
          <p:nvPr/>
        </p:nvGrpSpPr>
        <p:grpSpPr bwMode="auto">
          <a:xfrm>
            <a:off x="4837117" y="3573016"/>
            <a:ext cx="3556000" cy="2616200"/>
            <a:chOff x="3232" y="2384"/>
            <a:chExt cx="2240" cy="1648"/>
          </a:xfrm>
        </p:grpSpPr>
        <p:grpSp>
          <p:nvGrpSpPr>
            <p:cNvPr id="5125" name="Group 4"/>
            <p:cNvGrpSpPr>
              <a:grpSpLocks/>
            </p:cNvGrpSpPr>
            <p:nvPr/>
          </p:nvGrpSpPr>
          <p:grpSpPr bwMode="auto">
            <a:xfrm>
              <a:off x="3528" y="2384"/>
              <a:ext cx="1884" cy="292"/>
              <a:chOff x="3528" y="2384"/>
              <a:chExt cx="1884" cy="292"/>
            </a:xfrm>
          </p:grpSpPr>
          <p:sp>
            <p:nvSpPr>
              <p:cNvPr id="5155" name="Text Box 5"/>
              <p:cNvSpPr txBox="1">
                <a:spLocks noChangeArrowheads="1"/>
              </p:cNvSpPr>
              <p:nvPr/>
            </p:nvSpPr>
            <p:spPr bwMode="auto">
              <a:xfrm>
                <a:off x="3528" y="2388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eaLnBrk="1" hangingPunct="1"/>
                <a:r>
                  <a:rPr lang="es-ES_tradnl" sz="2400" b="1">
                    <a:solidFill>
                      <a:srgbClr val="FF0000"/>
                    </a:solidFill>
                    <a:latin typeface="Times New Roman" pitchFamily="18" charset="0"/>
                  </a:rPr>
                  <a:t>0</a:t>
                </a:r>
              </a:p>
            </p:txBody>
          </p:sp>
          <p:sp>
            <p:nvSpPr>
              <p:cNvPr id="5156" name="Text Box 6"/>
              <p:cNvSpPr txBox="1">
                <a:spLocks noChangeArrowheads="1"/>
              </p:cNvSpPr>
              <p:nvPr/>
            </p:nvSpPr>
            <p:spPr bwMode="auto">
              <a:xfrm>
                <a:off x="3868" y="238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eaLnBrk="1" hangingPunct="1"/>
                <a:r>
                  <a:rPr lang="es-ES_tradnl" sz="2400" b="1">
                    <a:solidFill>
                      <a:srgbClr val="FF0000"/>
                    </a:solidFill>
                    <a:latin typeface="Times New Roman" pitchFamily="18" charset="0"/>
                  </a:rPr>
                  <a:t>1</a:t>
                </a:r>
              </a:p>
            </p:txBody>
          </p:sp>
          <p:sp>
            <p:nvSpPr>
              <p:cNvPr id="5157" name="Text Box 7"/>
              <p:cNvSpPr txBox="1">
                <a:spLocks noChangeArrowheads="1"/>
              </p:cNvSpPr>
              <p:nvPr/>
            </p:nvSpPr>
            <p:spPr bwMode="auto">
              <a:xfrm>
                <a:off x="4176" y="238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eaLnBrk="1" hangingPunct="1"/>
                <a:r>
                  <a:rPr lang="es-ES_tradnl" sz="2400" b="1">
                    <a:solidFill>
                      <a:srgbClr val="FF0000"/>
                    </a:solidFill>
                    <a:latin typeface="Times New Roman" pitchFamily="18" charset="0"/>
                  </a:rPr>
                  <a:t>2</a:t>
                </a:r>
              </a:p>
            </p:txBody>
          </p:sp>
          <p:sp>
            <p:nvSpPr>
              <p:cNvPr id="5158" name="Text Box 8"/>
              <p:cNvSpPr txBox="1">
                <a:spLocks noChangeArrowheads="1"/>
              </p:cNvSpPr>
              <p:nvPr/>
            </p:nvSpPr>
            <p:spPr bwMode="auto">
              <a:xfrm>
                <a:off x="4552" y="238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eaLnBrk="1" hangingPunct="1"/>
                <a:r>
                  <a:rPr lang="es-ES_tradnl" sz="2400" b="1">
                    <a:solidFill>
                      <a:srgbClr val="FF0000"/>
                    </a:solidFill>
                    <a:latin typeface="Times New Roman" pitchFamily="18" charset="0"/>
                  </a:rPr>
                  <a:t>3</a:t>
                </a:r>
              </a:p>
            </p:txBody>
          </p:sp>
          <p:sp>
            <p:nvSpPr>
              <p:cNvPr id="5159" name="Text Box 9"/>
              <p:cNvSpPr txBox="1">
                <a:spLocks noChangeArrowheads="1"/>
              </p:cNvSpPr>
              <p:nvPr/>
            </p:nvSpPr>
            <p:spPr bwMode="auto">
              <a:xfrm>
                <a:off x="4892" y="2384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eaLnBrk="1" hangingPunct="1"/>
                <a:r>
                  <a:rPr lang="es-ES_tradnl" sz="2400" b="1">
                    <a:solidFill>
                      <a:srgbClr val="FF0000"/>
                    </a:solidFill>
                    <a:latin typeface="Times New Roman" pitchFamily="18" charset="0"/>
                  </a:rPr>
                  <a:t>4</a:t>
                </a:r>
              </a:p>
            </p:txBody>
          </p:sp>
          <p:sp>
            <p:nvSpPr>
              <p:cNvPr id="5160" name="Text Box 10"/>
              <p:cNvSpPr txBox="1">
                <a:spLocks noChangeArrowheads="1"/>
              </p:cNvSpPr>
              <p:nvPr/>
            </p:nvSpPr>
            <p:spPr bwMode="auto">
              <a:xfrm>
                <a:off x="5200" y="2384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eaLnBrk="1" hangingPunct="1"/>
                <a:r>
                  <a:rPr lang="es-ES_tradnl" sz="2400" b="1">
                    <a:solidFill>
                      <a:srgbClr val="FF0000"/>
                    </a:solidFill>
                    <a:latin typeface="Times New Roman" pitchFamily="18" charset="0"/>
                  </a:rPr>
                  <a:t>5</a:t>
                </a:r>
              </a:p>
            </p:txBody>
          </p:sp>
        </p:grpSp>
        <p:grpSp>
          <p:nvGrpSpPr>
            <p:cNvPr id="5126" name="Group 11"/>
            <p:cNvGrpSpPr>
              <a:grpSpLocks/>
            </p:cNvGrpSpPr>
            <p:nvPr/>
          </p:nvGrpSpPr>
          <p:grpSpPr bwMode="auto">
            <a:xfrm>
              <a:off x="3456" y="2688"/>
              <a:ext cx="2016" cy="1344"/>
              <a:chOff x="2928" y="2640"/>
              <a:chExt cx="2016" cy="1344"/>
            </a:xfrm>
          </p:grpSpPr>
          <p:sp>
            <p:nvSpPr>
              <p:cNvPr id="5131" name="Rectangle 12"/>
              <p:cNvSpPr>
                <a:spLocks noChangeArrowheads="1"/>
              </p:cNvSpPr>
              <p:nvPr/>
            </p:nvSpPr>
            <p:spPr bwMode="auto">
              <a:xfrm>
                <a:off x="2928" y="2640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32" name="Rectangle 13"/>
              <p:cNvSpPr>
                <a:spLocks noChangeArrowheads="1"/>
              </p:cNvSpPr>
              <p:nvPr/>
            </p:nvSpPr>
            <p:spPr bwMode="auto">
              <a:xfrm>
                <a:off x="3264" y="2640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33" name="Rectangle 14"/>
              <p:cNvSpPr>
                <a:spLocks noChangeArrowheads="1"/>
              </p:cNvSpPr>
              <p:nvPr/>
            </p:nvSpPr>
            <p:spPr bwMode="auto">
              <a:xfrm>
                <a:off x="3600" y="2640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34" name="Rectangle 15"/>
              <p:cNvSpPr>
                <a:spLocks noChangeArrowheads="1"/>
              </p:cNvSpPr>
              <p:nvPr/>
            </p:nvSpPr>
            <p:spPr bwMode="auto">
              <a:xfrm>
                <a:off x="3936" y="2640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35" name="Rectangle 16"/>
              <p:cNvSpPr>
                <a:spLocks noChangeArrowheads="1"/>
              </p:cNvSpPr>
              <p:nvPr/>
            </p:nvSpPr>
            <p:spPr bwMode="auto">
              <a:xfrm>
                <a:off x="4272" y="2640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36" name="Rectangle 17"/>
              <p:cNvSpPr>
                <a:spLocks noChangeArrowheads="1"/>
              </p:cNvSpPr>
              <p:nvPr/>
            </p:nvSpPr>
            <p:spPr bwMode="auto">
              <a:xfrm>
                <a:off x="4608" y="2640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37" name="Rectangle 18"/>
              <p:cNvSpPr>
                <a:spLocks noChangeArrowheads="1"/>
              </p:cNvSpPr>
              <p:nvPr/>
            </p:nvSpPr>
            <p:spPr bwMode="auto">
              <a:xfrm>
                <a:off x="2928" y="2976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38" name="Rectangle 19"/>
              <p:cNvSpPr>
                <a:spLocks noChangeArrowheads="1"/>
              </p:cNvSpPr>
              <p:nvPr/>
            </p:nvSpPr>
            <p:spPr bwMode="auto">
              <a:xfrm>
                <a:off x="3264" y="2976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39" name="Rectangle 20"/>
              <p:cNvSpPr>
                <a:spLocks noChangeArrowheads="1"/>
              </p:cNvSpPr>
              <p:nvPr/>
            </p:nvSpPr>
            <p:spPr bwMode="auto">
              <a:xfrm>
                <a:off x="3600" y="2976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40" name="Rectangle 21"/>
              <p:cNvSpPr>
                <a:spLocks noChangeArrowheads="1"/>
              </p:cNvSpPr>
              <p:nvPr/>
            </p:nvSpPr>
            <p:spPr bwMode="auto">
              <a:xfrm>
                <a:off x="3936" y="2976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41" name="Rectangle 22"/>
              <p:cNvSpPr>
                <a:spLocks noChangeArrowheads="1"/>
              </p:cNvSpPr>
              <p:nvPr/>
            </p:nvSpPr>
            <p:spPr bwMode="auto">
              <a:xfrm>
                <a:off x="4272" y="2976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42" name="Rectangle 23"/>
              <p:cNvSpPr>
                <a:spLocks noChangeArrowheads="1"/>
              </p:cNvSpPr>
              <p:nvPr/>
            </p:nvSpPr>
            <p:spPr bwMode="auto">
              <a:xfrm>
                <a:off x="4608" y="2976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43" name="Rectangle 24"/>
              <p:cNvSpPr>
                <a:spLocks noChangeArrowheads="1"/>
              </p:cNvSpPr>
              <p:nvPr/>
            </p:nvSpPr>
            <p:spPr bwMode="auto">
              <a:xfrm>
                <a:off x="2928" y="3312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44" name="Rectangle 25"/>
              <p:cNvSpPr>
                <a:spLocks noChangeArrowheads="1"/>
              </p:cNvSpPr>
              <p:nvPr/>
            </p:nvSpPr>
            <p:spPr bwMode="auto">
              <a:xfrm>
                <a:off x="3264" y="3312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45" name="Rectangle 26"/>
              <p:cNvSpPr>
                <a:spLocks noChangeArrowheads="1"/>
              </p:cNvSpPr>
              <p:nvPr/>
            </p:nvSpPr>
            <p:spPr bwMode="auto">
              <a:xfrm>
                <a:off x="3600" y="3312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46" name="Rectangle 27"/>
              <p:cNvSpPr>
                <a:spLocks noChangeArrowheads="1"/>
              </p:cNvSpPr>
              <p:nvPr/>
            </p:nvSpPr>
            <p:spPr bwMode="auto">
              <a:xfrm>
                <a:off x="3936" y="3312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47" name="Rectangle 28"/>
              <p:cNvSpPr>
                <a:spLocks noChangeArrowheads="1"/>
              </p:cNvSpPr>
              <p:nvPr/>
            </p:nvSpPr>
            <p:spPr bwMode="auto">
              <a:xfrm>
                <a:off x="4272" y="3312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48" name="Rectangle 29"/>
              <p:cNvSpPr>
                <a:spLocks noChangeArrowheads="1"/>
              </p:cNvSpPr>
              <p:nvPr/>
            </p:nvSpPr>
            <p:spPr bwMode="auto">
              <a:xfrm>
                <a:off x="4608" y="3312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49" name="Rectangle 30"/>
              <p:cNvSpPr>
                <a:spLocks noChangeArrowheads="1"/>
              </p:cNvSpPr>
              <p:nvPr/>
            </p:nvSpPr>
            <p:spPr bwMode="auto">
              <a:xfrm>
                <a:off x="2928" y="3648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50" name="Rectangle 31"/>
              <p:cNvSpPr>
                <a:spLocks noChangeArrowheads="1"/>
              </p:cNvSpPr>
              <p:nvPr/>
            </p:nvSpPr>
            <p:spPr bwMode="auto">
              <a:xfrm>
                <a:off x="3264" y="3648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51" name="Rectangle 32"/>
              <p:cNvSpPr>
                <a:spLocks noChangeArrowheads="1"/>
              </p:cNvSpPr>
              <p:nvPr/>
            </p:nvSpPr>
            <p:spPr bwMode="auto">
              <a:xfrm>
                <a:off x="3600" y="3648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52" name="Rectangle 33"/>
              <p:cNvSpPr>
                <a:spLocks noChangeArrowheads="1"/>
              </p:cNvSpPr>
              <p:nvPr/>
            </p:nvSpPr>
            <p:spPr bwMode="auto">
              <a:xfrm>
                <a:off x="3936" y="3648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53" name="Rectangle 34"/>
              <p:cNvSpPr>
                <a:spLocks noChangeArrowheads="1"/>
              </p:cNvSpPr>
              <p:nvPr/>
            </p:nvSpPr>
            <p:spPr bwMode="auto">
              <a:xfrm>
                <a:off x="4272" y="3648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54" name="Rectangle 35"/>
              <p:cNvSpPr>
                <a:spLocks noChangeArrowheads="1"/>
              </p:cNvSpPr>
              <p:nvPr/>
            </p:nvSpPr>
            <p:spPr bwMode="auto">
              <a:xfrm>
                <a:off x="4608" y="3648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sp>
          <p:nvSpPr>
            <p:cNvPr id="5127" name="Text Box 36"/>
            <p:cNvSpPr txBox="1">
              <a:spLocks noChangeArrowheads="1"/>
            </p:cNvSpPr>
            <p:nvPr/>
          </p:nvSpPr>
          <p:spPr bwMode="auto">
            <a:xfrm>
              <a:off x="3232" y="268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5128" name="Text Box 37"/>
            <p:cNvSpPr txBox="1">
              <a:spLocks noChangeArrowheads="1"/>
            </p:cNvSpPr>
            <p:nvPr/>
          </p:nvSpPr>
          <p:spPr bwMode="auto">
            <a:xfrm>
              <a:off x="3232" y="304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5129" name="Text Box 38"/>
            <p:cNvSpPr txBox="1">
              <a:spLocks noChangeArrowheads="1"/>
            </p:cNvSpPr>
            <p:nvPr/>
          </p:nvSpPr>
          <p:spPr bwMode="auto">
            <a:xfrm>
              <a:off x="3232" y="338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5130" name="Text Box 39"/>
            <p:cNvSpPr txBox="1">
              <a:spLocks noChangeArrowheads="1"/>
            </p:cNvSpPr>
            <p:nvPr/>
          </p:nvSpPr>
          <p:spPr bwMode="auto">
            <a:xfrm>
              <a:off x="3232" y="369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3</a:t>
              </a:r>
            </a:p>
          </p:txBody>
        </p:sp>
      </p:grpSp>
      <p:sp>
        <p:nvSpPr>
          <p:cNvPr id="41" name="Rectangle 2">
            <a:extLst>
              <a:ext uri="{FF2B5EF4-FFF2-40B4-BE49-F238E27FC236}">
                <a16:creationId xmlns:a16="http://schemas.microsoft.com/office/drawing/2014/main" id="{C0BA16FA-D5BB-48FE-9E2C-831820CB49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03648" y="334789"/>
            <a:ext cx="6192688" cy="762000"/>
          </a:xfrm>
        </p:spPr>
        <p:txBody>
          <a:bodyPr>
            <a:normAutofit/>
          </a:bodyPr>
          <a:lstStyle/>
          <a:p>
            <a:pPr eaLnBrk="1" hangingPunct="1"/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om Casual"/>
              </a:rPr>
              <a:t>Matrices o listas anidadas</a:t>
            </a:r>
          </a:p>
        </p:txBody>
      </p:sp>
    </p:spTree>
    <p:extLst>
      <p:ext uri="{BB962C8B-B14F-4D97-AF65-F5344CB8AC3E}">
        <p14:creationId xmlns:p14="http://schemas.microsoft.com/office/powerpoint/2010/main" val="3325994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8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27248" y="1115144"/>
            <a:ext cx="8077200" cy="5410200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150000"/>
              </a:lnSpc>
              <a:spcBef>
                <a:spcPct val="25000"/>
              </a:spcBef>
            </a:pPr>
            <a:r>
              <a:rPr lang="es-ES_tradnl" sz="2000" dirty="0">
                <a:latin typeface="Arial" pitchFamily="34" charset="0"/>
                <a:cs typeface="Arial" pitchFamily="34" charset="0"/>
              </a:rPr>
              <a:t>De la misma manera que en los arreglos, la numeración de renglones y de columnas inicia desde </a:t>
            </a:r>
            <a:r>
              <a:rPr lang="es-ES_tradnl" sz="20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.  </a:t>
            </a:r>
          </a:p>
          <a:p>
            <a:pPr algn="just" eaLnBrk="1" hangingPunct="1">
              <a:lnSpc>
                <a:spcPct val="150000"/>
              </a:lnSpc>
              <a:spcBef>
                <a:spcPct val="25000"/>
              </a:spcBef>
            </a:pPr>
            <a:r>
              <a:rPr lang="es-ES_tradnl" sz="2000" dirty="0">
                <a:latin typeface="Arial" pitchFamily="34" charset="0"/>
                <a:cs typeface="Arial" pitchFamily="34" charset="0"/>
              </a:rPr>
              <a:t>Si por ejemplo definimos una matriz de </a:t>
            </a:r>
            <a:r>
              <a:rPr lang="es-ES_tradnl" sz="20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6</a:t>
            </a:r>
            <a:r>
              <a:rPr lang="es-ES_tradnl" sz="20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renglones y </a:t>
            </a:r>
            <a:r>
              <a:rPr lang="es-ES_tradnl" sz="20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6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columnas, el primer elemento de la colección se encontraría en: </a:t>
            </a:r>
          </a:p>
          <a:p>
            <a:pPr lvl="1" algn="just" eaLnBrk="1" hangingPunct="1">
              <a:lnSpc>
                <a:spcPct val="150000"/>
              </a:lnSpc>
              <a:spcBef>
                <a:spcPct val="25000"/>
              </a:spcBef>
            </a:pPr>
            <a:r>
              <a:rPr lang="es-ES_tradnl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renglón 0</a:t>
            </a:r>
            <a:r>
              <a:rPr lang="es-ES_tradnl" sz="2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 lvl="1" algn="just" eaLnBrk="1" hangingPunct="1">
              <a:lnSpc>
                <a:spcPct val="150000"/>
              </a:lnSpc>
              <a:spcBef>
                <a:spcPct val="25000"/>
              </a:spcBef>
            </a:pPr>
            <a:r>
              <a:rPr lang="es-ES_tradnl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columna 0</a:t>
            </a:r>
            <a:r>
              <a:rPr lang="es-ES_tradnl" sz="2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 algn="just" eaLnBrk="1" hangingPunct="1">
              <a:lnSpc>
                <a:spcPct val="150000"/>
              </a:lnSpc>
              <a:spcBef>
                <a:spcPct val="25000"/>
              </a:spcBef>
            </a:pPr>
            <a:r>
              <a:rPr lang="es-ES_tradnl" sz="2000" dirty="0">
                <a:latin typeface="Arial" pitchFamily="34" charset="0"/>
                <a:cs typeface="Arial" pitchFamily="34" charset="0"/>
              </a:rPr>
              <a:t>Y el último elemento se encontraría en:  </a:t>
            </a:r>
          </a:p>
          <a:p>
            <a:pPr lvl="1" algn="just" eaLnBrk="1" hangingPunct="1">
              <a:lnSpc>
                <a:spcPct val="150000"/>
              </a:lnSpc>
              <a:spcBef>
                <a:spcPct val="25000"/>
              </a:spcBef>
            </a:pPr>
            <a:r>
              <a:rPr lang="es-ES_tradnl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renglón 5 </a:t>
            </a:r>
          </a:p>
          <a:p>
            <a:pPr lvl="1" algn="just" eaLnBrk="1" hangingPunct="1">
              <a:lnSpc>
                <a:spcPct val="150000"/>
              </a:lnSpc>
              <a:spcBef>
                <a:spcPct val="25000"/>
              </a:spcBef>
            </a:pPr>
            <a:r>
              <a:rPr lang="es-ES_tradnl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columna 5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</a:t>
            </a:r>
          </a:p>
        </p:txBody>
      </p:sp>
      <p:pic>
        <p:nvPicPr>
          <p:cNvPr id="8" name="7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912" y="3450049"/>
            <a:ext cx="2592288" cy="2499503"/>
          </a:xfrm>
          <a:prstGeom prst="rect">
            <a:avLst/>
          </a:prstGeom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4FB16933-B78A-40C4-87E1-FF8F00B9A7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03648" y="218728"/>
            <a:ext cx="6192688" cy="762000"/>
          </a:xfrm>
        </p:spPr>
        <p:txBody>
          <a:bodyPr>
            <a:normAutofit/>
          </a:bodyPr>
          <a:lstStyle/>
          <a:p>
            <a:pPr eaLnBrk="1" hangingPunct="1"/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om Casual"/>
              </a:rPr>
              <a:t>Matrices o listas anidadas</a:t>
            </a:r>
          </a:p>
        </p:txBody>
      </p:sp>
    </p:spTree>
    <p:extLst>
      <p:ext uri="{BB962C8B-B14F-4D97-AF65-F5344CB8AC3E}">
        <p14:creationId xmlns:p14="http://schemas.microsoft.com/office/powerpoint/2010/main" val="2611672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19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2191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" dur="500"/>
                                        <p:tgtEl>
                                          <p:spTgt spid="2191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8" dur="500"/>
                                        <p:tgtEl>
                                          <p:spTgt spid="2191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3" dur="500"/>
                                        <p:tgtEl>
                                          <p:spTgt spid="2191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6" dur="500"/>
                                        <p:tgtEl>
                                          <p:spTgt spid="2191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9" dur="500"/>
                                        <p:tgtEl>
                                          <p:spTgt spid="2191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9138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2352" y="-17738"/>
            <a:ext cx="8579296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Crear una matriz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8D7FAFF-9722-4D6A-9DE5-55FC738D0886}"/>
              </a:ext>
            </a:extLst>
          </p:cNvPr>
          <p:cNvSpPr txBox="1"/>
          <p:nvPr/>
        </p:nvSpPr>
        <p:spPr>
          <a:xfrm>
            <a:off x="827584" y="980728"/>
            <a:ext cx="7776864" cy="38918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endParaRPr lang="es-ES" sz="2000" i="0" dirty="0">
              <a:solidFill>
                <a:schemeClr val="tx1">
                  <a:lumMod val="95000"/>
                  <a:lumOff val="5000"/>
                </a:schemeClr>
              </a:solidFill>
              <a:effectLst/>
            </a:endParaRPr>
          </a:p>
          <a:p>
            <a:pPr algn="l">
              <a:lnSpc>
                <a:spcPct val="150000"/>
              </a:lnSpc>
            </a:pPr>
            <a:r>
              <a:rPr lang="es-ES" sz="2000" b="1" i="0" dirty="0">
                <a:solidFill>
                  <a:schemeClr val="accent5">
                    <a:lumMod val="75000"/>
                  </a:schemeClr>
                </a:solidFill>
                <a:effectLst/>
              </a:rPr>
              <a:t>matriz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 = </a:t>
            </a:r>
            <a:r>
              <a:rPr lang="es-ES" sz="2000" b="1" i="0" dirty="0" err="1">
                <a:solidFill>
                  <a:srgbClr val="FF0000"/>
                </a:solidFill>
                <a:effectLst/>
              </a:rPr>
              <a:t>np</a:t>
            </a:r>
            <a:r>
              <a:rPr lang="es-ES" sz="200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.</a:t>
            </a:r>
            <a:r>
              <a:rPr lang="es-ES" sz="2000" b="1" i="0" dirty="0" err="1">
                <a:solidFill>
                  <a:srgbClr val="FF0000"/>
                </a:solidFill>
                <a:effectLst/>
              </a:rPr>
              <a:t>array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([[1, 2, 3, 4], [5, 6, 7, 8], [9, 10, 11, 12]])</a:t>
            </a:r>
          </a:p>
          <a:p>
            <a:pPr algn="l">
              <a:lnSpc>
                <a:spcPct val="150000"/>
              </a:lnSpc>
            </a:pPr>
            <a:endParaRPr lang="es-ES" sz="2000" i="0" dirty="0">
              <a:solidFill>
                <a:schemeClr val="tx1">
                  <a:lumMod val="95000"/>
                  <a:lumOff val="5000"/>
                </a:schemeClr>
              </a:solidFill>
              <a:effectLst/>
            </a:endParaRPr>
          </a:p>
          <a:p>
            <a:pPr algn="l">
              <a:lnSpc>
                <a:spcPct val="150000"/>
              </a:lnSpc>
              <a:spcAft>
                <a:spcPts val="1200"/>
              </a:spcAft>
            </a:pP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Una </a:t>
            </a:r>
            <a:r>
              <a:rPr lang="es-ES" sz="2000" b="1" dirty="0">
                <a:solidFill>
                  <a:schemeClr val="accent5">
                    <a:lumMod val="75000"/>
                  </a:schemeClr>
                </a:solidFill>
              </a:rPr>
              <a:t>matriz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es un objeto de la clase </a:t>
            </a:r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“</a:t>
            </a:r>
            <a:r>
              <a:rPr lang="es-ES" sz="20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ndarray</a:t>
            </a:r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”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. Un objeto de </a:t>
            </a:r>
            <a:r>
              <a:rPr lang="es-ES" sz="20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ndarray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tiene los siguientes atributos: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b="1" i="0" dirty="0" err="1">
                <a:solidFill>
                  <a:schemeClr val="accent5">
                    <a:lumMod val="75000"/>
                  </a:schemeClr>
                </a:solidFill>
                <a:effectLst/>
              </a:rPr>
              <a:t>matriz</a:t>
            </a:r>
            <a:r>
              <a:rPr lang="es-ES" sz="2000" b="1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.ndim</a:t>
            </a:r>
            <a:endParaRPr lang="es-ES" sz="2000" b="1" i="0" dirty="0">
              <a:solidFill>
                <a:schemeClr val="tx1">
                  <a:lumMod val="95000"/>
                  <a:lumOff val="5000"/>
                </a:schemeClr>
              </a:solidFill>
              <a:effectLst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b="1" i="0" dirty="0" err="1">
                <a:solidFill>
                  <a:schemeClr val="accent5">
                    <a:lumMod val="75000"/>
                  </a:schemeClr>
                </a:solidFill>
                <a:effectLst/>
              </a:rPr>
              <a:t>matriz</a:t>
            </a:r>
            <a:r>
              <a:rPr lang="es-ES" sz="2000" b="1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.</a:t>
            </a:r>
            <a:r>
              <a:rPr lang="es-ES" sz="20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shape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b="1" i="0" dirty="0" err="1">
                <a:solidFill>
                  <a:schemeClr val="accent5">
                    <a:lumMod val="75000"/>
                  </a:schemeClr>
                </a:solidFill>
                <a:effectLst/>
              </a:rPr>
              <a:t>matriz</a:t>
            </a:r>
            <a:r>
              <a:rPr lang="es-ES" sz="2000" b="1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.</a:t>
            </a:r>
            <a:r>
              <a:rPr lang="es-ES" sz="20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size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86390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2352" y="260648"/>
            <a:ext cx="8579296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Herramientas para crear matrices o arreglos multidimensionales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8D7FAFF-9722-4D6A-9DE5-55FC738D0886}"/>
              </a:ext>
            </a:extLst>
          </p:cNvPr>
          <p:cNvSpPr txBox="1"/>
          <p:nvPr/>
        </p:nvSpPr>
        <p:spPr>
          <a:xfrm>
            <a:off x="1115616" y="1844824"/>
            <a:ext cx="7344816" cy="23529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Existen varias instrucciones para crear arreglos multidimensionales en </a:t>
            </a:r>
            <a:r>
              <a:rPr lang="es-ES" sz="2000" b="1" i="0" dirty="0" err="1">
                <a:solidFill>
                  <a:schemeClr val="accent6">
                    <a:lumMod val="75000"/>
                  </a:schemeClr>
                </a:solidFill>
                <a:effectLst/>
              </a:rPr>
              <a:t>Numpy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np.empty</a:t>
            </a:r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()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b="1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np.zeros</a:t>
            </a: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() 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b="1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np.ones</a:t>
            </a: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()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6" name="Imagen 5" descr="Calendario&#10;&#10;Descripción generada automáticamente">
            <a:extLst>
              <a:ext uri="{FF2B5EF4-FFF2-40B4-BE49-F238E27FC236}">
                <a16:creationId xmlns:a16="http://schemas.microsoft.com/office/drawing/2014/main" id="{15ABA04D-6760-4C24-9786-EB0DF1F8C1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136" y="3681689"/>
            <a:ext cx="2009775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4570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2352" y="-17738"/>
            <a:ext cx="8579296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Manipulación de matrices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8D7FAFF-9722-4D6A-9DE5-55FC738D0886}"/>
              </a:ext>
            </a:extLst>
          </p:cNvPr>
          <p:cNvSpPr txBox="1"/>
          <p:nvPr/>
        </p:nvSpPr>
        <p:spPr>
          <a:xfrm>
            <a:off x="611560" y="1125262"/>
            <a:ext cx="7848872" cy="9679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Podemos acceder a elementos individuales, extraer una fila entera y extraer una columna entera por medio de </a:t>
            </a:r>
            <a:r>
              <a:rPr lang="es-ES" sz="2000" b="1" dirty="0">
                <a:solidFill>
                  <a:schemeClr val="accent5">
                    <a:lumMod val="75000"/>
                  </a:schemeClr>
                </a:solidFill>
              </a:rPr>
              <a:t>índices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 así como por </a:t>
            </a:r>
            <a:r>
              <a:rPr lang="es-ES" sz="2000" b="1" dirty="0" err="1">
                <a:solidFill>
                  <a:schemeClr val="accent5">
                    <a:lumMod val="75000"/>
                  </a:schemeClr>
                </a:solidFill>
              </a:rPr>
              <a:t>slices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4CA1BF14-A431-4B33-8AD0-B5C09E8A4631}"/>
              </a:ext>
            </a:extLst>
          </p:cNvPr>
          <p:cNvSpPr txBox="1"/>
          <p:nvPr/>
        </p:nvSpPr>
        <p:spPr>
          <a:xfrm>
            <a:off x="683568" y="2296479"/>
            <a:ext cx="7344816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000" b="1" i="0" dirty="0">
                <a:solidFill>
                  <a:schemeClr val="accent5">
                    <a:lumMod val="75000"/>
                  </a:schemeClr>
                </a:solidFill>
                <a:effectLst/>
              </a:rPr>
              <a:t>matriz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 = </a:t>
            </a:r>
            <a:r>
              <a:rPr lang="es-ES" sz="2000" b="1" i="0" dirty="0" err="1">
                <a:solidFill>
                  <a:srgbClr val="FF0000"/>
                </a:solidFill>
                <a:effectLst/>
              </a:rPr>
              <a:t>np</a:t>
            </a:r>
            <a:r>
              <a:rPr lang="es-ES" sz="200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.</a:t>
            </a:r>
            <a:r>
              <a:rPr lang="es-ES" sz="2000" b="1" i="0" dirty="0" err="1">
                <a:solidFill>
                  <a:srgbClr val="FF0000"/>
                </a:solidFill>
                <a:effectLst/>
              </a:rPr>
              <a:t>array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([[1, 2, 3, 4], [5, 6, 7, 8], [9, 10, 11, 12]])</a:t>
            </a:r>
          </a:p>
          <a:p>
            <a:endParaRPr lang="es-E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Podemos acceder a </a:t>
            </a: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</a:rPr>
              <a:t>elementos individuales </a:t>
            </a:r>
          </a:p>
          <a:p>
            <a:endParaRPr lang="es-E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1"/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matriz[0, 3]</a:t>
            </a:r>
          </a:p>
          <a:p>
            <a:endParaRPr lang="es-E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Podemos </a:t>
            </a: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</a:rPr>
              <a:t>extraer una fila entera</a:t>
            </a:r>
          </a:p>
          <a:p>
            <a:endParaRPr lang="es-E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1"/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matriz[1, :]</a:t>
            </a:r>
          </a:p>
          <a:p>
            <a:pPr lvl="1"/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Podemos </a:t>
            </a: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</a:rPr>
              <a:t>extraer una columna entera</a:t>
            </a:r>
          </a:p>
          <a:p>
            <a:endParaRPr lang="es-E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1"/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matriz[:, 1]</a:t>
            </a:r>
          </a:p>
          <a:p>
            <a:pPr lvl="1"/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92432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2352" y="-17738"/>
            <a:ext cx="8579296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Operaciones Aritméticas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8D7FAFF-9722-4D6A-9DE5-55FC738D0886}"/>
              </a:ext>
            </a:extLst>
          </p:cNvPr>
          <p:cNvSpPr txBox="1"/>
          <p:nvPr/>
        </p:nvSpPr>
        <p:spPr>
          <a:xfrm>
            <a:off x="1331640" y="1772816"/>
            <a:ext cx="6696744" cy="32762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Las operaciones aritméticas de </a:t>
            </a:r>
            <a:r>
              <a:rPr lang="es-ES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Numpy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Suma</a:t>
            </a:r>
          </a:p>
          <a:p>
            <a:pPr>
              <a:lnSpc>
                <a:spcPct val="150000"/>
              </a:lnSpc>
            </a:pPr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Resta</a:t>
            </a:r>
          </a:p>
          <a:p>
            <a:pPr>
              <a:lnSpc>
                <a:spcPct val="150000"/>
              </a:lnSpc>
            </a:pPr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Multiplicación</a:t>
            </a:r>
          </a:p>
          <a:p>
            <a:pPr>
              <a:lnSpc>
                <a:spcPct val="150000"/>
              </a:lnSpc>
            </a:pPr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División</a:t>
            </a:r>
          </a:p>
          <a:p>
            <a:pPr>
              <a:lnSpc>
                <a:spcPct val="150000"/>
              </a:lnSpc>
            </a:pPr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Recíproco</a:t>
            </a:r>
          </a:p>
          <a:p>
            <a:pPr>
              <a:lnSpc>
                <a:spcPct val="150000"/>
              </a:lnSpc>
            </a:pPr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Potencia</a:t>
            </a:r>
          </a:p>
        </p:txBody>
      </p:sp>
    </p:spTree>
    <p:extLst>
      <p:ext uri="{BB962C8B-B14F-4D97-AF65-F5344CB8AC3E}">
        <p14:creationId xmlns:p14="http://schemas.microsoft.com/office/powerpoint/2010/main" val="21047759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2352" y="-17738"/>
            <a:ext cx="8579296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s-MX" b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Resumen de operaciones aritméticas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E200CB4C-120B-49E6-A093-AA107ABCA0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3038700"/>
              </p:ext>
            </p:extLst>
          </p:nvPr>
        </p:nvGraphicFramePr>
        <p:xfrm>
          <a:off x="457200" y="2591152"/>
          <a:ext cx="8229600" cy="2926080"/>
        </p:xfrm>
        <a:graphic>
          <a:graphicData uri="http://schemas.openxmlformats.org/drawingml/2006/table">
            <a:tbl>
              <a:tblPr/>
              <a:tblGrid>
                <a:gridCol w="2743200">
                  <a:extLst>
                    <a:ext uri="{9D8B030D-6E8A-4147-A177-3AD203B41FA5}">
                      <a16:colId xmlns:a16="http://schemas.microsoft.com/office/drawing/2014/main" val="1716184664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383890695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39575249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fontAlgn="ctr"/>
                      <a:r>
                        <a:rPr lang="es-MX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Operación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s-MX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Notación Compacta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s-MX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Notación Funcional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57901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ctr"/>
                      <a:r>
                        <a:rPr lang="es-MX">
                          <a:effectLst/>
                        </a:rPr>
                        <a:t>suma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s-MX">
                          <a:effectLst/>
                        </a:rPr>
                        <a:t>x + 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s-MX">
                          <a:effectLst/>
                        </a:rPr>
                        <a:t>np.sum(x, y)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17778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ctr"/>
                      <a:r>
                        <a:rPr lang="es-MX">
                          <a:effectLst/>
                        </a:rPr>
                        <a:t>resta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s-MX">
                          <a:effectLst/>
                        </a:rPr>
                        <a:t>x - 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s-MX">
                          <a:effectLst/>
                        </a:rPr>
                        <a:t>np.subtract(x, y)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93844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ctr"/>
                      <a:r>
                        <a:rPr lang="es-MX">
                          <a:effectLst/>
                        </a:rPr>
                        <a:t>multiplicación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s-MX">
                          <a:effectLst/>
                        </a:rPr>
                        <a:t>x * 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s-MX">
                          <a:effectLst/>
                        </a:rPr>
                        <a:t>np.multiply(x, y)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38866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ctr"/>
                      <a:r>
                        <a:rPr lang="es-MX">
                          <a:effectLst/>
                        </a:rPr>
                        <a:t>mult. matricial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s-MX">
                          <a:effectLst/>
                        </a:rPr>
                        <a:t>x @ 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s-MX">
                          <a:effectLst/>
                        </a:rPr>
                        <a:t>np.matmul(x, y)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01895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ctr"/>
                      <a:r>
                        <a:rPr lang="es-MX">
                          <a:effectLst/>
                        </a:rPr>
                        <a:t>división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s-MX">
                          <a:effectLst/>
                        </a:rPr>
                        <a:t>x / 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s-MX">
                          <a:effectLst/>
                        </a:rPr>
                        <a:t>np.divide(x, y)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89477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ctr"/>
                      <a:r>
                        <a:rPr lang="es-MX">
                          <a:effectLst/>
                        </a:rPr>
                        <a:t>recíproco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s-MX">
                          <a:effectLst/>
                        </a:rPr>
                        <a:t>1 / x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s-MX">
                          <a:effectLst/>
                        </a:rPr>
                        <a:t>np.reciprocal(x, y)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82341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ctr"/>
                      <a:r>
                        <a:rPr lang="es-MX">
                          <a:effectLst/>
                        </a:rPr>
                        <a:t>potencias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s-MX">
                          <a:effectLst/>
                        </a:rPr>
                        <a:t>x ** 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s-MX" dirty="0" err="1">
                          <a:effectLst/>
                        </a:rPr>
                        <a:t>np.power</a:t>
                      </a:r>
                      <a:r>
                        <a:rPr lang="es-MX" dirty="0">
                          <a:effectLst/>
                        </a:rPr>
                        <a:t>(x, y)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024408"/>
                  </a:ext>
                </a:extLst>
              </a:tr>
            </a:tbl>
          </a:graphicData>
        </a:graphic>
      </p:graphicFrame>
      <p:sp>
        <p:nvSpPr>
          <p:cNvPr id="3" name="Rectangle 1">
            <a:extLst>
              <a:ext uri="{FF2B5EF4-FFF2-40B4-BE49-F238E27FC236}">
                <a16:creationId xmlns:a16="http://schemas.microsoft.com/office/drawing/2014/main" id="{A2D988C1-FC88-4B87-873B-C4150A311C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089" y="1340768"/>
            <a:ext cx="7841335" cy="880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+mj-lt"/>
              </a:rPr>
              <a:t>Todas las operaciones se realizan elemento por elemento excepto la multiplicación matricial.</a:t>
            </a:r>
            <a:endParaRPr kumimoji="0" lang="es-MX" altLang="es-MX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1354787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3182</TotalTime>
  <Words>1029</Words>
  <Application>Microsoft Office PowerPoint</Application>
  <PresentationFormat>Presentación en pantalla (4:3)</PresentationFormat>
  <Paragraphs>182</Paragraphs>
  <Slides>20</Slides>
  <Notes>11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9" baseType="lpstr">
      <vt:lpstr>Arial</vt:lpstr>
      <vt:lpstr>Calibri</vt:lpstr>
      <vt:lpstr>Courier New</vt:lpstr>
      <vt:lpstr>Dom Casual</vt:lpstr>
      <vt:lpstr>inherit</vt:lpstr>
      <vt:lpstr>Roboto</vt:lpstr>
      <vt:lpstr>Times New Roman</vt:lpstr>
      <vt:lpstr>Wingdings</vt:lpstr>
      <vt:lpstr>Tema de Office</vt:lpstr>
      <vt:lpstr>TI 3001 C Analítica de datos y herramientas de inteligencia artificial</vt:lpstr>
      <vt:lpstr>Matrices</vt:lpstr>
      <vt:lpstr>Matrices o listas anidadas</vt:lpstr>
      <vt:lpstr>Matrices o listas anidadas</vt:lpstr>
      <vt:lpstr>Crear una matriz</vt:lpstr>
      <vt:lpstr>Herramientas para crear matrices o arreglos multidimensionales</vt:lpstr>
      <vt:lpstr>Manipulación de matrices</vt:lpstr>
      <vt:lpstr>Operaciones Aritméticas</vt:lpstr>
      <vt:lpstr>Resumen de operaciones aritméticas</vt:lpstr>
      <vt:lpstr>Manipulación de matrices</vt:lpstr>
      <vt:lpstr>Agregar elementos y concatenar matrices</vt:lpstr>
      <vt:lpstr>Números aleatorios enteros</vt:lpstr>
      <vt:lpstr>Definición de una matriz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profesor</dc:creator>
  <cp:lastModifiedBy>Lizethe Pérez Fuertes</cp:lastModifiedBy>
  <cp:revision>48</cp:revision>
  <dcterms:created xsi:type="dcterms:W3CDTF">2013-07-08T21:43:56Z</dcterms:created>
  <dcterms:modified xsi:type="dcterms:W3CDTF">2022-09-08T15:48:45Z</dcterms:modified>
</cp:coreProperties>
</file>