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93" r:id="rId2"/>
    <p:sldId id="294" r:id="rId3"/>
    <p:sldId id="346" r:id="rId4"/>
    <p:sldId id="299" r:id="rId5"/>
    <p:sldId id="555" r:id="rId6"/>
    <p:sldId id="570" r:id="rId7"/>
    <p:sldId id="489" r:id="rId8"/>
    <p:sldId id="557" r:id="rId9"/>
    <p:sldId id="552" r:id="rId10"/>
    <p:sldId id="569" r:id="rId11"/>
    <p:sldId id="607" r:id="rId12"/>
    <p:sldId id="660" r:id="rId13"/>
    <p:sldId id="665" r:id="rId14"/>
    <p:sldId id="666" r:id="rId15"/>
    <p:sldId id="667" r:id="rId16"/>
    <p:sldId id="661" r:id="rId17"/>
    <p:sldId id="608" r:id="rId18"/>
    <p:sldId id="609" r:id="rId19"/>
    <p:sldId id="610" r:id="rId20"/>
    <p:sldId id="611" r:id="rId21"/>
    <p:sldId id="612" r:id="rId22"/>
    <p:sldId id="613" r:id="rId23"/>
    <p:sldId id="663" r:id="rId24"/>
    <p:sldId id="662" r:id="rId25"/>
    <p:sldId id="614" r:id="rId26"/>
    <p:sldId id="615" r:id="rId27"/>
    <p:sldId id="616" r:id="rId28"/>
    <p:sldId id="617" r:id="rId29"/>
    <p:sldId id="618" r:id="rId30"/>
    <p:sldId id="620" r:id="rId31"/>
    <p:sldId id="619" r:id="rId32"/>
    <p:sldId id="621" r:id="rId33"/>
    <p:sldId id="622" r:id="rId34"/>
    <p:sldId id="623" r:id="rId35"/>
    <p:sldId id="624" r:id="rId36"/>
    <p:sldId id="625" r:id="rId37"/>
    <p:sldId id="626" r:id="rId38"/>
    <p:sldId id="627" r:id="rId39"/>
    <p:sldId id="628" r:id="rId40"/>
    <p:sldId id="629" r:id="rId41"/>
    <p:sldId id="630" r:id="rId42"/>
    <p:sldId id="631" r:id="rId43"/>
    <p:sldId id="632" r:id="rId44"/>
    <p:sldId id="669" r:id="rId45"/>
    <p:sldId id="634" r:id="rId46"/>
    <p:sldId id="668" r:id="rId47"/>
    <p:sldId id="571" r:id="rId48"/>
    <p:sldId id="572" r:id="rId49"/>
    <p:sldId id="573" r:id="rId50"/>
    <p:sldId id="576" r:id="rId51"/>
    <p:sldId id="577" r:id="rId52"/>
    <p:sldId id="579" r:id="rId53"/>
    <p:sldId id="580" r:id="rId54"/>
    <p:sldId id="583" r:id="rId55"/>
    <p:sldId id="584" r:id="rId56"/>
    <p:sldId id="581" r:id="rId57"/>
    <p:sldId id="586" r:id="rId58"/>
    <p:sldId id="282" r:id="rId59"/>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a:srgbClr val="D60093"/>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688" autoAdjust="0"/>
    <p:restoredTop sz="94660"/>
  </p:normalViewPr>
  <p:slideViewPr>
    <p:cSldViewPr>
      <p:cViewPr varScale="1">
        <p:scale>
          <a:sx n="123" d="100"/>
          <a:sy n="123" d="100"/>
        </p:scale>
        <p:origin x="864" y="108"/>
      </p:cViewPr>
      <p:guideLst>
        <p:guide orient="horz" pos="2160"/>
        <p:guide pos="2880"/>
      </p:guideLst>
    </p:cSldViewPr>
  </p:slideViewPr>
  <p:notesTextViewPr>
    <p:cViewPr>
      <p:scale>
        <a:sx n="1" d="1"/>
        <a:sy n="1" d="1"/>
      </p:scale>
      <p:origin x="0" y="0"/>
    </p:cViewPr>
  </p:notesTextViewPr>
  <p:sorterViewPr>
    <p:cViewPr>
      <p:scale>
        <a:sx n="100" d="100"/>
        <a:sy n="100" d="100"/>
      </p:scale>
      <p:origin x="0" y="-75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E721D5-655F-45D2-B717-3C4CD78C8568}" type="datetimeFigureOut">
              <a:rPr lang="es-MX" smtClean="0"/>
              <a:t>25/08/2022</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AB4312-99A1-4CE9-ACE7-4C62E9FD90EE}" type="slidenum">
              <a:rPr lang="es-MX" smtClean="0"/>
              <a:t>‹Nº›</a:t>
            </a:fld>
            <a:endParaRPr lang="es-MX" dirty="0"/>
          </a:p>
        </p:txBody>
      </p:sp>
    </p:spTree>
    <p:extLst>
      <p:ext uri="{BB962C8B-B14F-4D97-AF65-F5344CB8AC3E}">
        <p14:creationId xmlns:p14="http://schemas.microsoft.com/office/powerpoint/2010/main" val="1005965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2</a:t>
            </a:fld>
            <a:endParaRPr lang="es-MX" dirty="0"/>
          </a:p>
        </p:txBody>
      </p:sp>
    </p:spTree>
    <p:extLst>
      <p:ext uri="{BB962C8B-B14F-4D97-AF65-F5344CB8AC3E}">
        <p14:creationId xmlns:p14="http://schemas.microsoft.com/office/powerpoint/2010/main" val="678526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4</a:t>
            </a:fld>
            <a:endParaRPr lang="es-MX" dirty="0"/>
          </a:p>
        </p:txBody>
      </p:sp>
    </p:spTree>
    <p:extLst>
      <p:ext uri="{BB962C8B-B14F-4D97-AF65-F5344CB8AC3E}">
        <p14:creationId xmlns:p14="http://schemas.microsoft.com/office/powerpoint/2010/main" val="3004446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47</a:t>
            </a:fld>
            <a:endParaRPr lang="es-MX" dirty="0"/>
          </a:p>
        </p:txBody>
      </p:sp>
    </p:spTree>
    <p:extLst>
      <p:ext uri="{BB962C8B-B14F-4D97-AF65-F5344CB8AC3E}">
        <p14:creationId xmlns:p14="http://schemas.microsoft.com/office/powerpoint/2010/main" val="2053550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51</a:t>
            </a:fld>
            <a:endParaRPr lang="es-MX" dirty="0"/>
          </a:p>
        </p:txBody>
      </p:sp>
    </p:spTree>
    <p:extLst>
      <p:ext uri="{BB962C8B-B14F-4D97-AF65-F5344CB8AC3E}">
        <p14:creationId xmlns:p14="http://schemas.microsoft.com/office/powerpoint/2010/main" val="479797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53</a:t>
            </a:fld>
            <a:endParaRPr lang="es-MX" dirty="0"/>
          </a:p>
        </p:txBody>
      </p:sp>
    </p:spTree>
    <p:extLst>
      <p:ext uri="{BB962C8B-B14F-4D97-AF65-F5344CB8AC3E}">
        <p14:creationId xmlns:p14="http://schemas.microsoft.com/office/powerpoint/2010/main" val="760602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25/08/2022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421648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25/08/2022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750951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25/08/2022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474278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8/25/2022</a:t>
            </a:fld>
            <a:endParaRPr lang="en-US" dirty="0"/>
          </a:p>
        </p:txBody>
      </p:sp>
      <p:sp>
        <p:nvSpPr>
          <p:cNvPr id="5" name="Holder 5"/>
          <p:cNvSpPr>
            <a:spLocks noGrp="1"/>
          </p:cNvSpPr>
          <p:nvPr>
            <p:ph type="sldNum" sz="quarter" idx="7"/>
          </p:nvPr>
        </p:nvSpPr>
        <p:spPr/>
        <p:txBody>
          <a:bodyPr lIns="0" tIns="0" rIns="0" bIns="0"/>
          <a:lstStyle/>
          <a:p>
            <a:pPr marL="25400"/>
            <a:fld id="{81D60167-4931-47E6-BA6A-407CBD079E47}" type="slidenum">
              <a:rPr lang="es-MX" spc="-10" smtClean="0">
                <a:solidFill>
                  <a:srgbClr val="18BAD4"/>
                </a:solidFill>
                <a:cs typeface="Calibri"/>
              </a:rPr>
              <a:pPr marL="25400"/>
              <a:t>‹Nº›</a:t>
            </a:fld>
            <a:endParaRPr lang="es-MX" dirty="0">
              <a:cs typeface="Calibri"/>
            </a:endParaRPr>
          </a:p>
        </p:txBody>
      </p:sp>
    </p:spTree>
    <p:extLst>
      <p:ext uri="{BB962C8B-B14F-4D97-AF65-F5344CB8AC3E}">
        <p14:creationId xmlns:p14="http://schemas.microsoft.com/office/powerpoint/2010/main" val="1335315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CB0270-4803-41AA-A124-4606D5A64886}"/>
              </a:ext>
            </a:extLst>
          </p:cNvPr>
          <p:cNvSpPr>
            <a:spLocks noGrp="1"/>
          </p:cNvSpPr>
          <p:nvPr>
            <p:ph type="title"/>
          </p:nvPr>
        </p:nvSpPr>
        <p:spPr>
          <a:xfrm>
            <a:off x="1441450" y="68263"/>
            <a:ext cx="7551738" cy="827087"/>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60E98CE-E020-4F61-947F-C16B8367AABC}"/>
              </a:ext>
            </a:extLst>
          </p:cNvPr>
          <p:cNvSpPr>
            <a:spLocks noGrp="1"/>
          </p:cNvSpPr>
          <p:nvPr>
            <p:ph type="body" sz="half" idx="1"/>
          </p:nvPr>
        </p:nvSpPr>
        <p:spPr>
          <a:xfrm>
            <a:off x="274638" y="1376363"/>
            <a:ext cx="4248150" cy="471963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E071130C-EDB6-4212-AC7C-A4DF16F172E8}"/>
              </a:ext>
            </a:extLst>
          </p:cNvPr>
          <p:cNvSpPr>
            <a:spLocks noGrp="1"/>
          </p:cNvSpPr>
          <p:nvPr>
            <p:ph sz="half" idx="2"/>
          </p:nvPr>
        </p:nvSpPr>
        <p:spPr>
          <a:xfrm>
            <a:off x="4675188" y="1376363"/>
            <a:ext cx="4248150" cy="471963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8DA2694E-2FCB-4690-B9AA-B1745EB88A01}"/>
              </a:ext>
            </a:extLst>
          </p:cNvPr>
          <p:cNvSpPr>
            <a:spLocks noGrp="1"/>
          </p:cNvSpPr>
          <p:nvPr>
            <p:ph type="dt" sz="half" idx="10"/>
          </p:nvPr>
        </p:nvSpPr>
        <p:spPr>
          <a:xfrm>
            <a:off x="685800" y="6248400"/>
            <a:ext cx="1905000" cy="457200"/>
          </a:xfrm>
        </p:spPr>
        <p:txBody>
          <a:bodyPr/>
          <a:lstStyle>
            <a:lvl1pPr>
              <a:defRPr/>
            </a:lvl1pPr>
          </a:lstStyle>
          <a:p>
            <a:endParaRPr lang="es-ES" altLang="es-MX" dirty="0"/>
          </a:p>
        </p:txBody>
      </p:sp>
      <p:sp>
        <p:nvSpPr>
          <p:cNvPr id="6" name="Marcador de pie de página 5">
            <a:extLst>
              <a:ext uri="{FF2B5EF4-FFF2-40B4-BE49-F238E27FC236}">
                <a16:creationId xmlns:a16="http://schemas.microsoft.com/office/drawing/2014/main" id="{082C16C9-226D-40A6-83B0-C7150E25D7F8}"/>
              </a:ext>
            </a:extLst>
          </p:cNvPr>
          <p:cNvSpPr>
            <a:spLocks noGrp="1"/>
          </p:cNvSpPr>
          <p:nvPr>
            <p:ph type="ftr" sz="quarter" idx="11"/>
          </p:nvPr>
        </p:nvSpPr>
        <p:spPr>
          <a:xfrm>
            <a:off x="3124200" y="6248400"/>
            <a:ext cx="2895600" cy="457200"/>
          </a:xfrm>
        </p:spPr>
        <p:txBody>
          <a:bodyPr/>
          <a:lstStyle>
            <a:lvl1pPr>
              <a:defRPr/>
            </a:lvl1pPr>
          </a:lstStyle>
          <a:p>
            <a:endParaRPr lang="es-ES" altLang="es-MX" dirty="0"/>
          </a:p>
        </p:txBody>
      </p:sp>
      <p:sp>
        <p:nvSpPr>
          <p:cNvPr id="7" name="Marcador de número de diapositiva 6">
            <a:extLst>
              <a:ext uri="{FF2B5EF4-FFF2-40B4-BE49-F238E27FC236}">
                <a16:creationId xmlns:a16="http://schemas.microsoft.com/office/drawing/2014/main" id="{4EAA7849-A941-412A-950B-FDAF50BC4A09}"/>
              </a:ext>
            </a:extLst>
          </p:cNvPr>
          <p:cNvSpPr>
            <a:spLocks noGrp="1"/>
          </p:cNvSpPr>
          <p:nvPr>
            <p:ph type="sldNum" sz="quarter" idx="12"/>
          </p:nvPr>
        </p:nvSpPr>
        <p:spPr>
          <a:xfrm>
            <a:off x="6553200" y="6248400"/>
            <a:ext cx="1905000" cy="457200"/>
          </a:xfrm>
        </p:spPr>
        <p:txBody>
          <a:bodyPr/>
          <a:lstStyle>
            <a:lvl1pPr>
              <a:defRPr/>
            </a:lvl1pPr>
          </a:lstStyle>
          <a:p>
            <a:fld id="{D829B6A8-D253-4D4B-A3FA-70749FCD26F0}" type="slidenum">
              <a:rPr lang="es-ES" altLang="es-MX"/>
              <a:pPr/>
              <a:t>‹Nº›</a:t>
            </a:fld>
            <a:endParaRPr lang="es-ES" altLang="es-MX" dirty="0"/>
          </a:p>
        </p:txBody>
      </p:sp>
    </p:spTree>
    <p:extLst>
      <p:ext uri="{BB962C8B-B14F-4D97-AF65-F5344CB8AC3E}">
        <p14:creationId xmlns:p14="http://schemas.microsoft.com/office/powerpoint/2010/main" val="1425442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25/08/2022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30180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B3F3E716-CACC-4490-AD07-F24B6A68DE47}" type="datetimeFigureOut">
              <a:rPr lang="es-MX" smtClean="0"/>
              <a:t>25/08/2022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655717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B3F3E716-CACC-4490-AD07-F24B6A68DE47}" type="datetimeFigureOut">
              <a:rPr lang="es-MX" smtClean="0"/>
              <a:t>25/08/2022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3253546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B3F3E716-CACC-4490-AD07-F24B6A68DE47}" type="datetimeFigureOut">
              <a:rPr lang="es-MX" smtClean="0"/>
              <a:t>25/08/2022</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58721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B3F3E716-CACC-4490-AD07-F24B6A68DE47}" type="datetimeFigureOut">
              <a:rPr lang="es-MX" smtClean="0"/>
              <a:t>25/08/2022</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4201238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3F3E716-CACC-4490-AD07-F24B6A68DE47}" type="datetimeFigureOut">
              <a:rPr lang="es-MX" smtClean="0"/>
              <a:t>25/08/2022</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74722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25/08/2022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348792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25/08/2022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241642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F3E716-CACC-4490-AD07-F24B6A68DE47}" type="datetimeFigureOut">
              <a:rPr lang="es-MX" smtClean="0"/>
              <a:t>25/08/2022</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264661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2.xml"/><Relationship Id="rId4" Type="http://schemas.openxmlformats.org/officeDocument/2006/relationships/image" Target="../media/image49.png"/></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6630" y="404664"/>
            <a:ext cx="7669826" cy="1470025"/>
          </a:xfrm>
        </p:spPr>
        <p:txBody>
          <a:bodyPr rtlCol="0">
            <a:normAutofit fontScale="90000"/>
          </a:bodyPr>
          <a:lstStyle/>
          <a:p>
            <a:pPr algn="l" eaLnBrk="1" fontAlgn="auto" hangingPunct="1">
              <a:spcAft>
                <a:spcPts val="0"/>
              </a:spcAft>
              <a:defRPr/>
            </a:pPr>
            <a:r>
              <a:rPr lang="es-MX" sz="3200" dirty="0">
                <a:solidFill>
                  <a:schemeClr val="bg2">
                    <a:lumMod val="50000"/>
                  </a:schemeClr>
                </a:solidFill>
              </a:rPr>
              <a:t>TI 3001 C</a:t>
            </a:r>
            <a:br>
              <a:rPr lang="es-MX" sz="3200" dirty="0">
                <a:solidFill>
                  <a:schemeClr val="bg2">
                    <a:lumMod val="50000"/>
                  </a:schemeClr>
                </a:solidFill>
              </a:rPr>
            </a:br>
            <a:r>
              <a:rPr lang="es-MX" sz="3200" dirty="0">
                <a:solidFill>
                  <a:schemeClr val="bg2">
                    <a:lumMod val="50000"/>
                  </a:schemeClr>
                </a:solidFill>
              </a:rPr>
              <a:t>Analítica de datos y herramientas de inteligencia artificial</a:t>
            </a:r>
          </a:p>
        </p:txBody>
      </p:sp>
      <p:sp>
        <p:nvSpPr>
          <p:cNvPr id="3" name="Subtitle 2"/>
          <p:cNvSpPr>
            <a:spLocks noGrp="1"/>
          </p:cNvSpPr>
          <p:nvPr>
            <p:ph type="subTitle" idx="1"/>
          </p:nvPr>
        </p:nvSpPr>
        <p:spPr>
          <a:xfrm>
            <a:off x="971600" y="1988840"/>
            <a:ext cx="7342584" cy="1368152"/>
          </a:xfrm>
        </p:spPr>
        <p:txBody>
          <a:bodyPr rtlCol="0">
            <a:normAutofit/>
          </a:bodyPr>
          <a:lstStyle/>
          <a:p>
            <a:pPr eaLnBrk="1" fontAlgn="auto" hangingPunct="1">
              <a:spcAft>
                <a:spcPts val="0"/>
              </a:spcAft>
              <a:defRPr/>
            </a:pPr>
            <a:r>
              <a:rPr lang="es-MX" b="1" dirty="0">
                <a:solidFill>
                  <a:schemeClr val="accent4">
                    <a:lumMod val="50000"/>
                  </a:schemeClr>
                </a:solidFill>
              </a:rPr>
              <a:t>Python orientado a objetos</a:t>
            </a:r>
          </a:p>
          <a:p>
            <a:pPr eaLnBrk="1" fontAlgn="auto" hangingPunct="1">
              <a:spcAft>
                <a:spcPts val="0"/>
              </a:spcAft>
              <a:defRPr/>
            </a:pPr>
            <a:r>
              <a:rPr lang="es-MX" sz="2000" dirty="0">
                <a:solidFill>
                  <a:schemeClr val="accent4">
                    <a:lumMod val="50000"/>
                  </a:schemeClr>
                </a:solidFill>
              </a:rPr>
              <a:t>Tecnológico de Monterrey</a:t>
            </a:r>
          </a:p>
        </p:txBody>
      </p:sp>
      <p:pic>
        <p:nvPicPr>
          <p:cNvPr id="5" name="Imagen 4">
            <a:extLst>
              <a:ext uri="{FF2B5EF4-FFF2-40B4-BE49-F238E27FC236}">
                <a16:creationId xmlns:a16="http://schemas.microsoft.com/office/drawing/2014/main" id="{6C139A93-94E2-40FC-A3B4-C22200742DAC}"/>
              </a:ext>
            </a:extLst>
          </p:cNvPr>
          <p:cNvPicPr>
            <a:picLocks noChangeAspect="1"/>
          </p:cNvPicPr>
          <p:nvPr/>
        </p:nvPicPr>
        <p:blipFill>
          <a:blip r:embed="rId2"/>
          <a:stretch>
            <a:fillRect/>
          </a:stretch>
        </p:blipFill>
        <p:spPr>
          <a:xfrm>
            <a:off x="2933260" y="3212976"/>
            <a:ext cx="3277480" cy="2900758"/>
          </a:xfrm>
          <a:prstGeom prst="rect">
            <a:avLst/>
          </a:prstGeom>
        </p:spPr>
      </p:pic>
    </p:spTree>
    <p:extLst>
      <p:ext uri="{BB962C8B-B14F-4D97-AF65-F5344CB8AC3E}">
        <p14:creationId xmlns:p14="http://schemas.microsoft.com/office/powerpoint/2010/main" val="542782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a:extLst>
              <a:ext uri="{FF2B5EF4-FFF2-40B4-BE49-F238E27FC236}">
                <a16:creationId xmlns:a16="http://schemas.microsoft.com/office/drawing/2014/main" id="{26A619BA-1B8B-4392-A850-99FB7119E58B}"/>
              </a:ext>
            </a:extLst>
          </p:cNvPr>
          <p:cNvSpPr>
            <a:spLocks noGrp="1" noChangeArrowheads="1"/>
          </p:cNvSpPr>
          <p:nvPr>
            <p:ph type="title"/>
          </p:nvPr>
        </p:nvSpPr>
        <p:spPr>
          <a:xfrm>
            <a:off x="1331913" y="68263"/>
            <a:ext cx="7018337" cy="827087"/>
          </a:xfrm>
        </p:spPr>
        <p:txBody>
          <a:bodyPr/>
          <a:lstStyle/>
          <a:p>
            <a:pPr algn="ctr"/>
            <a:r>
              <a:rPr lang="es-ES_tradnl" altLang="es-MX" sz="4400" b="0" dirty="0">
                <a:solidFill>
                  <a:srgbClr val="000099"/>
                </a:solidFill>
                <a:effectLst>
                  <a:outerShdw blurRad="38100" dist="38100" dir="2700000" algn="tl">
                    <a:srgbClr val="C0C0C0"/>
                  </a:outerShdw>
                </a:effectLst>
                <a:latin typeface="Dom Casual" charset="0"/>
              </a:rPr>
              <a:t>Movie</a:t>
            </a:r>
          </a:p>
        </p:txBody>
      </p:sp>
      <p:pic>
        <p:nvPicPr>
          <p:cNvPr id="436227" name="Picture 3">
            <a:extLst>
              <a:ext uri="{FF2B5EF4-FFF2-40B4-BE49-F238E27FC236}">
                <a16:creationId xmlns:a16="http://schemas.microsoft.com/office/drawing/2014/main" id="{6A26CCB2-EC79-4809-8392-F6946BF99B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31913" y="1412875"/>
            <a:ext cx="7200900" cy="4648200"/>
          </a:xfrm>
          <a:noFill/>
          <a:ln/>
          <a:extLs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631312" y="2285905"/>
            <a:ext cx="7759162" cy="1359119"/>
          </a:xfrm>
        </p:spPr>
        <p:txBody>
          <a:bodyPr>
            <a:normAutofit fontScale="70000" lnSpcReduction="20000"/>
          </a:bodyPr>
          <a:lstStyle/>
          <a:p>
            <a:pPr marL="0" indent="0">
              <a:lnSpc>
                <a:spcPct val="170000"/>
              </a:lnSpc>
              <a:spcBef>
                <a:spcPct val="0"/>
              </a:spcBef>
              <a:buNone/>
            </a:pPr>
            <a:r>
              <a:rPr lang="es-ES_tradnl" altLang="es-MX" sz="2500" dirty="0">
                <a:latin typeface="Dom Casual" charset="0"/>
              </a:rPr>
              <a:t>Los objetos los vamos a representar a través de </a:t>
            </a:r>
          </a:p>
          <a:p>
            <a:pPr algn="just">
              <a:lnSpc>
                <a:spcPct val="170000"/>
              </a:lnSpc>
              <a:spcBef>
                <a:spcPct val="0"/>
              </a:spcBef>
            </a:pPr>
            <a:r>
              <a:rPr lang="es-ES_tradnl" altLang="es-MX" sz="2500" b="1" dirty="0">
                <a:solidFill>
                  <a:schemeClr val="accent6">
                    <a:lumMod val="75000"/>
                  </a:schemeClr>
                </a:solidFill>
                <a:latin typeface="Dom Casual" charset="0"/>
              </a:rPr>
              <a:t>Atributos: </a:t>
            </a:r>
            <a:r>
              <a:rPr lang="es-ES_tradnl" altLang="es-MX" sz="2500" b="1" dirty="0">
                <a:latin typeface="Dom Casual" charset="0"/>
              </a:rPr>
              <a:t>Características que lo definen. </a:t>
            </a:r>
            <a:r>
              <a:rPr lang="es-ES_tradnl" altLang="es-MX" sz="2500" dirty="0">
                <a:latin typeface="Dom Casual" charset="0"/>
              </a:rPr>
              <a:t>Son variables (int, bool, float, char , etc.) van a tener distintos valores, dependiendo de que objeto se trate. </a:t>
            </a: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 objeto?</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7" y="908720"/>
            <a:ext cx="7896993" cy="11430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20000"/>
              </a:lnSpc>
              <a:spcBef>
                <a:spcPct val="0"/>
              </a:spcBef>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marL="0" indent="0" algn="ctr">
              <a:lnSpc>
                <a:spcPct val="120000"/>
              </a:lnSpc>
              <a:spcBef>
                <a:spcPct val="0"/>
              </a:spcBef>
              <a:buNone/>
            </a:pPr>
            <a:r>
              <a:rPr lang="es-ES_tradnl" altLang="es-MX" sz="2400" b="1" dirty="0">
                <a:solidFill>
                  <a:schemeClr val="accent6">
                    <a:lumMod val="75000"/>
                  </a:schemeClr>
                </a:solidFill>
                <a:latin typeface="Dom Casual" charset="0"/>
              </a:rPr>
              <a:t>Un objeto es una entidad o todo aquello que se quiere representar (persona, lugar o cosa).</a:t>
            </a:r>
          </a:p>
        </p:txBody>
      </p:sp>
      <p:pic>
        <p:nvPicPr>
          <p:cNvPr id="3" name="Imagen 2" descr="Dibujo animado de un personaje de caricatura&#10;&#10;Descripción generada automáticamente con confianza media">
            <a:extLst>
              <a:ext uri="{FF2B5EF4-FFF2-40B4-BE49-F238E27FC236}">
                <a16:creationId xmlns:a16="http://schemas.microsoft.com/office/drawing/2014/main" id="{8DD25C68-14D5-4F91-ACD9-42F2681E9D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20072" y="3879207"/>
            <a:ext cx="3334168" cy="2382239"/>
          </a:xfrm>
          <a:prstGeom prst="rect">
            <a:avLst/>
          </a:prstGeom>
        </p:spPr>
      </p:pic>
      <p:sp>
        <p:nvSpPr>
          <p:cNvPr id="7" name="Rectangle 3">
            <a:extLst>
              <a:ext uri="{FF2B5EF4-FFF2-40B4-BE49-F238E27FC236}">
                <a16:creationId xmlns:a16="http://schemas.microsoft.com/office/drawing/2014/main" id="{74EBD123-7978-40A3-9117-900A926D9D23}"/>
              </a:ext>
            </a:extLst>
          </p:cNvPr>
          <p:cNvSpPr txBox="1">
            <a:spLocks noChangeArrowheads="1"/>
          </p:cNvSpPr>
          <p:nvPr/>
        </p:nvSpPr>
        <p:spPr>
          <a:xfrm>
            <a:off x="755576" y="3879207"/>
            <a:ext cx="4320480" cy="2448272"/>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70000"/>
              </a:lnSpc>
              <a:spcBef>
                <a:spcPct val="0"/>
              </a:spcBef>
              <a:buNone/>
            </a:pPr>
            <a:r>
              <a:rPr lang="es-ES_tradnl" altLang="es-MX" sz="1800" dirty="0">
                <a:latin typeface="Dom Casual" charset="0"/>
              </a:rPr>
              <a:t>Si tenemos un objeto </a:t>
            </a:r>
            <a:r>
              <a:rPr lang="es-ES_tradnl" altLang="es-MX" sz="1800" b="1" dirty="0">
                <a:solidFill>
                  <a:schemeClr val="accent5">
                    <a:lumMod val="75000"/>
                  </a:schemeClr>
                </a:solidFill>
                <a:latin typeface="Dom Casual" charset="0"/>
              </a:rPr>
              <a:t>vendedor</a:t>
            </a:r>
            <a:r>
              <a:rPr lang="es-ES_tradnl" altLang="es-MX" sz="1800" dirty="0">
                <a:latin typeface="Dom Casual" charset="0"/>
              </a:rPr>
              <a:t>, vamos a tener un objeto que represente al vendedor </a:t>
            </a:r>
            <a:r>
              <a:rPr lang="es-ES_tradnl" altLang="es-MX" sz="1800" b="1" dirty="0">
                <a:solidFill>
                  <a:srgbClr val="FF0000"/>
                </a:solidFill>
                <a:latin typeface="Dom Casual" charset="0"/>
              </a:rPr>
              <a:t>Juan</a:t>
            </a:r>
            <a:r>
              <a:rPr lang="es-ES_tradnl" altLang="es-MX" sz="1800" dirty="0">
                <a:latin typeface="Dom Casual" charset="0"/>
              </a:rPr>
              <a:t> y otro objeto que represente a la vendedora </a:t>
            </a:r>
            <a:r>
              <a:rPr lang="es-ES_tradnl" altLang="es-MX" sz="1800" b="1" dirty="0">
                <a:solidFill>
                  <a:srgbClr val="FF0000"/>
                </a:solidFill>
                <a:latin typeface="Dom Casual" charset="0"/>
              </a:rPr>
              <a:t>Luisa</a:t>
            </a:r>
            <a:r>
              <a:rPr lang="es-ES_tradnl" altLang="es-MX" sz="1800" dirty="0">
                <a:latin typeface="Dom Casual" charset="0"/>
              </a:rPr>
              <a:t>. Uno de los atributos de ese objeto puede ser el </a:t>
            </a:r>
            <a:r>
              <a:rPr lang="es-ES_tradnl" altLang="es-MX" sz="1800" b="1" dirty="0">
                <a:solidFill>
                  <a:schemeClr val="accent6">
                    <a:lumMod val="75000"/>
                  </a:schemeClr>
                </a:solidFill>
                <a:latin typeface="Dom Casual" charset="0"/>
              </a:rPr>
              <a:t>nombre</a:t>
            </a:r>
            <a:r>
              <a:rPr lang="es-ES_tradnl" altLang="es-MX" sz="1800" dirty="0">
                <a:latin typeface="Dom Casual" charset="0"/>
              </a:rPr>
              <a:t>, que puede ser Juan o Luisa. Diferentes valores para un atributo, definen el estado de un objeto.</a:t>
            </a:r>
          </a:p>
        </p:txBody>
      </p:sp>
    </p:spTree>
    <p:extLst>
      <p:ext uri="{BB962C8B-B14F-4D97-AF65-F5344CB8AC3E}">
        <p14:creationId xmlns:p14="http://schemas.microsoft.com/office/powerpoint/2010/main" val="1863639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631311" y="2277197"/>
            <a:ext cx="7613097" cy="3096019"/>
          </a:xfrm>
        </p:spPr>
        <p:txBody>
          <a:bodyPr>
            <a:normAutofit fontScale="62500" lnSpcReduction="20000"/>
          </a:bodyPr>
          <a:lstStyle/>
          <a:p>
            <a:pPr marL="0" indent="0">
              <a:lnSpc>
                <a:spcPct val="170000"/>
              </a:lnSpc>
              <a:spcBef>
                <a:spcPct val="0"/>
              </a:spcBef>
              <a:buNone/>
            </a:pPr>
            <a:r>
              <a:rPr lang="es-ES_tradnl" altLang="es-MX" sz="2500" dirty="0">
                <a:latin typeface="Dom Casual" charset="0"/>
              </a:rPr>
              <a:t>Los objetos los vamos a representar a través de </a:t>
            </a:r>
          </a:p>
          <a:p>
            <a:pPr algn="just">
              <a:lnSpc>
                <a:spcPct val="170000"/>
              </a:lnSpc>
              <a:spcBef>
                <a:spcPct val="0"/>
              </a:spcBef>
            </a:pPr>
            <a:r>
              <a:rPr lang="es-ES_tradnl" altLang="es-MX" sz="2500" b="1" dirty="0">
                <a:solidFill>
                  <a:schemeClr val="accent6">
                    <a:lumMod val="75000"/>
                  </a:schemeClr>
                </a:solidFill>
                <a:latin typeface="Dom Casual" charset="0"/>
              </a:rPr>
              <a:t>Métodos: </a:t>
            </a:r>
            <a:r>
              <a:rPr lang="es-ES_tradnl" altLang="es-MX" sz="2500" b="1" dirty="0">
                <a:latin typeface="Dom Casual" charset="0"/>
              </a:rPr>
              <a:t>Acciones que puede realizar. </a:t>
            </a:r>
            <a:r>
              <a:rPr lang="es-ES_tradnl" altLang="es-MX" sz="2500" dirty="0">
                <a:latin typeface="Dom Casual" charset="0"/>
              </a:rPr>
              <a:t>Son similares a las  funciones. Pueden recibir parámetros y regresar un valor.</a:t>
            </a:r>
            <a:endParaRPr lang="es-ES_tradnl" altLang="es-MX" sz="2600" dirty="0">
              <a:latin typeface="Dom Casual" charset="0"/>
            </a:endParaRPr>
          </a:p>
          <a:p>
            <a:pPr algn="just">
              <a:lnSpc>
                <a:spcPct val="170000"/>
              </a:lnSpc>
              <a:spcBef>
                <a:spcPct val="0"/>
              </a:spcBef>
            </a:pPr>
            <a:r>
              <a:rPr lang="en-US" sz="2600" dirty="0">
                <a:latin typeface="Dom Casual"/>
              </a:rPr>
              <a:t>Los </a:t>
            </a:r>
            <a:r>
              <a:rPr lang="en-US" sz="2600" b="1" dirty="0">
                <a:latin typeface="Dom Casual"/>
              </a:rPr>
              <a:t>métodos</a:t>
            </a:r>
            <a:r>
              <a:rPr lang="en-US" sz="2600" dirty="0">
                <a:latin typeface="Dom Casual"/>
              </a:rPr>
              <a:t> hacen o modifican el estado interno del objeto.</a:t>
            </a:r>
          </a:p>
          <a:p>
            <a:pPr marL="0" indent="0" algn="just">
              <a:lnSpc>
                <a:spcPct val="170000"/>
              </a:lnSpc>
              <a:spcBef>
                <a:spcPct val="0"/>
              </a:spcBef>
              <a:buNone/>
            </a:pPr>
            <a:endParaRPr lang="es-ES_tradnl" altLang="es-MX" sz="2600" dirty="0">
              <a:latin typeface="Dom Casual" charset="0"/>
            </a:endParaRPr>
          </a:p>
          <a:p>
            <a:pPr marL="0" indent="0" algn="just">
              <a:lnSpc>
                <a:spcPct val="170000"/>
              </a:lnSpc>
              <a:spcBef>
                <a:spcPct val="0"/>
              </a:spcBef>
              <a:buNone/>
            </a:pPr>
            <a:r>
              <a:rPr lang="es-ES_tradnl" altLang="es-MX" sz="2600" dirty="0">
                <a:latin typeface="Dom Casual" charset="0"/>
              </a:rPr>
              <a:t>En general el objeto es todo aquello que queramos representar y lo vamos a representar a través de </a:t>
            </a:r>
            <a:r>
              <a:rPr lang="es-ES_tradnl" altLang="es-MX" sz="2600" b="1" dirty="0">
                <a:solidFill>
                  <a:schemeClr val="accent6">
                    <a:lumMod val="75000"/>
                  </a:schemeClr>
                </a:solidFill>
                <a:latin typeface="Dom Casual" charset="0"/>
              </a:rPr>
              <a:t>atributos </a:t>
            </a:r>
            <a:r>
              <a:rPr lang="es-ES_tradnl" altLang="es-MX" sz="2600" dirty="0">
                <a:latin typeface="Dom Casual" charset="0"/>
              </a:rPr>
              <a:t>y </a:t>
            </a:r>
            <a:r>
              <a:rPr lang="es-ES_tradnl" altLang="es-MX" sz="2600" b="1" dirty="0">
                <a:solidFill>
                  <a:schemeClr val="accent6">
                    <a:lumMod val="75000"/>
                  </a:schemeClr>
                </a:solidFill>
                <a:latin typeface="Dom Casual" charset="0"/>
              </a:rPr>
              <a:t>métodos</a:t>
            </a:r>
            <a:r>
              <a:rPr lang="es-ES_tradnl" altLang="es-MX" sz="2600" dirty="0">
                <a:latin typeface="Dom Casual" charset="0"/>
              </a:rPr>
              <a:t>, de esta forma vamos a identificar las características propias de los objetos. </a:t>
            </a:r>
          </a:p>
          <a:p>
            <a:pPr algn="just">
              <a:lnSpc>
                <a:spcPct val="170000"/>
              </a:lnSpc>
              <a:spcBef>
                <a:spcPct val="0"/>
              </a:spcBef>
            </a:pPr>
            <a:endParaRPr lang="es-ES_tradnl" altLang="es-MX" sz="2400" dirty="0">
              <a:latin typeface="Dom Casual" charset="0"/>
            </a:endParaRP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 objeto?</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7" y="908720"/>
            <a:ext cx="7896993" cy="11430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20000"/>
              </a:lnSpc>
              <a:spcBef>
                <a:spcPct val="0"/>
              </a:spcBef>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marL="0" indent="0" algn="ctr">
              <a:lnSpc>
                <a:spcPct val="120000"/>
              </a:lnSpc>
              <a:spcBef>
                <a:spcPct val="0"/>
              </a:spcBef>
              <a:buNone/>
            </a:pPr>
            <a:r>
              <a:rPr lang="es-ES_tradnl" altLang="es-MX" sz="2400" b="1" dirty="0">
                <a:solidFill>
                  <a:schemeClr val="accent6">
                    <a:lumMod val="75000"/>
                  </a:schemeClr>
                </a:solidFill>
                <a:latin typeface="Dom Casual" charset="0"/>
              </a:rPr>
              <a:t>Un objeto es una entidad o todo aquello que se quiere representar (persona, lugar o cosa).</a:t>
            </a:r>
          </a:p>
        </p:txBody>
      </p:sp>
    </p:spTree>
    <p:extLst>
      <p:ext uri="{BB962C8B-B14F-4D97-AF65-F5344CB8AC3E}">
        <p14:creationId xmlns:p14="http://schemas.microsoft.com/office/powerpoint/2010/main" val="2696103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3" name="Rectangle 3">
            <a:extLst>
              <a:ext uri="{FF2B5EF4-FFF2-40B4-BE49-F238E27FC236}">
                <a16:creationId xmlns:a16="http://schemas.microsoft.com/office/drawing/2014/main" id="{4FDBBAAA-5401-457B-96C9-E34CBBA0DF54}"/>
              </a:ext>
            </a:extLst>
          </p:cNvPr>
          <p:cNvSpPr>
            <a:spLocks noGrp="1" noChangeArrowheads="1"/>
          </p:cNvSpPr>
          <p:nvPr>
            <p:ph type="body" sz="half" idx="1"/>
          </p:nvPr>
        </p:nvSpPr>
        <p:spPr>
          <a:xfrm>
            <a:off x="1115616" y="1903267"/>
            <a:ext cx="7560840" cy="3829990"/>
          </a:xfrm>
        </p:spPr>
        <p:txBody>
          <a:bodyPr/>
          <a:lstStyle/>
          <a:p>
            <a:pPr>
              <a:lnSpc>
                <a:spcPct val="120000"/>
              </a:lnSpc>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a:lnSpc>
                <a:spcPct val="110000"/>
              </a:lnSpc>
              <a:buFontTx/>
              <a:buAutoNum type="arabicPeriod"/>
            </a:pPr>
            <a:r>
              <a:rPr lang="es-ES_tradnl" altLang="es-MX" sz="2000" dirty="0">
                <a:latin typeface="Dom Casual" charset="0"/>
              </a:rPr>
              <a:t>Primero debemos definir la </a:t>
            </a:r>
            <a:r>
              <a:rPr lang="es-ES_tradnl" altLang="es-MX" sz="2000" b="1" dirty="0">
                <a:solidFill>
                  <a:srgbClr val="FF0000"/>
                </a:solidFill>
                <a:latin typeface="Dom Casual" charset="0"/>
              </a:rPr>
              <a:t>clase</a:t>
            </a:r>
            <a:endParaRPr lang="es-ES_tradnl" altLang="es-MX" sz="2000" dirty="0">
              <a:solidFill>
                <a:srgbClr val="FF0000"/>
              </a:solidFill>
              <a:latin typeface="Dom Casual" charset="0"/>
            </a:endParaRPr>
          </a:p>
          <a:p>
            <a:pPr lvl="1">
              <a:lnSpc>
                <a:spcPct val="110000"/>
              </a:lnSpc>
            </a:pPr>
            <a:r>
              <a:rPr lang="es-ES_tradnl" altLang="es-MX" sz="2000" dirty="0">
                <a:latin typeface="Dom Casual" charset="0"/>
              </a:rPr>
              <a:t>Al crear la clase debemos definir sus variables de instancia o </a:t>
            </a:r>
            <a:r>
              <a:rPr lang="es-ES_tradnl" altLang="es-MX" sz="2000" b="1" dirty="0">
                <a:effectLst>
                  <a:outerShdw blurRad="38100" dist="38100" dir="2700000" algn="tl">
                    <a:srgbClr val="C0C0C0"/>
                  </a:outerShdw>
                </a:effectLst>
                <a:latin typeface="Dom Casual" charset="0"/>
              </a:rPr>
              <a:t>atributos</a:t>
            </a:r>
            <a:r>
              <a:rPr lang="es-ES_tradnl" altLang="es-MX" sz="2000" dirty="0">
                <a:latin typeface="Dom Casual" charset="0"/>
              </a:rPr>
              <a:t>. Debemos preguntarnos </a:t>
            </a:r>
            <a:r>
              <a:rPr lang="es-ES_tradnl" altLang="es-MX" sz="2000" b="1" dirty="0">
                <a:solidFill>
                  <a:schemeClr val="accent5">
                    <a:lumMod val="75000"/>
                  </a:schemeClr>
                </a:solidFill>
                <a:latin typeface="Dom Casual" charset="0"/>
              </a:rPr>
              <a:t>¿Qué datos son necesarios para esta clase?</a:t>
            </a:r>
          </a:p>
          <a:p>
            <a:pPr lvl="1">
              <a:lnSpc>
                <a:spcPct val="110000"/>
              </a:lnSpc>
            </a:pPr>
            <a:r>
              <a:rPr lang="es-ES_tradnl" altLang="es-MX" sz="2000" dirty="0">
                <a:latin typeface="Dom Casual" charset="0"/>
              </a:rPr>
              <a:t>También debemos definir su comportamiento o </a:t>
            </a:r>
            <a:r>
              <a:rPr lang="es-ES_tradnl" altLang="es-MX" sz="2000" b="1" dirty="0">
                <a:effectLst>
                  <a:outerShdw blurRad="38100" dist="38100" dir="2700000" algn="tl">
                    <a:srgbClr val="C0C0C0"/>
                  </a:outerShdw>
                </a:effectLst>
                <a:latin typeface="Dom Casual" charset="0"/>
              </a:rPr>
              <a:t>métodos</a:t>
            </a:r>
            <a:r>
              <a:rPr lang="es-ES_tradnl" altLang="es-MX" sz="2000" dirty="0">
                <a:latin typeface="Dom Casual" charset="0"/>
              </a:rPr>
              <a:t>, es decir, </a:t>
            </a:r>
            <a:r>
              <a:rPr lang="es-ES_tradnl" altLang="es-MX" sz="2000" b="1" dirty="0">
                <a:solidFill>
                  <a:schemeClr val="accent5">
                    <a:lumMod val="75000"/>
                  </a:schemeClr>
                </a:solidFill>
                <a:latin typeface="Dom Casual" charset="0"/>
              </a:rPr>
              <a:t>¿qué pueden hacer los objetos que pertenecen a esta clase?</a:t>
            </a:r>
          </a:p>
          <a:p>
            <a:pPr>
              <a:lnSpc>
                <a:spcPct val="110000"/>
              </a:lnSpc>
              <a:buFontTx/>
              <a:buAutoNum type="arabicPeriod"/>
            </a:pPr>
            <a:r>
              <a:rPr lang="es-ES_tradnl" altLang="es-MX" sz="2000" dirty="0">
                <a:latin typeface="Dom Casual" charset="0"/>
              </a:rPr>
              <a:t>Después debemos crear los </a:t>
            </a:r>
            <a:r>
              <a:rPr lang="es-ES_tradnl" altLang="es-MX" sz="2000" b="1" dirty="0">
                <a:solidFill>
                  <a:srgbClr val="FF3300"/>
                </a:solidFill>
                <a:latin typeface="Dom Casual" charset="0"/>
              </a:rPr>
              <a:t>objetos</a:t>
            </a:r>
            <a:r>
              <a:rPr lang="es-ES_tradnl" altLang="es-MX" sz="2000" dirty="0">
                <a:latin typeface="Dom Casual" charset="0"/>
              </a:rPr>
              <a:t> de la clase que acabo de definir</a:t>
            </a:r>
          </a:p>
        </p:txBody>
      </p:sp>
      <p:sp>
        <p:nvSpPr>
          <p:cNvPr id="430084" name="Rectangle 4">
            <a:extLst>
              <a:ext uri="{FF2B5EF4-FFF2-40B4-BE49-F238E27FC236}">
                <a16:creationId xmlns:a16="http://schemas.microsoft.com/office/drawing/2014/main" id="{F2967D32-B789-47AC-B1D7-C4635D2B5BE7}"/>
              </a:ext>
            </a:extLst>
          </p:cNvPr>
          <p:cNvSpPr>
            <a:spLocks noChangeArrowheads="1"/>
          </p:cNvSpPr>
          <p:nvPr/>
        </p:nvSpPr>
        <p:spPr bwMode="auto">
          <a:xfrm>
            <a:off x="1043608" y="1052736"/>
            <a:ext cx="7786687"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nchor="ctr"/>
          <a:lstStyle>
            <a:lvl1pPr>
              <a:defRPr sz="3600" b="1">
                <a:solidFill>
                  <a:schemeClr val="tx2"/>
                </a:solidFill>
                <a:latin typeface="Arial" panose="020B0604020202020204" pitchFamily="34" charset="0"/>
              </a:defRPr>
            </a:lvl1pPr>
            <a:lvl2pPr>
              <a:defRPr sz="3600" b="1">
                <a:solidFill>
                  <a:schemeClr val="tx2"/>
                </a:solidFill>
                <a:latin typeface="Arial" panose="020B0604020202020204" pitchFamily="34" charset="0"/>
              </a:defRPr>
            </a:lvl2pPr>
            <a:lvl3pPr>
              <a:defRPr sz="3600" b="1">
                <a:solidFill>
                  <a:schemeClr val="tx2"/>
                </a:solidFill>
                <a:latin typeface="Arial" panose="020B0604020202020204" pitchFamily="34" charset="0"/>
              </a:defRPr>
            </a:lvl3pPr>
            <a:lvl4pPr>
              <a:defRPr sz="3600" b="1">
                <a:solidFill>
                  <a:schemeClr val="tx2"/>
                </a:solidFill>
                <a:latin typeface="Arial" panose="020B0604020202020204" pitchFamily="34" charset="0"/>
              </a:defRPr>
            </a:lvl4pPr>
            <a:lvl5pPr>
              <a:defRPr sz="3600" b="1">
                <a:solidFill>
                  <a:schemeClr val="tx2"/>
                </a:solidFill>
                <a:latin typeface="Arial" panose="020B0604020202020204" pitchFamily="34" charset="0"/>
              </a:defRPr>
            </a:lvl5pPr>
            <a:lvl6pPr marL="457200" fontAlgn="base">
              <a:spcBef>
                <a:spcPct val="0"/>
              </a:spcBef>
              <a:spcAft>
                <a:spcPct val="0"/>
              </a:spcAft>
              <a:defRPr sz="3600" b="1">
                <a:solidFill>
                  <a:schemeClr val="tx2"/>
                </a:solidFill>
                <a:latin typeface="Arial" panose="020B0604020202020204" pitchFamily="34" charset="0"/>
              </a:defRPr>
            </a:lvl6pPr>
            <a:lvl7pPr marL="914400" fontAlgn="base">
              <a:spcBef>
                <a:spcPct val="0"/>
              </a:spcBef>
              <a:spcAft>
                <a:spcPct val="0"/>
              </a:spcAft>
              <a:defRPr sz="3600" b="1">
                <a:solidFill>
                  <a:schemeClr val="tx2"/>
                </a:solidFill>
                <a:latin typeface="Arial" panose="020B0604020202020204" pitchFamily="34" charset="0"/>
              </a:defRPr>
            </a:lvl7pPr>
            <a:lvl8pPr marL="1371600" fontAlgn="base">
              <a:spcBef>
                <a:spcPct val="0"/>
              </a:spcBef>
              <a:spcAft>
                <a:spcPct val="0"/>
              </a:spcAft>
              <a:defRPr sz="3600" b="1">
                <a:solidFill>
                  <a:schemeClr val="tx2"/>
                </a:solidFill>
                <a:latin typeface="Arial" panose="020B0604020202020204" pitchFamily="34" charset="0"/>
              </a:defRPr>
            </a:lvl8pPr>
            <a:lvl9pPr marL="1828800" fontAlgn="base">
              <a:spcBef>
                <a:spcPct val="0"/>
              </a:spcBef>
              <a:spcAft>
                <a:spcPct val="0"/>
              </a:spcAft>
              <a:defRPr sz="3600" b="1">
                <a:solidFill>
                  <a:schemeClr val="tx2"/>
                </a:solidFill>
                <a:latin typeface="Arial" panose="020B0604020202020204" pitchFamily="34" charset="0"/>
              </a:defRPr>
            </a:lvl9pPr>
          </a:lstStyle>
          <a:p>
            <a:pPr>
              <a:lnSpc>
                <a:spcPct val="120000"/>
              </a:lnSpc>
            </a:pPr>
            <a:r>
              <a:rPr lang="es-ES_tradnl" altLang="es-MX" sz="2000" b="0" dirty="0">
                <a:solidFill>
                  <a:schemeClr val="tx1"/>
                </a:solidFill>
                <a:latin typeface="Dom Casual" charset="0"/>
              </a:rPr>
              <a:t>Para definir una clase y crear objetos de esa clase:</a:t>
            </a:r>
          </a:p>
        </p:txBody>
      </p:sp>
      <p:sp>
        <p:nvSpPr>
          <p:cNvPr id="7" name="Rectangle 2">
            <a:extLst>
              <a:ext uri="{FF2B5EF4-FFF2-40B4-BE49-F238E27FC236}">
                <a16:creationId xmlns:a16="http://schemas.microsoft.com/office/drawing/2014/main" id="{BFA6B777-3E97-4672-AFF3-9E6FD792F4DF}"/>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Clases y objetos</a:t>
            </a:r>
          </a:p>
        </p:txBody>
      </p:sp>
    </p:spTree>
    <p:extLst>
      <p:ext uri="{BB962C8B-B14F-4D97-AF65-F5344CB8AC3E}">
        <p14:creationId xmlns:p14="http://schemas.microsoft.com/office/powerpoint/2010/main" val="3394408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7" name="Rectangle 3">
            <a:extLst>
              <a:ext uri="{FF2B5EF4-FFF2-40B4-BE49-F238E27FC236}">
                <a16:creationId xmlns:a16="http://schemas.microsoft.com/office/drawing/2014/main" id="{FF4F41FA-E356-49F8-9BB1-3FD25DE5BEE0}"/>
              </a:ext>
            </a:extLst>
          </p:cNvPr>
          <p:cNvSpPr>
            <a:spLocks noGrp="1" noChangeArrowheads="1"/>
          </p:cNvSpPr>
          <p:nvPr>
            <p:ph type="body" idx="1"/>
          </p:nvPr>
        </p:nvSpPr>
        <p:spPr>
          <a:xfrm>
            <a:off x="683418" y="1052736"/>
            <a:ext cx="7921029" cy="5184576"/>
          </a:xfrm>
        </p:spPr>
        <p:txBody>
          <a:bodyPr/>
          <a:lstStyle/>
          <a:p>
            <a:pPr>
              <a:lnSpc>
                <a:spcPct val="110000"/>
              </a:lnSpc>
              <a:spcBef>
                <a:spcPct val="0"/>
              </a:spcBef>
              <a:buFontTx/>
              <a:buNone/>
            </a:pPr>
            <a:r>
              <a:rPr lang="es-ES_tradnl" altLang="es-MX" sz="2800" b="1" dirty="0">
                <a:latin typeface="Dom Casual" charset="0"/>
              </a:rPr>
              <a:t>Ejemplo:</a:t>
            </a:r>
          </a:p>
          <a:p>
            <a:pPr>
              <a:lnSpc>
                <a:spcPct val="110000"/>
              </a:lnSpc>
              <a:spcBef>
                <a:spcPct val="0"/>
              </a:spcBef>
              <a:buFontTx/>
              <a:buNone/>
            </a:pPr>
            <a:endParaRPr lang="es-ES_tradnl" altLang="es-MX" sz="1600" b="1" dirty="0">
              <a:latin typeface="Dom Casual" charset="0"/>
            </a:endParaRPr>
          </a:p>
          <a:p>
            <a:pPr>
              <a:lnSpc>
                <a:spcPct val="120000"/>
              </a:lnSpc>
              <a:spcBef>
                <a:spcPct val="30000"/>
              </a:spcBef>
            </a:pPr>
            <a:r>
              <a:rPr lang="es-ES_tradnl" altLang="es-MX" sz="2400" b="1" dirty="0">
                <a:solidFill>
                  <a:srgbClr val="FF3300"/>
                </a:solidFill>
                <a:effectLst>
                  <a:outerShdw blurRad="38100" dist="38100" dir="2700000" algn="tl">
                    <a:srgbClr val="C0C0C0"/>
                  </a:outerShdw>
                </a:effectLst>
                <a:latin typeface="Dom Casual" charset="0"/>
              </a:rPr>
              <a:t>Clase:</a:t>
            </a:r>
            <a:r>
              <a:rPr lang="es-ES_tradnl" altLang="es-MX" sz="2400" dirty="0">
                <a:latin typeface="Dom Casual" charset="0"/>
              </a:rPr>
              <a:t> </a:t>
            </a:r>
            <a:r>
              <a:rPr lang="es-ES_tradnl" altLang="es-MX" sz="2400" b="1" dirty="0">
                <a:effectLst>
                  <a:outerShdw blurRad="38100" dist="38100" dir="2700000" algn="tl">
                    <a:srgbClr val="C0C0C0"/>
                  </a:outerShdw>
                </a:effectLst>
                <a:latin typeface="Dom Casual" charset="0"/>
              </a:rPr>
              <a:t>globo</a:t>
            </a:r>
            <a:r>
              <a:rPr lang="es-ES_tradnl" altLang="es-MX" sz="2400" dirty="0">
                <a:latin typeface="Dom Casual" charset="0"/>
              </a:rPr>
              <a:t> </a:t>
            </a:r>
            <a:r>
              <a:rPr lang="es-ES_tradnl" altLang="es-MX" sz="2100" i="1" dirty="0">
                <a:solidFill>
                  <a:schemeClr val="tx1">
                    <a:lumMod val="95000"/>
                    <a:lumOff val="5000"/>
                  </a:schemeClr>
                </a:solidFill>
                <a:latin typeface="Times New Roman" panose="02020603050405020304" pitchFamily="18" charset="0"/>
              </a:rPr>
              <a:t>(Como podrás observar el nombre de la clase lo asociamos con un sustantivo común ya que la clase es la generalización del objeto)</a:t>
            </a:r>
          </a:p>
          <a:p>
            <a:pPr>
              <a:lnSpc>
                <a:spcPct val="120000"/>
              </a:lnSpc>
              <a:spcBef>
                <a:spcPct val="30000"/>
              </a:spcBef>
            </a:pPr>
            <a:r>
              <a:rPr lang="es-ES_tradnl" altLang="es-MX" sz="2400" b="1" dirty="0">
                <a:solidFill>
                  <a:srgbClr val="FF3300"/>
                </a:solidFill>
                <a:latin typeface="Dom Casual" charset="0"/>
              </a:rPr>
              <a:t>Objetos:</a:t>
            </a:r>
            <a:r>
              <a:rPr lang="es-ES_tradnl" altLang="es-MX" sz="2400" dirty="0">
                <a:latin typeface="Dom Casual" charset="0"/>
              </a:rPr>
              <a:t> </a:t>
            </a:r>
            <a:r>
              <a:rPr lang="es-ES_tradnl" altLang="es-MX" sz="2400" b="1" dirty="0">
                <a:effectLst>
                  <a:outerShdw blurRad="38100" dist="38100" dir="2700000" algn="tl">
                    <a:srgbClr val="C0C0C0"/>
                  </a:outerShdw>
                </a:effectLst>
                <a:latin typeface="Dom Casual" charset="0"/>
              </a:rPr>
              <a:t>globo_azul, globo_rojo, globo_verde</a:t>
            </a:r>
            <a:r>
              <a:rPr lang="es-ES_tradnl" altLang="es-MX" sz="2400" dirty="0">
                <a:latin typeface="Dom Casual" charset="0"/>
              </a:rPr>
              <a:t> </a:t>
            </a:r>
            <a:r>
              <a:rPr lang="es-ES_tradnl" altLang="es-MX" sz="2100" i="1" dirty="0">
                <a:solidFill>
                  <a:schemeClr val="tx1">
                    <a:lumMod val="95000"/>
                    <a:lumOff val="5000"/>
                  </a:schemeClr>
                </a:solidFill>
                <a:latin typeface="Times New Roman" panose="02020603050405020304" pitchFamily="18" charset="0"/>
              </a:rPr>
              <a:t>(El nombre del objeto lo asociamos con un sustantivo propio)</a:t>
            </a:r>
          </a:p>
          <a:p>
            <a:pPr>
              <a:lnSpc>
                <a:spcPct val="120000"/>
              </a:lnSpc>
              <a:spcBef>
                <a:spcPct val="30000"/>
              </a:spcBef>
            </a:pPr>
            <a:r>
              <a:rPr lang="es-ES_tradnl" altLang="es-MX" sz="2400" b="1" dirty="0">
                <a:solidFill>
                  <a:srgbClr val="FF3300"/>
                </a:solidFill>
                <a:latin typeface="Dom Casual" charset="0"/>
              </a:rPr>
              <a:t>Atributos</a:t>
            </a:r>
            <a:r>
              <a:rPr lang="es-ES_tradnl" altLang="es-MX" sz="2400" b="1" dirty="0">
                <a:latin typeface="Dom Casual" charset="0"/>
              </a:rPr>
              <a:t>:</a:t>
            </a:r>
            <a:r>
              <a:rPr lang="es-ES_tradnl" altLang="es-MX" sz="2400" dirty="0">
                <a:latin typeface="Dom Casual" charset="0"/>
              </a:rPr>
              <a:t> </a:t>
            </a:r>
            <a:r>
              <a:rPr lang="es-ES_tradnl" altLang="es-MX" sz="2400" b="1" dirty="0">
                <a:effectLst>
                  <a:outerShdw blurRad="38100" dist="38100" dir="2700000" algn="tl">
                    <a:srgbClr val="C0C0C0"/>
                  </a:outerShdw>
                </a:effectLst>
                <a:latin typeface="Dom Casual" charset="0"/>
              </a:rPr>
              <a:t>x, y, color, diámetro</a:t>
            </a:r>
            <a:r>
              <a:rPr lang="es-ES_tradnl" altLang="es-MX" sz="2400" dirty="0">
                <a:latin typeface="Dom Casual" charset="0"/>
              </a:rPr>
              <a:t> </a:t>
            </a:r>
            <a:r>
              <a:rPr lang="es-ES_tradnl" altLang="es-MX" sz="2100" i="1" dirty="0">
                <a:solidFill>
                  <a:schemeClr val="tx1">
                    <a:lumMod val="95000"/>
                    <a:lumOff val="5000"/>
                  </a:schemeClr>
                </a:solidFill>
                <a:latin typeface="Times New Roman" panose="02020603050405020304" pitchFamily="18" charset="0"/>
              </a:rPr>
              <a:t>(son las características que tienen todos los objetos de una clase determinada)</a:t>
            </a:r>
          </a:p>
          <a:p>
            <a:pPr>
              <a:lnSpc>
                <a:spcPct val="120000"/>
              </a:lnSpc>
              <a:spcBef>
                <a:spcPct val="30000"/>
              </a:spcBef>
            </a:pPr>
            <a:r>
              <a:rPr lang="es-ES_tradnl" altLang="es-MX" sz="2400" b="1" dirty="0">
                <a:solidFill>
                  <a:srgbClr val="FF3300"/>
                </a:solidFill>
                <a:latin typeface="Dom Casual" charset="0"/>
              </a:rPr>
              <a:t>Métodos o acciones:</a:t>
            </a:r>
            <a:r>
              <a:rPr lang="es-ES_tradnl" altLang="es-MX" sz="2400" dirty="0">
                <a:latin typeface="Dom Casual" charset="0"/>
              </a:rPr>
              <a:t> </a:t>
            </a:r>
            <a:r>
              <a:rPr lang="es-ES_tradnl" altLang="es-MX" sz="2400" b="1" dirty="0">
                <a:effectLst>
                  <a:outerShdw blurRad="38100" dist="38100" dir="2700000" algn="tl">
                    <a:srgbClr val="C0C0C0"/>
                  </a:outerShdw>
                </a:effectLst>
                <a:latin typeface="Dom Casual" charset="0"/>
              </a:rPr>
              <a:t>dibujar_globo</a:t>
            </a:r>
            <a:r>
              <a:rPr lang="es-ES_tradnl" altLang="es-MX" sz="2400" dirty="0">
                <a:latin typeface="Dom Casual" charset="0"/>
              </a:rPr>
              <a:t> </a:t>
            </a:r>
            <a:r>
              <a:rPr lang="es-ES_tradnl" altLang="es-MX" sz="2100" i="1" dirty="0">
                <a:solidFill>
                  <a:schemeClr val="tx1">
                    <a:lumMod val="95000"/>
                    <a:lumOff val="5000"/>
                  </a:schemeClr>
                </a:solidFill>
                <a:latin typeface="Times New Roman" panose="02020603050405020304" pitchFamily="18" charset="0"/>
              </a:rPr>
              <a:t>(el nombre de los métodos o comportamientos lo asociamos con un verbo)</a:t>
            </a:r>
          </a:p>
        </p:txBody>
      </p:sp>
      <p:sp>
        <p:nvSpPr>
          <p:cNvPr id="4" name="Rectangle 2">
            <a:extLst>
              <a:ext uri="{FF2B5EF4-FFF2-40B4-BE49-F238E27FC236}">
                <a16:creationId xmlns:a16="http://schemas.microsoft.com/office/drawing/2014/main" id="{963F19AE-7D14-49E9-B5FA-616847A48E1F}"/>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Clases y objetos</a:t>
            </a:r>
          </a:p>
        </p:txBody>
      </p:sp>
    </p:spTree>
    <p:extLst>
      <p:ext uri="{BB962C8B-B14F-4D97-AF65-F5344CB8AC3E}">
        <p14:creationId xmlns:p14="http://schemas.microsoft.com/office/powerpoint/2010/main" val="212442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Forma, Cuadrado&#10;&#10;Descripción generada automáticamente">
            <a:extLst>
              <a:ext uri="{FF2B5EF4-FFF2-40B4-BE49-F238E27FC236}">
                <a16:creationId xmlns:a16="http://schemas.microsoft.com/office/drawing/2014/main" id="{35D24EC0-DA0E-468D-8326-8EB5C2001A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6535" y="1496303"/>
            <a:ext cx="2695575" cy="3810000"/>
          </a:xfrm>
          <a:prstGeom prst="rect">
            <a:avLst/>
          </a:prstGeom>
        </p:spPr>
      </p:pic>
      <p:sp>
        <p:nvSpPr>
          <p:cNvPr id="434178" name="Rectangle 2">
            <a:extLst>
              <a:ext uri="{FF2B5EF4-FFF2-40B4-BE49-F238E27FC236}">
                <a16:creationId xmlns:a16="http://schemas.microsoft.com/office/drawing/2014/main" id="{A989DBC3-3BB3-47E2-B7AB-0605D52D98D2}"/>
              </a:ext>
            </a:extLst>
          </p:cNvPr>
          <p:cNvSpPr>
            <a:spLocks noGrp="1" noChangeArrowheads="1"/>
          </p:cNvSpPr>
          <p:nvPr>
            <p:ph type="title"/>
          </p:nvPr>
        </p:nvSpPr>
        <p:spPr>
          <a:xfrm>
            <a:off x="615844" y="1170501"/>
            <a:ext cx="7551738" cy="827087"/>
          </a:xfrm>
        </p:spPr>
        <p:txBody>
          <a:bodyPr>
            <a:normAutofit/>
          </a:bodyPr>
          <a:lstStyle/>
          <a:p>
            <a:pPr algn="l"/>
            <a:r>
              <a:rPr lang="es-ES_tradnl" altLang="es-MX" sz="2000" b="1" dirty="0">
                <a:solidFill>
                  <a:schemeClr val="tx1">
                    <a:lumMod val="95000"/>
                    <a:lumOff val="5000"/>
                  </a:schemeClr>
                </a:solidFill>
                <a:effectLst>
                  <a:outerShdw blurRad="38100" dist="38100" dir="2700000" algn="tl">
                    <a:srgbClr val="C0C0C0"/>
                  </a:outerShdw>
                </a:effectLst>
                <a:latin typeface="Dom Casual" charset="0"/>
              </a:rPr>
              <a:t>Otro ejemplo: </a:t>
            </a:r>
            <a:r>
              <a:rPr lang="es-ES_tradnl" altLang="es-MX" sz="2000" dirty="0">
                <a:solidFill>
                  <a:schemeClr val="tx1">
                    <a:lumMod val="95000"/>
                    <a:lumOff val="5000"/>
                  </a:schemeClr>
                </a:solidFill>
                <a:effectLst>
                  <a:outerShdw blurRad="38100" dist="38100" dir="2700000" algn="tl">
                    <a:srgbClr val="C0C0C0"/>
                  </a:outerShdw>
                </a:effectLst>
                <a:latin typeface="Dom Casual" charset="0"/>
              </a:rPr>
              <a:t>clase</a:t>
            </a:r>
            <a:r>
              <a:rPr lang="es-ES_tradnl" altLang="es-MX" sz="2000" b="1" dirty="0">
                <a:solidFill>
                  <a:schemeClr val="tx1">
                    <a:lumMod val="95000"/>
                    <a:lumOff val="5000"/>
                  </a:schemeClr>
                </a:solidFill>
                <a:effectLst>
                  <a:outerShdw blurRad="38100" dist="38100" dir="2700000" algn="tl">
                    <a:srgbClr val="C0C0C0"/>
                  </a:outerShdw>
                </a:effectLst>
                <a:latin typeface="Dom Casual" charset="0"/>
              </a:rPr>
              <a:t> Cuadrado</a:t>
            </a:r>
          </a:p>
        </p:txBody>
      </p:sp>
      <p:sp>
        <p:nvSpPr>
          <p:cNvPr id="7" name="Rectangle 2">
            <a:extLst>
              <a:ext uri="{FF2B5EF4-FFF2-40B4-BE49-F238E27FC236}">
                <a16:creationId xmlns:a16="http://schemas.microsoft.com/office/drawing/2014/main" id="{C1FE459C-07E2-4B95-B312-371C1E72CE94}"/>
              </a:ext>
            </a:extLst>
          </p:cNvPr>
          <p:cNvSpPr txBox="1">
            <a:spLocks noChangeArrowheads="1"/>
          </p:cNvSpPr>
          <p:nvPr/>
        </p:nvSpPr>
        <p:spPr>
          <a:xfrm>
            <a:off x="925513" y="0"/>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Clases y objetos</a:t>
            </a:r>
          </a:p>
        </p:txBody>
      </p:sp>
      <p:sp>
        <p:nvSpPr>
          <p:cNvPr id="9" name="CuadroTexto 8">
            <a:extLst>
              <a:ext uri="{FF2B5EF4-FFF2-40B4-BE49-F238E27FC236}">
                <a16:creationId xmlns:a16="http://schemas.microsoft.com/office/drawing/2014/main" id="{8B7A720D-89D4-4D89-94EE-83FEE3873044}"/>
              </a:ext>
            </a:extLst>
          </p:cNvPr>
          <p:cNvSpPr txBox="1"/>
          <p:nvPr/>
        </p:nvSpPr>
        <p:spPr>
          <a:xfrm>
            <a:off x="620323" y="1951458"/>
            <a:ext cx="4383725" cy="1729704"/>
          </a:xfrm>
          <a:prstGeom prst="rect">
            <a:avLst/>
          </a:prstGeom>
          <a:noFill/>
        </p:spPr>
        <p:txBody>
          <a:bodyPr wrap="square">
            <a:spAutoFit/>
          </a:bodyPr>
          <a:lstStyle/>
          <a:p>
            <a:pPr marL="342900" indent="-342900">
              <a:lnSpc>
                <a:spcPct val="120000"/>
              </a:lnSpc>
              <a:spcBef>
                <a:spcPct val="30000"/>
              </a:spcBef>
              <a:buFont typeface="Arial" panose="020B0604020202020204" pitchFamily="34" charset="0"/>
              <a:buChar char="•"/>
            </a:pPr>
            <a:r>
              <a:rPr lang="es-ES_tradnl" altLang="es-MX" sz="2000" b="1" dirty="0">
                <a:solidFill>
                  <a:srgbClr val="FF0000"/>
                </a:solidFill>
                <a:latin typeface="Dom Casual"/>
              </a:rPr>
              <a:t>Clase: </a:t>
            </a:r>
            <a:r>
              <a:rPr lang="es-ES_tradnl" altLang="es-MX" sz="2000" b="1" dirty="0">
                <a:solidFill>
                  <a:schemeClr val="tx1">
                    <a:lumMod val="95000"/>
                    <a:lumOff val="5000"/>
                  </a:schemeClr>
                </a:solidFill>
                <a:latin typeface="Dom Casual"/>
              </a:rPr>
              <a:t>Cuadrado</a:t>
            </a:r>
          </a:p>
          <a:p>
            <a:pPr marL="342900" indent="-342900">
              <a:lnSpc>
                <a:spcPct val="120000"/>
              </a:lnSpc>
              <a:spcBef>
                <a:spcPct val="30000"/>
              </a:spcBef>
              <a:buFont typeface="Arial" panose="020B0604020202020204" pitchFamily="34" charset="0"/>
              <a:buChar char="•"/>
            </a:pPr>
            <a:r>
              <a:rPr lang="es-ES_tradnl" altLang="es-MX" sz="2000" b="1" dirty="0">
                <a:solidFill>
                  <a:srgbClr val="FF0000"/>
                </a:solidFill>
                <a:latin typeface="Dom Casual"/>
              </a:rPr>
              <a:t>Atributos: </a:t>
            </a:r>
            <a:r>
              <a:rPr lang="es-ES_tradnl" altLang="es-MX" sz="2000" b="1" dirty="0">
                <a:solidFill>
                  <a:schemeClr val="tx1">
                    <a:lumMod val="95000"/>
                    <a:lumOff val="5000"/>
                  </a:schemeClr>
                </a:solidFill>
                <a:latin typeface="Dom Casual"/>
              </a:rPr>
              <a:t>x, y, lado </a:t>
            </a:r>
            <a:r>
              <a:rPr lang="es-ES_tradnl" altLang="es-MX" sz="2000" dirty="0">
                <a:solidFill>
                  <a:schemeClr val="tx1">
                    <a:lumMod val="95000"/>
                    <a:lumOff val="5000"/>
                  </a:schemeClr>
                </a:solidFill>
                <a:latin typeface="Dom Casual"/>
              </a:rPr>
              <a:t>y</a:t>
            </a:r>
            <a:r>
              <a:rPr lang="es-ES_tradnl" altLang="es-MX" sz="2000" b="1" dirty="0">
                <a:solidFill>
                  <a:schemeClr val="tx1">
                    <a:lumMod val="95000"/>
                    <a:lumOff val="5000"/>
                  </a:schemeClr>
                </a:solidFill>
                <a:latin typeface="Dom Casual"/>
              </a:rPr>
              <a:t> color</a:t>
            </a:r>
          </a:p>
          <a:p>
            <a:pPr marL="342900" indent="-342900">
              <a:lnSpc>
                <a:spcPct val="120000"/>
              </a:lnSpc>
              <a:spcBef>
                <a:spcPct val="30000"/>
              </a:spcBef>
              <a:buFont typeface="Arial" panose="020B0604020202020204" pitchFamily="34" charset="0"/>
              <a:buChar char="•"/>
            </a:pPr>
            <a:r>
              <a:rPr lang="es-ES_tradnl" altLang="es-MX" sz="2000" b="1" dirty="0">
                <a:solidFill>
                  <a:srgbClr val="FF0000"/>
                </a:solidFill>
                <a:latin typeface="Dom Casual"/>
              </a:rPr>
              <a:t>Métodos o acciones: </a:t>
            </a:r>
            <a:r>
              <a:rPr lang="es-ES_tradnl" altLang="es-MX" sz="2000" b="1" dirty="0">
                <a:solidFill>
                  <a:schemeClr val="tx1">
                    <a:lumMod val="95000"/>
                    <a:lumOff val="5000"/>
                  </a:schemeClr>
                </a:solidFill>
                <a:latin typeface="Dom Casual"/>
              </a:rPr>
              <a:t>dibuja_cuadrado </a:t>
            </a:r>
            <a:r>
              <a:rPr lang="es-ES_tradnl" altLang="es-MX" sz="2000" dirty="0">
                <a:solidFill>
                  <a:schemeClr val="tx1">
                    <a:lumMod val="95000"/>
                    <a:lumOff val="5000"/>
                  </a:schemeClr>
                </a:solidFill>
                <a:latin typeface="Dom Casual"/>
              </a:rPr>
              <a:t>y </a:t>
            </a:r>
            <a:r>
              <a:rPr lang="es-ES_tradnl" altLang="es-MX" sz="2000" b="1" dirty="0">
                <a:solidFill>
                  <a:schemeClr val="tx1">
                    <a:lumMod val="95000"/>
                    <a:lumOff val="5000"/>
                  </a:schemeClr>
                </a:solidFill>
                <a:latin typeface="Dom Casual"/>
              </a:rPr>
              <a:t>calcula_area</a:t>
            </a:r>
            <a:r>
              <a:rPr lang="es-ES_tradnl" altLang="es-MX" sz="2000" dirty="0">
                <a:solidFill>
                  <a:schemeClr val="tx1">
                    <a:lumMod val="95000"/>
                    <a:lumOff val="5000"/>
                  </a:schemeClr>
                </a:solidFill>
                <a:latin typeface="Dom Casual"/>
              </a:rPr>
              <a:t>.</a:t>
            </a:r>
            <a:endParaRPr lang="es-MX" sz="2000" dirty="0">
              <a:latin typeface="Dom Casual"/>
            </a:endParaRPr>
          </a:p>
        </p:txBody>
      </p:sp>
      <p:sp>
        <p:nvSpPr>
          <p:cNvPr id="434182" name="Text Box 6">
            <a:extLst>
              <a:ext uri="{FF2B5EF4-FFF2-40B4-BE49-F238E27FC236}">
                <a16:creationId xmlns:a16="http://schemas.microsoft.com/office/drawing/2014/main" id="{8FC2E48E-E288-47F4-AC25-4FC765A9E2EE}"/>
              </a:ext>
            </a:extLst>
          </p:cNvPr>
          <p:cNvSpPr txBox="1">
            <a:spLocks noChangeArrowheads="1"/>
          </p:cNvSpPr>
          <p:nvPr/>
        </p:nvSpPr>
        <p:spPr bwMode="auto">
          <a:xfrm>
            <a:off x="6084168" y="5180924"/>
            <a:ext cx="1800225" cy="519112"/>
          </a:xfrm>
          <a:prstGeom prst="rect">
            <a:avLst/>
          </a:prstGeom>
          <a:solidFill>
            <a:schemeClr val="bg1"/>
          </a:solidFill>
          <a:ln>
            <a:noFill/>
          </a:ln>
          <a:effectLst/>
        </p:spPr>
        <p:txBody>
          <a:bodyPr>
            <a:spAutoFit/>
          </a:bodyPr>
          <a:lstStyle>
            <a:lvl1pPr eaLnBrk="0" hangingPunct="0">
              <a:defRPr sz="2400">
                <a:solidFill>
                  <a:schemeClr val="tx1"/>
                </a:solidFill>
                <a:latin typeface="Times New Roman" panose="02020603050405020304" pitchFamily="18" charset="0"/>
              </a:defRPr>
            </a:lvl1pPr>
            <a:lvl2pPr marL="571500" eaLnBrk="0" hangingPunct="0">
              <a:defRPr sz="2400">
                <a:solidFill>
                  <a:schemeClr val="tx1"/>
                </a:solidFill>
                <a:latin typeface="Times New Roman" panose="02020603050405020304" pitchFamily="18" charset="0"/>
              </a:defRPr>
            </a:lvl2pPr>
            <a:lvl3pPr marL="1143000" eaLnBrk="0" hangingPunct="0">
              <a:defRPr sz="2400">
                <a:solidFill>
                  <a:schemeClr val="tx1"/>
                </a:solidFill>
                <a:latin typeface="Times New Roman" panose="02020603050405020304" pitchFamily="18" charset="0"/>
              </a:defRPr>
            </a:lvl3pPr>
            <a:lvl4pPr marL="1714500" eaLnBrk="0" hangingPunct="0">
              <a:defRPr sz="2400">
                <a:solidFill>
                  <a:schemeClr val="tx1"/>
                </a:solidFill>
                <a:latin typeface="Times New Roman" panose="02020603050405020304" pitchFamily="18" charset="0"/>
              </a:defRPr>
            </a:lvl4pPr>
            <a:lvl5pPr marL="2286000" eaLnBrk="0" hangingPunct="0">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s-MX" altLang="es-MX" sz="2800" b="1" dirty="0">
                <a:effectLst>
                  <a:outerShdw blurRad="38100" dist="38100" dir="2700000" algn="tl">
                    <a:srgbClr val="C0C0C0"/>
                  </a:outerShdw>
                </a:effectLst>
                <a:latin typeface="Arial" panose="020B0604020202020204" pitchFamily="34" charset="0"/>
              </a:rPr>
              <a:t>Objetos</a:t>
            </a:r>
          </a:p>
        </p:txBody>
      </p:sp>
    </p:spTree>
    <p:extLst>
      <p:ext uri="{BB962C8B-B14F-4D97-AF65-F5344CB8AC3E}">
        <p14:creationId xmlns:p14="http://schemas.microsoft.com/office/powerpoint/2010/main" val="2095114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657247" y="1484784"/>
            <a:ext cx="7875193" cy="1728192"/>
          </a:xfrm>
        </p:spPr>
        <p:txBody>
          <a:bodyPr>
            <a:normAutofit fontScale="40000" lnSpcReduction="20000"/>
          </a:bodyPr>
          <a:lstStyle/>
          <a:p>
            <a:pPr algn="just">
              <a:lnSpc>
                <a:spcPct val="170000"/>
              </a:lnSpc>
              <a:spcBef>
                <a:spcPct val="0"/>
              </a:spcBef>
            </a:pPr>
            <a:r>
              <a:rPr lang="en-US" sz="4000" dirty="0" err="1"/>
              <a:t>Cada</a:t>
            </a:r>
            <a:r>
              <a:rPr lang="en-US" sz="4000" dirty="0"/>
              <a:t> </a:t>
            </a:r>
            <a:r>
              <a:rPr lang="en-US" sz="4000" b="1" dirty="0" err="1"/>
              <a:t>coche</a:t>
            </a:r>
            <a:r>
              <a:rPr lang="en-US" sz="4000" b="1" dirty="0"/>
              <a:t> </a:t>
            </a:r>
            <a:r>
              <a:rPr lang="en-US" sz="4000" dirty="0"/>
              <a:t>está hecho del mismo patrón o modelo y contiene los mismos componentes. En términos de la programación orientada a objetos, se dice que </a:t>
            </a:r>
            <a:r>
              <a:rPr lang="en-US" sz="4000" b="1" dirty="0"/>
              <a:t>uno de éstos </a:t>
            </a:r>
            <a:r>
              <a:rPr lang="en-US" sz="4000" dirty="0"/>
              <a:t>carros es una </a:t>
            </a:r>
            <a:r>
              <a:rPr lang="en-US" sz="4000" b="1" dirty="0">
                <a:solidFill>
                  <a:schemeClr val="accent6">
                    <a:lumMod val="75000"/>
                  </a:schemeClr>
                </a:solidFill>
              </a:rPr>
              <a:t>instancia</a:t>
            </a:r>
            <a:r>
              <a:rPr lang="en-US" sz="4000" dirty="0"/>
              <a:t> de la clase de objetos llamada </a:t>
            </a:r>
            <a:r>
              <a:rPr lang="en-US" sz="4000" b="1" dirty="0">
                <a:solidFill>
                  <a:srgbClr val="FF0000"/>
                </a:solidFill>
              </a:rPr>
              <a:t>Coche</a:t>
            </a:r>
            <a:r>
              <a:rPr lang="en-US" sz="4000" dirty="0"/>
              <a:t>.</a:t>
            </a:r>
          </a:p>
          <a:p>
            <a:pPr algn="just">
              <a:lnSpc>
                <a:spcPct val="170000"/>
              </a:lnSpc>
              <a:spcBef>
                <a:spcPct val="0"/>
              </a:spcBef>
            </a:pPr>
            <a:r>
              <a:rPr lang="en-US" sz="4000" dirty="0"/>
              <a:t>Una </a:t>
            </a:r>
            <a:r>
              <a:rPr lang="en-US" sz="4000" b="1" dirty="0"/>
              <a:t>clase</a:t>
            </a:r>
            <a:r>
              <a:rPr lang="en-US" sz="4000" dirty="0"/>
              <a:t> es el modelo o patrón a partir del cual cada objeto individual es creado.</a:t>
            </a:r>
            <a:endParaRPr lang="es-ES_tradnl" altLang="es-MX" sz="2400" dirty="0">
              <a:latin typeface="Dom Casual" charset="0"/>
            </a:endParaRP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1"/>
            <a:ext cx="7174879" cy="908720"/>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 objeto?</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7" y="836712"/>
            <a:ext cx="7731177" cy="43204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20000"/>
              </a:lnSpc>
              <a:spcBef>
                <a:spcPct val="0"/>
              </a:spcBef>
              <a:buNone/>
            </a:pPr>
            <a:r>
              <a:rPr lang="es-ES_tradnl" altLang="es-MX" sz="2000" b="1" dirty="0">
                <a:solidFill>
                  <a:schemeClr val="accent6">
                    <a:lumMod val="75000"/>
                  </a:schemeClr>
                </a:solidFill>
                <a:latin typeface="Dom Casual" charset="0"/>
              </a:rPr>
              <a:t>Instancia</a:t>
            </a:r>
          </a:p>
        </p:txBody>
      </p:sp>
      <p:pic>
        <p:nvPicPr>
          <p:cNvPr id="5" name="Imagen 4" descr="Diagrama&#10;&#10;Descripción generada automáticamente">
            <a:extLst>
              <a:ext uri="{FF2B5EF4-FFF2-40B4-BE49-F238E27FC236}">
                <a16:creationId xmlns:a16="http://schemas.microsoft.com/office/drawing/2014/main" id="{C8D10A7A-974D-422B-9884-4D8F2007E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3645024"/>
            <a:ext cx="4470159" cy="2808312"/>
          </a:xfrm>
          <a:prstGeom prst="rect">
            <a:avLst/>
          </a:prstGeom>
        </p:spPr>
      </p:pic>
    </p:spTree>
    <p:extLst>
      <p:ext uri="{BB962C8B-B14F-4D97-AF65-F5344CB8AC3E}">
        <p14:creationId xmlns:p14="http://schemas.microsoft.com/office/powerpoint/2010/main" val="4236864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589761" y="1700808"/>
            <a:ext cx="7731177" cy="1997967"/>
          </a:xfrm>
        </p:spPr>
        <p:txBody>
          <a:bodyPr>
            <a:noAutofit/>
          </a:bodyPr>
          <a:lstStyle/>
          <a:p>
            <a:pPr>
              <a:lnSpc>
                <a:spcPct val="120000"/>
              </a:lnSpc>
              <a:spcBef>
                <a:spcPct val="0"/>
              </a:spcBef>
            </a:pPr>
            <a:r>
              <a:rPr lang="es-ES_tradnl" altLang="es-MX" sz="1600" dirty="0">
                <a:latin typeface="Dom Casual" charset="0"/>
              </a:rPr>
              <a:t>Par obtener objetos, necesitamos una estructura (molde) que nos permita crear varios objetos con el mismo tipo de atributos y métodos. </a:t>
            </a:r>
          </a:p>
          <a:p>
            <a:pPr algn="just">
              <a:lnSpc>
                <a:spcPct val="120000"/>
              </a:lnSpc>
              <a:spcBef>
                <a:spcPct val="0"/>
              </a:spcBef>
            </a:pPr>
            <a:r>
              <a:rPr lang="es-ES_tradnl" altLang="es-MX" sz="1600" dirty="0">
                <a:latin typeface="Dom Casual" charset="0"/>
              </a:rPr>
              <a:t>Las clases son una estructura para poder obtener objetos iguales pero con distintos estados. Es decir, vamos a obtener objetos que tengan los mismos atributos y métodos pero con un distinto estado. De esta forma vamos a poder instanciar una clase para poder obtener instancias de ellas que son los objetos.</a:t>
            </a: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una clase?</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6" y="864735"/>
            <a:ext cx="7896993" cy="836073"/>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20000"/>
              </a:lnSpc>
              <a:spcBef>
                <a:spcPct val="0"/>
              </a:spcBef>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marL="0" indent="0" algn="ctr">
              <a:lnSpc>
                <a:spcPct val="120000"/>
              </a:lnSpc>
              <a:spcBef>
                <a:spcPct val="0"/>
              </a:spcBef>
              <a:buNone/>
            </a:pPr>
            <a:r>
              <a:rPr lang="es-ES_tradnl" altLang="es-MX" sz="2400" b="1" dirty="0">
                <a:solidFill>
                  <a:schemeClr val="accent6">
                    <a:lumMod val="75000"/>
                  </a:schemeClr>
                </a:solidFill>
                <a:latin typeface="Dom Casual" charset="0"/>
              </a:rPr>
              <a:t>Un clase es un “molde” para obtener objetos con la misma estructura.</a:t>
            </a:r>
          </a:p>
        </p:txBody>
      </p:sp>
      <p:pic>
        <p:nvPicPr>
          <p:cNvPr id="3" name="Imagen 2">
            <a:extLst>
              <a:ext uri="{FF2B5EF4-FFF2-40B4-BE49-F238E27FC236}">
                <a16:creationId xmlns:a16="http://schemas.microsoft.com/office/drawing/2014/main" id="{F4C5B704-462B-4DAA-9D08-90401748773F}"/>
              </a:ext>
            </a:extLst>
          </p:cNvPr>
          <p:cNvPicPr>
            <a:picLocks noChangeAspect="1"/>
          </p:cNvPicPr>
          <p:nvPr/>
        </p:nvPicPr>
        <p:blipFill>
          <a:blip r:embed="rId2"/>
          <a:stretch>
            <a:fillRect/>
          </a:stretch>
        </p:blipFill>
        <p:spPr>
          <a:xfrm>
            <a:off x="3864153" y="4106023"/>
            <a:ext cx="5166390" cy="2106489"/>
          </a:xfrm>
          <a:prstGeom prst="rect">
            <a:avLst/>
          </a:prstGeom>
        </p:spPr>
      </p:pic>
      <p:pic>
        <p:nvPicPr>
          <p:cNvPr id="7" name="Imagen 6" descr="Imagen que contiene Escala de tiempo&#10;&#10;Descripción generada automáticamente">
            <a:extLst>
              <a:ext uri="{FF2B5EF4-FFF2-40B4-BE49-F238E27FC236}">
                <a16:creationId xmlns:a16="http://schemas.microsoft.com/office/drawing/2014/main" id="{FB14D0BF-EAC5-4A03-8F04-0167CF70A2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3980902"/>
            <a:ext cx="3540625" cy="2356729"/>
          </a:xfrm>
          <a:prstGeom prst="rect">
            <a:avLst/>
          </a:prstGeom>
        </p:spPr>
      </p:pic>
    </p:spTree>
    <p:extLst>
      <p:ext uri="{BB962C8B-B14F-4D97-AF65-F5344CB8AC3E}">
        <p14:creationId xmlns:p14="http://schemas.microsoft.com/office/powerpoint/2010/main" val="463879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657247" y="2132857"/>
            <a:ext cx="7083105" cy="1368152"/>
          </a:xfrm>
        </p:spPr>
        <p:txBody>
          <a:bodyPr>
            <a:normAutofit/>
          </a:bodyPr>
          <a:lstStyle/>
          <a:p>
            <a:pPr marL="0" indent="0">
              <a:lnSpc>
                <a:spcPct val="120000"/>
              </a:lnSpc>
              <a:spcBef>
                <a:spcPct val="0"/>
              </a:spcBef>
              <a:buNone/>
            </a:pPr>
            <a:r>
              <a:rPr lang="es-ES_tradnl" altLang="es-MX" sz="2400" b="1" dirty="0">
                <a:solidFill>
                  <a:schemeClr val="accent6">
                    <a:lumMod val="75000"/>
                  </a:schemeClr>
                </a:solidFill>
                <a:latin typeface="Dom Casual" charset="0"/>
              </a:rPr>
              <a:t>class</a:t>
            </a:r>
            <a:r>
              <a:rPr lang="es-ES_tradnl" altLang="es-MX" sz="2400" dirty="0">
                <a:latin typeface="Dom Casual" charset="0"/>
              </a:rPr>
              <a:t> </a:t>
            </a:r>
            <a:r>
              <a:rPr lang="es-ES_tradnl" altLang="es-MX" sz="2400" b="1" dirty="0">
                <a:solidFill>
                  <a:schemeClr val="accent5">
                    <a:lumMod val="75000"/>
                  </a:schemeClr>
                </a:solidFill>
                <a:latin typeface="Dom Casual" charset="0"/>
              </a:rPr>
              <a:t>Nombre_Clase</a:t>
            </a:r>
            <a:r>
              <a:rPr lang="es-ES_tradnl" altLang="es-MX" sz="2400" dirty="0">
                <a:latin typeface="Dom Casual" charset="0"/>
              </a:rPr>
              <a:t>:</a:t>
            </a:r>
          </a:p>
          <a:p>
            <a:pPr marL="0" indent="0">
              <a:lnSpc>
                <a:spcPct val="120000"/>
              </a:lnSpc>
              <a:spcBef>
                <a:spcPct val="0"/>
              </a:spcBef>
              <a:buNone/>
            </a:pPr>
            <a:r>
              <a:rPr lang="es-ES_tradnl" altLang="es-MX" sz="2400" dirty="0">
                <a:latin typeface="Dom Casual" charset="0"/>
              </a:rPr>
              <a:t>       </a:t>
            </a:r>
            <a:r>
              <a:rPr lang="es-ES_tradnl" altLang="es-MX" sz="2400" b="1" dirty="0">
                <a:latin typeface="Dom Casual" charset="0"/>
              </a:rPr>
              <a:t>pass</a:t>
            </a:r>
            <a:r>
              <a:rPr lang="es-ES_tradnl" altLang="es-MX" sz="2400" dirty="0">
                <a:latin typeface="Dom Casual" charset="0"/>
              </a:rPr>
              <a:t> </a:t>
            </a:r>
            <a:r>
              <a:rPr lang="es-ES_tradnl" altLang="es-MX" sz="1600" dirty="0">
                <a:latin typeface="Dom Casual" charset="0"/>
              </a:rPr>
              <a:t># Nos dice la clase no está implementada, esta clase está vacía.</a:t>
            </a: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¿Cómo se crea una clase?</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7" y="908720"/>
            <a:ext cx="7896993" cy="11430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20000"/>
              </a:lnSpc>
              <a:spcBef>
                <a:spcPct val="0"/>
              </a:spcBef>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marL="0" indent="0" algn="ctr">
              <a:lnSpc>
                <a:spcPct val="120000"/>
              </a:lnSpc>
              <a:spcBef>
                <a:spcPct val="0"/>
              </a:spcBef>
              <a:buNone/>
            </a:pPr>
            <a:r>
              <a:rPr lang="es-ES_tradnl" altLang="es-MX" sz="2400" b="1" dirty="0">
                <a:solidFill>
                  <a:schemeClr val="accent6">
                    <a:lumMod val="75000"/>
                  </a:schemeClr>
                </a:solidFill>
                <a:latin typeface="Dom Casual" charset="0"/>
              </a:rPr>
              <a:t>Un clase es un “molde” para obtener objetos con la misma estructura.</a:t>
            </a:r>
          </a:p>
        </p:txBody>
      </p:sp>
      <p:sp>
        <p:nvSpPr>
          <p:cNvPr id="8" name="Rectangle 3">
            <a:extLst>
              <a:ext uri="{FF2B5EF4-FFF2-40B4-BE49-F238E27FC236}">
                <a16:creationId xmlns:a16="http://schemas.microsoft.com/office/drawing/2014/main" id="{15A7CB90-EC10-49B6-9E7A-8EA370C851EF}"/>
              </a:ext>
            </a:extLst>
          </p:cNvPr>
          <p:cNvSpPr txBox="1">
            <a:spLocks noChangeArrowheads="1"/>
          </p:cNvSpPr>
          <p:nvPr/>
        </p:nvSpPr>
        <p:spPr>
          <a:xfrm>
            <a:off x="732532" y="4869160"/>
            <a:ext cx="7560840" cy="1368152"/>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dirty="0">
                <a:latin typeface="Dom Casual" charset="0"/>
              </a:rPr>
              <a:t>Ya tenemos una clase, ya podemos instanciar objetos de tipo </a:t>
            </a:r>
            <a:r>
              <a:rPr lang="es-ES_tradnl" altLang="es-MX" sz="2400" b="1" dirty="0">
                <a:solidFill>
                  <a:schemeClr val="accent5">
                    <a:lumMod val="75000"/>
                  </a:schemeClr>
                </a:solidFill>
                <a:latin typeface="Dom Casual" charset="0"/>
              </a:rPr>
              <a:t>Gato</a:t>
            </a:r>
            <a:r>
              <a:rPr lang="es-ES_tradnl" altLang="es-MX" sz="2400" dirty="0">
                <a:latin typeface="Dom Casual" charset="0"/>
              </a:rPr>
              <a:t>.</a:t>
            </a:r>
          </a:p>
          <a:p>
            <a:pPr marL="0" indent="0">
              <a:lnSpc>
                <a:spcPct val="120000"/>
              </a:lnSpc>
              <a:spcBef>
                <a:spcPct val="0"/>
              </a:spcBef>
              <a:buFont typeface="Arial" pitchFamily="34" charset="0"/>
              <a:buNone/>
            </a:pPr>
            <a:endParaRPr lang="es-ES_tradnl" altLang="es-MX" sz="2400" dirty="0">
              <a:latin typeface="Dom Casual" charset="0"/>
            </a:endParaRPr>
          </a:p>
          <a:p>
            <a:pPr marL="0" indent="0">
              <a:lnSpc>
                <a:spcPct val="120000"/>
              </a:lnSpc>
              <a:spcBef>
                <a:spcPct val="0"/>
              </a:spcBef>
              <a:buFont typeface="Arial" pitchFamily="34" charset="0"/>
              <a:buNone/>
            </a:pPr>
            <a:r>
              <a:rPr lang="es-ES_tradnl" altLang="es-MX" sz="2400" b="1" dirty="0">
                <a:solidFill>
                  <a:srgbClr val="FF0000"/>
                </a:solidFill>
                <a:latin typeface="Dom Casual" charset="0"/>
              </a:rPr>
              <a:t>mi_gato </a:t>
            </a:r>
            <a:r>
              <a:rPr lang="es-ES_tradnl" altLang="es-MX" sz="2400" dirty="0">
                <a:latin typeface="Dom Casual" charset="0"/>
              </a:rPr>
              <a:t>= </a:t>
            </a:r>
            <a:r>
              <a:rPr lang="es-ES_tradnl" altLang="es-MX" sz="2400" b="1" dirty="0">
                <a:solidFill>
                  <a:schemeClr val="accent5">
                    <a:lumMod val="75000"/>
                  </a:schemeClr>
                </a:solidFill>
                <a:latin typeface="Dom Casual" charset="0"/>
              </a:rPr>
              <a:t>Gato() </a:t>
            </a:r>
          </a:p>
        </p:txBody>
      </p:sp>
      <p:sp>
        <p:nvSpPr>
          <p:cNvPr id="9" name="Rectangle 3">
            <a:extLst>
              <a:ext uri="{FF2B5EF4-FFF2-40B4-BE49-F238E27FC236}">
                <a16:creationId xmlns:a16="http://schemas.microsoft.com/office/drawing/2014/main" id="{D54CE9AF-1815-46AF-888D-2831807508C9}"/>
              </a:ext>
            </a:extLst>
          </p:cNvPr>
          <p:cNvSpPr txBox="1">
            <a:spLocks noChangeArrowheads="1"/>
          </p:cNvSpPr>
          <p:nvPr/>
        </p:nvSpPr>
        <p:spPr>
          <a:xfrm>
            <a:off x="657246" y="3635897"/>
            <a:ext cx="7083105" cy="13681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b="1" dirty="0">
                <a:solidFill>
                  <a:schemeClr val="accent6">
                    <a:lumMod val="75000"/>
                  </a:schemeClr>
                </a:solidFill>
                <a:latin typeface="Dom Casual" charset="0"/>
              </a:rPr>
              <a:t>class</a:t>
            </a:r>
            <a:r>
              <a:rPr lang="es-ES_tradnl" altLang="es-MX" sz="2400" dirty="0">
                <a:latin typeface="Dom Casual" charset="0"/>
              </a:rPr>
              <a:t> </a:t>
            </a:r>
            <a:r>
              <a:rPr lang="es-ES_tradnl" altLang="es-MX" sz="2400" b="1" dirty="0">
                <a:solidFill>
                  <a:schemeClr val="accent5">
                    <a:lumMod val="75000"/>
                  </a:schemeClr>
                </a:solidFill>
                <a:latin typeface="Dom Casual" charset="0"/>
              </a:rPr>
              <a:t>Gato</a:t>
            </a:r>
            <a:r>
              <a:rPr lang="es-ES_tradnl" altLang="es-MX" sz="2400" dirty="0">
                <a:latin typeface="Dom Casual" charset="0"/>
              </a:rPr>
              <a:t>:  </a:t>
            </a:r>
          </a:p>
          <a:p>
            <a:pPr marL="0" indent="0">
              <a:lnSpc>
                <a:spcPct val="120000"/>
              </a:lnSpc>
              <a:spcBef>
                <a:spcPct val="0"/>
              </a:spcBef>
              <a:buFont typeface="Arial" pitchFamily="34" charset="0"/>
              <a:buNone/>
            </a:pPr>
            <a:r>
              <a:rPr lang="es-ES_tradnl" altLang="es-MX" sz="2400" dirty="0">
                <a:latin typeface="Dom Casual" charset="0"/>
              </a:rPr>
              <a:t>       pass</a:t>
            </a:r>
          </a:p>
        </p:txBody>
      </p:sp>
      <p:sp>
        <p:nvSpPr>
          <p:cNvPr id="7" name="Rectangle 3">
            <a:extLst>
              <a:ext uri="{FF2B5EF4-FFF2-40B4-BE49-F238E27FC236}">
                <a16:creationId xmlns:a16="http://schemas.microsoft.com/office/drawing/2014/main" id="{A7FB7C9C-55D7-47DE-8614-8BB5B641F6FA}"/>
              </a:ext>
            </a:extLst>
          </p:cNvPr>
          <p:cNvSpPr txBox="1">
            <a:spLocks noChangeArrowheads="1"/>
          </p:cNvSpPr>
          <p:nvPr/>
        </p:nvSpPr>
        <p:spPr>
          <a:xfrm>
            <a:off x="3419872" y="5476665"/>
            <a:ext cx="4991596" cy="6886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400" dirty="0">
                <a:latin typeface="Dom Casual" charset="0"/>
              </a:rPr>
              <a:t>A la variable </a:t>
            </a:r>
            <a:r>
              <a:rPr lang="es-ES_tradnl" altLang="es-MX" sz="1400" b="1" dirty="0">
                <a:solidFill>
                  <a:srgbClr val="FF0000"/>
                </a:solidFill>
                <a:latin typeface="Dom Casual" charset="0"/>
              </a:rPr>
              <a:t>mi_gato</a:t>
            </a:r>
            <a:r>
              <a:rPr lang="es-ES_tradnl" altLang="es-MX" sz="1400" dirty="0">
                <a:latin typeface="Dom Casual" charset="0"/>
              </a:rPr>
              <a:t> le asignamos lo que retorna esta operación </a:t>
            </a:r>
            <a:r>
              <a:rPr lang="es-ES_tradnl" altLang="es-MX" sz="1400" b="1" dirty="0">
                <a:solidFill>
                  <a:schemeClr val="accent5">
                    <a:lumMod val="75000"/>
                  </a:schemeClr>
                </a:solidFill>
                <a:latin typeface="Dom Casual" charset="0"/>
              </a:rPr>
              <a:t>Gato() </a:t>
            </a:r>
            <a:r>
              <a:rPr lang="es-ES_tradnl" altLang="es-MX" sz="1400" dirty="0">
                <a:latin typeface="Dom Casual" charset="0"/>
              </a:rPr>
              <a:t>que es la que instancia un objeto de esta clase.</a:t>
            </a:r>
          </a:p>
        </p:txBody>
      </p:sp>
      <p:pic>
        <p:nvPicPr>
          <p:cNvPr id="12" name="Imagen 11">
            <a:extLst>
              <a:ext uri="{FF2B5EF4-FFF2-40B4-BE49-F238E27FC236}">
                <a16:creationId xmlns:a16="http://schemas.microsoft.com/office/drawing/2014/main" id="{15941B3E-39B2-45FD-9EFE-D941295205EC}"/>
              </a:ext>
            </a:extLst>
          </p:cNvPr>
          <p:cNvPicPr>
            <a:picLocks noChangeAspect="1"/>
          </p:cNvPicPr>
          <p:nvPr/>
        </p:nvPicPr>
        <p:blipFill>
          <a:blip r:embed="rId2"/>
          <a:stretch>
            <a:fillRect/>
          </a:stretch>
        </p:blipFill>
        <p:spPr>
          <a:xfrm>
            <a:off x="7164288" y="2659227"/>
            <a:ext cx="1481124" cy="1978981"/>
          </a:xfrm>
          <a:prstGeom prst="rect">
            <a:avLst/>
          </a:prstGeom>
        </p:spPr>
      </p:pic>
    </p:spTree>
    <p:extLst>
      <p:ext uri="{BB962C8B-B14F-4D97-AF65-F5344CB8AC3E}">
        <p14:creationId xmlns:p14="http://schemas.microsoft.com/office/powerpoint/2010/main" val="558978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551514" y="1700808"/>
            <a:ext cx="4596550" cy="3168352"/>
          </a:xfrm>
        </p:spPr>
        <p:txBody>
          <a:bodyPr>
            <a:normAutofit fontScale="62500" lnSpcReduction="20000"/>
          </a:bodyPr>
          <a:lstStyle/>
          <a:p>
            <a:pPr marL="0" indent="0">
              <a:lnSpc>
                <a:spcPct val="170000"/>
              </a:lnSpc>
              <a:spcBef>
                <a:spcPct val="0"/>
              </a:spcBef>
              <a:buNone/>
            </a:pPr>
            <a:r>
              <a:rPr lang="es-ES_tradnl" altLang="es-MX" sz="2900" dirty="0">
                <a:solidFill>
                  <a:schemeClr val="bg2">
                    <a:lumMod val="10000"/>
                  </a:schemeClr>
                </a:solidFill>
                <a:latin typeface="Dom Casual" charset="0"/>
              </a:rPr>
              <a:t>Vamos a crear varios objetos de tipo </a:t>
            </a:r>
            <a:r>
              <a:rPr lang="es-ES_tradnl" altLang="es-MX" sz="2900" b="1" dirty="0">
                <a:solidFill>
                  <a:schemeClr val="accent5">
                    <a:lumMod val="75000"/>
                  </a:schemeClr>
                </a:solidFill>
                <a:latin typeface="Dom Casual" charset="0"/>
              </a:rPr>
              <a:t>Gato()</a:t>
            </a:r>
          </a:p>
          <a:p>
            <a:pPr marL="0" indent="0">
              <a:lnSpc>
                <a:spcPct val="170000"/>
              </a:lnSpc>
              <a:spcBef>
                <a:spcPct val="0"/>
              </a:spcBef>
              <a:buNone/>
            </a:pPr>
            <a:r>
              <a:rPr lang="es-ES_tradnl" altLang="es-MX" sz="2900" b="1" dirty="0">
                <a:solidFill>
                  <a:schemeClr val="bg2">
                    <a:lumMod val="10000"/>
                  </a:schemeClr>
                </a:solidFill>
                <a:latin typeface="Dom Casual" charset="0"/>
              </a:rPr>
              <a:t>¿Qué podemos representar de un gato?</a:t>
            </a:r>
          </a:p>
          <a:p>
            <a:pPr marL="0" indent="0">
              <a:lnSpc>
                <a:spcPct val="170000"/>
              </a:lnSpc>
              <a:spcBef>
                <a:spcPct val="0"/>
              </a:spcBef>
              <a:buNone/>
            </a:pPr>
            <a:r>
              <a:rPr lang="es-ES_tradnl" altLang="es-MX" sz="2900" b="1" dirty="0">
                <a:solidFill>
                  <a:schemeClr val="accent6">
                    <a:lumMod val="75000"/>
                  </a:schemeClr>
                </a:solidFill>
                <a:latin typeface="Dom Casual" charset="0"/>
              </a:rPr>
              <a:t>Atributos: </a:t>
            </a:r>
            <a:r>
              <a:rPr lang="es-ES_tradnl" altLang="es-MX" sz="2900" dirty="0">
                <a:solidFill>
                  <a:schemeClr val="bg2">
                    <a:lumMod val="10000"/>
                  </a:schemeClr>
                </a:solidFill>
                <a:latin typeface="Dom Casual" charset="0"/>
              </a:rPr>
              <a:t>Nombre, edad, alimentos favoritos </a:t>
            </a:r>
          </a:p>
          <a:p>
            <a:pPr marL="0" indent="0">
              <a:lnSpc>
                <a:spcPct val="170000"/>
              </a:lnSpc>
              <a:spcBef>
                <a:spcPct val="0"/>
              </a:spcBef>
              <a:buNone/>
            </a:pPr>
            <a:r>
              <a:rPr lang="es-ES_tradnl" altLang="es-MX" sz="2900" b="1" dirty="0">
                <a:solidFill>
                  <a:schemeClr val="accent6">
                    <a:lumMod val="75000"/>
                  </a:schemeClr>
                </a:solidFill>
                <a:latin typeface="Dom Casual" charset="0"/>
              </a:rPr>
              <a:t>Métodos: </a:t>
            </a:r>
          </a:p>
          <a:p>
            <a:pPr>
              <a:lnSpc>
                <a:spcPct val="170000"/>
              </a:lnSpc>
              <a:spcBef>
                <a:spcPct val="0"/>
              </a:spcBef>
            </a:pPr>
            <a:r>
              <a:rPr lang="es-ES_tradnl" altLang="es-MX" sz="2900" dirty="0">
                <a:solidFill>
                  <a:schemeClr val="bg2">
                    <a:lumMod val="10000"/>
                  </a:schemeClr>
                </a:solidFill>
                <a:latin typeface="Dom Casual" charset="0"/>
              </a:rPr>
              <a:t>Saber si es adulto. </a:t>
            </a:r>
          </a:p>
          <a:p>
            <a:pPr>
              <a:lnSpc>
                <a:spcPct val="170000"/>
              </a:lnSpc>
              <a:spcBef>
                <a:spcPct val="0"/>
              </a:spcBef>
            </a:pPr>
            <a:r>
              <a:rPr lang="es-ES_tradnl" altLang="es-MX" sz="2900" dirty="0">
                <a:solidFill>
                  <a:schemeClr val="bg2">
                    <a:lumMod val="10000"/>
                  </a:schemeClr>
                </a:solidFill>
                <a:latin typeface="Dom Casual" charset="0"/>
              </a:rPr>
              <a:t>Decir si un alimento es de sus favoritos.</a:t>
            </a:r>
          </a:p>
          <a:p>
            <a:pPr marL="0" indent="0">
              <a:lnSpc>
                <a:spcPct val="120000"/>
              </a:lnSpc>
              <a:spcBef>
                <a:spcPct val="0"/>
              </a:spcBef>
              <a:buNone/>
            </a:pPr>
            <a:endParaRPr lang="es-ES_tradnl" altLang="es-MX" sz="2400" dirty="0">
              <a:latin typeface="Dom Casual" charset="0"/>
            </a:endParaRP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Objetos</a:t>
            </a:r>
          </a:p>
        </p:txBody>
      </p:sp>
      <p:pic>
        <p:nvPicPr>
          <p:cNvPr id="5" name="Imagen 4" descr="Imagen que contiene Aplicación&#10;&#10;Descripción generada automáticamente">
            <a:extLst>
              <a:ext uri="{FF2B5EF4-FFF2-40B4-BE49-F238E27FC236}">
                <a16:creationId xmlns:a16="http://schemas.microsoft.com/office/drawing/2014/main" id="{AD5C4D84-A386-40FE-956A-3A9D900A3E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04048" y="1412776"/>
            <a:ext cx="3588438" cy="3240360"/>
          </a:xfrm>
          <a:prstGeom prst="rect">
            <a:avLst/>
          </a:prstGeom>
        </p:spPr>
      </p:pic>
    </p:spTree>
    <p:extLst>
      <p:ext uri="{BB962C8B-B14F-4D97-AF65-F5344CB8AC3E}">
        <p14:creationId xmlns:p14="http://schemas.microsoft.com/office/powerpoint/2010/main" val="3889859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395288" y="1448780"/>
            <a:ext cx="8065144" cy="4536504"/>
          </a:xfrm>
        </p:spPr>
        <p:txBody>
          <a:bodyPr>
            <a:noAutofit/>
          </a:bodyPr>
          <a:lstStyle/>
          <a:p>
            <a:pPr marL="0" indent="0" algn="just">
              <a:lnSpc>
                <a:spcPts val="4000"/>
              </a:lnSpc>
              <a:spcBef>
                <a:spcPct val="0"/>
              </a:spcBef>
              <a:spcAft>
                <a:spcPts val="600"/>
              </a:spcAft>
              <a:buNone/>
            </a:pPr>
            <a:r>
              <a:rPr lang="es-ES" sz="2400" dirty="0">
                <a:solidFill>
                  <a:schemeClr val="bg2">
                    <a:lumMod val="25000"/>
                  </a:schemeClr>
                </a:solidFill>
                <a:cs typeface="Arial" pitchFamily="34" charset="0"/>
              </a:rPr>
              <a:t>Python es un </a:t>
            </a:r>
            <a:r>
              <a:rPr lang="es-ES" sz="2400" b="1" dirty="0">
                <a:solidFill>
                  <a:schemeClr val="accent5">
                    <a:lumMod val="75000"/>
                  </a:schemeClr>
                </a:solidFill>
                <a:cs typeface="Arial" pitchFamily="34" charset="0"/>
              </a:rPr>
              <a:t>lenguaje multiparadigma</a:t>
            </a:r>
            <a:r>
              <a:rPr lang="es-ES" sz="2400" dirty="0">
                <a:solidFill>
                  <a:schemeClr val="bg2">
                    <a:lumMod val="25000"/>
                  </a:schemeClr>
                </a:solidFill>
                <a:cs typeface="Arial" pitchFamily="34" charset="0"/>
              </a:rPr>
              <a:t>: soporta la </a:t>
            </a:r>
            <a:r>
              <a:rPr lang="es-ES" sz="2400" b="1" dirty="0">
                <a:solidFill>
                  <a:schemeClr val="accent6">
                    <a:lumMod val="75000"/>
                  </a:schemeClr>
                </a:solidFill>
                <a:cs typeface="Arial" pitchFamily="34" charset="0"/>
              </a:rPr>
              <a:t>programación funcional</a:t>
            </a:r>
            <a:r>
              <a:rPr lang="es-ES" sz="2400" dirty="0">
                <a:solidFill>
                  <a:schemeClr val="bg2">
                    <a:lumMod val="25000"/>
                  </a:schemeClr>
                </a:solidFill>
                <a:cs typeface="Arial" pitchFamily="34" charset="0"/>
              </a:rPr>
              <a:t>, pero también la </a:t>
            </a:r>
            <a:r>
              <a:rPr lang="es-ES" sz="2400" b="1" dirty="0">
                <a:solidFill>
                  <a:schemeClr val="accent6">
                    <a:lumMod val="75000"/>
                  </a:schemeClr>
                </a:solidFill>
                <a:cs typeface="Arial" pitchFamily="34" charset="0"/>
              </a:rPr>
              <a:t>programación orientada a objetos</a:t>
            </a:r>
            <a:r>
              <a:rPr lang="es-ES" sz="2400" dirty="0">
                <a:solidFill>
                  <a:schemeClr val="bg2">
                    <a:lumMod val="25000"/>
                  </a:schemeClr>
                </a:solidFill>
                <a:cs typeface="Arial" pitchFamily="34" charset="0"/>
              </a:rPr>
              <a:t>.</a:t>
            </a:r>
            <a:endParaRPr lang="es-MX" sz="2400" dirty="0">
              <a:solidFill>
                <a:schemeClr val="bg2">
                  <a:lumMod val="25000"/>
                </a:schemeClr>
              </a:solidFill>
              <a:cs typeface="Arial" pitchFamily="34" charset="0"/>
            </a:endParaRPr>
          </a:p>
        </p:txBody>
      </p:sp>
      <p:sp>
        <p:nvSpPr>
          <p:cNvPr id="184324" name="Rectangle 4"/>
          <p:cNvSpPr>
            <a:spLocks noGrp="1" noChangeArrowheads="1"/>
          </p:cNvSpPr>
          <p:nvPr>
            <p:ph type="title"/>
          </p:nvPr>
        </p:nvSpPr>
        <p:spPr>
          <a:xfrm>
            <a:off x="457200" y="116632"/>
            <a:ext cx="8229600" cy="1143000"/>
          </a:xfrm>
        </p:spPr>
        <p:txBody>
          <a:bodyPr>
            <a:normAutofit/>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Python orientado a objetos</a:t>
            </a:r>
          </a:p>
        </p:txBody>
      </p:sp>
      <p:pic>
        <p:nvPicPr>
          <p:cNvPr id="12" name="Imagen 11">
            <a:extLst>
              <a:ext uri="{FF2B5EF4-FFF2-40B4-BE49-F238E27FC236}">
                <a16:creationId xmlns:a16="http://schemas.microsoft.com/office/drawing/2014/main" id="{54123568-7EB7-4275-8A5F-04BCC96ACE49}"/>
              </a:ext>
            </a:extLst>
          </p:cNvPr>
          <p:cNvPicPr>
            <a:picLocks noChangeAspect="1"/>
          </p:cNvPicPr>
          <p:nvPr/>
        </p:nvPicPr>
        <p:blipFill>
          <a:blip r:embed="rId3"/>
          <a:stretch>
            <a:fillRect/>
          </a:stretch>
        </p:blipFill>
        <p:spPr>
          <a:xfrm>
            <a:off x="1681584" y="3561921"/>
            <a:ext cx="5257800" cy="2657475"/>
          </a:xfrm>
          <a:prstGeom prst="rect">
            <a:avLst/>
          </a:prstGeom>
        </p:spPr>
      </p:pic>
      <p:sp>
        <p:nvSpPr>
          <p:cNvPr id="13" name="CuadroTexto 12">
            <a:extLst>
              <a:ext uri="{FF2B5EF4-FFF2-40B4-BE49-F238E27FC236}">
                <a16:creationId xmlns:a16="http://schemas.microsoft.com/office/drawing/2014/main" id="{FE9DC313-87EC-4039-95F5-06A80522219E}"/>
              </a:ext>
            </a:extLst>
          </p:cNvPr>
          <p:cNvSpPr txBox="1"/>
          <p:nvPr/>
        </p:nvSpPr>
        <p:spPr>
          <a:xfrm>
            <a:off x="1619672" y="6217567"/>
            <a:ext cx="2341795" cy="307777"/>
          </a:xfrm>
          <a:prstGeom prst="rect">
            <a:avLst/>
          </a:prstGeom>
          <a:noFill/>
        </p:spPr>
        <p:txBody>
          <a:bodyPr wrap="none" rtlCol="0">
            <a:spAutoFit/>
          </a:bodyPr>
          <a:lstStyle/>
          <a:p>
            <a:r>
              <a:rPr lang="es-MX" sz="1400" dirty="0">
                <a:latin typeface="Arial" panose="020B0604020202020204" pitchFamily="34" charset="0"/>
                <a:cs typeface="Arial" panose="020B0604020202020204" pitchFamily="34" charset="0"/>
              </a:rPr>
              <a:t>Retirar, depositar, transferir</a:t>
            </a:r>
          </a:p>
        </p:txBody>
      </p:sp>
      <p:sp>
        <p:nvSpPr>
          <p:cNvPr id="16" name="CuadroTexto 15">
            <a:extLst>
              <a:ext uri="{FF2B5EF4-FFF2-40B4-BE49-F238E27FC236}">
                <a16:creationId xmlns:a16="http://schemas.microsoft.com/office/drawing/2014/main" id="{FAAE9BA7-0EAB-401C-BD4D-8E0E9A097450}"/>
              </a:ext>
            </a:extLst>
          </p:cNvPr>
          <p:cNvSpPr txBox="1"/>
          <p:nvPr/>
        </p:nvSpPr>
        <p:spPr>
          <a:xfrm>
            <a:off x="2276646" y="3285017"/>
            <a:ext cx="1027845" cy="307777"/>
          </a:xfrm>
          <a:prstGeom prst="rect">
            <a:avLst/>
          </a:prstGeom>
          <a:noFill/>
        </p:spPr>
        <p:txBody>
          <a:bodyPr wrap="none" rtlCol="0">
            <a:spAutoFit/>
          </a:bodyPr>
          <a:lstStyle/>
          <a:p>
            <a:r>
              <a:rPr lang="es-MX" sz="1400" b="1" dirty="0">
                <a:latin typeface="Arial" panose="020B0604020202020204" pitchFamily="34" charset="0"/>
                <a:cs typeface="Arial" panose="020B0604020202020204" pitchFamily="34" charset="0"/>
              </a:rPr>
              <a:t>Funcional</a:t>
            </a:r>
          </a:p>
        </p:txBody>
      </p:sp>
      <p:sp>
        <p:nvSpPr>
          <p:cNvPr id="18" name="CuadroTexto 17">
            <a:extLst>
              <a:ext uri="{FF2B5EF4-FFF2-40B4-BE49-F238E27FC236}">
                <a16:creationId xmlns:a16="http://schemas.microsoft.com/office/drawing/2014/main" id="{DD11AD73-3E7F-44D3-A77D-9BB39770DD35}"/>
              </a:ext>
            </a:extLst>
          </p:cNvPr>
          <p:cNvSpPr txBox="1"/>
          <p:nvPr/>
        </p:nvSpPr>
        <p:spPr>
          <a:xfrm>
            <a:off x="4932288" y="6216924"/>
            <a:ext cx="2159076" cy="307777"/>
          </a:xfrm>
          <a:prstGeom prst="rect">
            <a:avLst/>
          </a:prstGeom>
          <a:noFill/>
        </p:spPr>
        <p:txBody>
          <a:bodyPr wrap="square" rtlCol="0">
            <a:spAutoFit/>
          </a:bodyPr>
          <a:lstStyle/>
          <a:p>
            <a:pPr algn="ctr"/>
            <a:r>
              <a:rPr lang="es-MX" sz="1400" dirty="0">
                <a:latin typeface="Arial" panose="020B0604020202020204" pitchFamily="34" charset="0"/>
                <a:cs typeface="Arial" panose="020B0604020202020204" pitchFamily="34" charset="0"/>
              </a:rPr>
              <a:t>Cliente, dinero, cuenta</a:t>
            </a:r>
          </a:p>
        </p:txBody>
      </p:sp>
      <p:sp>
        <p:nvSpPr>
          <p:cNvPr id="19" name="CuadroTexto 18">
            <a:extLst>
              <a:ext uri="{FF2B5EF4-FFF2-40B4-BE49-F238E27FC236}">
                <a16:creationId xmlns:a16="http://schemas.microsoft.com/office/drawing/2014/main" id="{D25C2B49-2F63-4F3C-8C35-3D478A98E30C}"/>
              </a:ext>
            </a:extLst>
          </p:cNvPr>
          <p:cNvSpPr txBox="1"/>
          <p:nvPr/>
        </p:nvSpPr>
        <p:spPr>
          <a:xfrm>
            <a:off x="5050039" y="3283856"/>
            <a:ext cx="1853392" cy="307777"/>
          </a:xfrm>
          <a:prstGeom prst="rect">
            <a:avLst/>
          </a:prstGeom>
          <a:noFill/>
        </p:spPr>
        <p:txBody>
          <a:bodyPr wrap="none" rtlCol="0">
            <a:spAutoFit/>
          </a:bodyPr>
          <a:lstStyle/>
          <a:p>
            <a:r>
              <a:rPr lang="es-MX" sz="1400" b="1" dirty="0">
                <a:latin typeface="Arial" panose="020B0604020202020204" pitchFamily="34" charset="0"/>
                <a:cs typeface="Arial" panose="020B0604020202020204" pitchFamily="34" charset="0"/>
              </a:rPr>
              <a:t>Orientada a objetos</a:t>
            </a:r>
          </a:p>
        </p:txBody>
      </p:sp>
    </p:spTree>
    <p:extLst>
      <p:ext uri="{BB962C8B-B14F-4D97-AF65-F5344CB8AC3E}">
        <p14:creationId xmlns:p14="http://schemas.microsoft.com/office/powerpoint/2010/main" val="708267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a:t>
            </a:r>
          </a:p>
        </p:txBody>
      </p:sp>
      <p:sp>
        <p:nvSpPr>
          <p:cNvPr id="7" name="Rectangle 3">
            <a:extLst>
              <a:ext uri="{FF2B5EF4-FFF2-40B4-BE49-F238E27FC236}">
                <a16:creationId xmlns:a16="http://schemas.microsoft.com/office/drawing/2014/main" id="{02175E53-856E-4633-8994-534E679C6766}"/>
              </a:ext>
            </a:extLst>
          </p:cNvPr>
          <p:cNvSpPr txBox="1">
            <a:spLocks noChangeArrowheads="1"/>
          </p:cNvSpPr>
          <p:nvPr/>
        </p:nvSpPr>
        <p:spPr>
          <a:xfrm>
            <a:off x="683568" y="1143000"/>
            <a:ext cx="7704856" cy="531033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70000"/>
              </a:lnSpc>
              <a:spcBef>
                <a:spcPct val="0"/>
              </a:spcBef>
            </a:pPr>
            <a:r>
              <a:rPr lang="es-ES_tradnl" altLang="es-MX" sz="1400" dirty="0">
                <a:solidFill>
                  <a:schemeClr val="bg2">
                    <a:lumMod val="10000"/>
                  </a:schemeClr>
                </a:solidFill>
                <a:latin typeface="Dom Casual" charset="0"/>
              </a:rPr>
              <a:t>Son propiedades del objeto, que están representadas mediante variables. </a:t>
            </a:r>
          </a:p>
          <a:p>
            <a:pPr>
              <a:lnSpc>
                <a:spcPct val="170000"/>
              </a:lnSpc>
              <a:spcBef>
                <a:spcPct val="0"/>
              </a:spcBef>
            </a:pPr>
            <a:r>
              <a:rPr lang="es-ES_tradnl" altLang="es-MX" sz="1400" dirty="0">
                <a:solidFill>
                  <a:schemeClr val="bg2">
                    <a:lumMod val="10000"/>
                  </a:schemeClr>
                </a:solidFill>
                <a:latin typeface="Dom Casual" charset="0"/>
              </a:rPr>
              <a:t>Los atributos definen el objeto y los atributos definen el estado del objeto.</a:t>
            </a:r>
          </a:p>
          <a:p>
            <a:pPr>
              <a:lnSpc>
                <a:spcPct val="170000"/>
              </a:lnSpc>
              <a:spcBef>
                <a:spcPct val="0"/>
              </a:spcBef>
            </a:pPr>
            <a:r>
              <a:rPr lang="es-ES_tradnl" altLang="es-MX" sz="1400" dirty="0">
                <a:solidFill>
                  <a:schemeClr val="bg2">
                    <a:lumMod val="10000"/>
                  </a:schemeClr>
                </a:solidFill>
                <a:latin typeface="Dom Casual" charset="0"/>
              </a:rPr>
              <a:t>Puede ser cualquier tipo de dato (incluso otros objetos).</a:t>
            </a:r>
          </a:p>
          <a:p>
            <a:pPr algn="just">
              <a:lnSpc>
                <a:spcPct val="170000"/>
              </a:lnSpc>
              <a:spcBef>
                <a:spcPct val="0"/>
              </a:spcBef>
            </a:pPr>
            <a:r>
              <a:rPr lang="es-ES_tradnl" altLang="es-MX" sz="1400" dirty="0">
                <a:solidFill>
                  <a:schemeClr val="bg2">
                    <a:lumMod val="10000"/>
                  </a:schemeClr>
                </a:solidFill>
                <a:latin typeface="Dom Casual" charset="0"/>
              </a:rPr>
              <a:t>Podemos tener dos tipos de atributos, dependiendo si el valor es el mismo para todos los objetos o no:</a:t>
            </a:r>
          </a:p>
          <a:p>
            <a:pPr lvl="1" algn="just">
              <a:lnSpc>
                <a:spcPct val="170000"/>
              </a:lnSpc>
              <a:spcBef>
                <a:spcPct val="0"/>
              </a:spcBef>
            </a:pPr>
            <a:r>
              <a:rPr lang="es-ES_tradnl" altLang="es-MX" sz="1400" b="1" dirty="0">
                <a:solidFill>
                  <a:schemeClr val="accent6">
                    <a:lumMod val="75000"/>
                  </a:schemeClr>
                </a:solidFill>
                <a:latin typeface="Dom Casual" charset="0"/>
              </a:rPr>
              <a:t>De clase (estáticos) </a:t>
            </a:r>
            <a:r>
              <a:rPr lang="es-ES_tradnl" altLang="es-MX" sz="1400" dirty="0">
                <a:solidFill>
                  <a:schemeClr val="bg2">
                    <a:lumMod val="10000"/>
                  </a:schemeClr>
                </a:solidFill>
                <a:latin typeface="Dom Casual" charset="0"/>
              </a:rPr>
              <a:t>Son compartidos por todos los objetos de una clase, significa que el valor es el mismo para todos. Estos se utilizan para definir las constantes. Estos valores no cambian para los objetos.</a:t>
            </a:r>
          </a:p>
          <a:p>
            <a:pPr lvl="1" algn="just">
              <a:lnSpc>
                <a:spcPct val="170000"/>
              </a:lnSpc>
              <a:spcBef>
                <a:spcPct val="0"/>
              </a:spcBef>
            </a:pPr>
            <a:r>
              <a:rPr lang="es-ES_tradnl" altLang="es-MX" sz="1400" b="1" dirty="0">
                <a:solidFill>
                  <a:schemeClr val="accent6">
                    <a:lumMod val="75000"/>
                  </a:schemeClr>
                </a:solidFill>
                <a:latin typeface="Dom Casual" charset="0"/>
              </a:rPr>
              <a:t>De instancia</a:t>
            </a:r>
            <a:endParaRPr lang="es-ES_tradnl" altLang="es-MX" sz="1400" dirty="0">
              <a:solidFill>
                <a:schemeClr val="bg2">
                  <a:lumMod val="10000"/>
                </a:schemeClr>
              </a:solidFill>
              <a:latin typeface="Dom Casual" charset="0"/>
            </a:endParaRPr>
          </a:p>
          <a:p>
            <a:pPr algn="just">
              <a:lnSpc>
                <a:spcPct val="170000"/>
              </a:lnSpc>
              <a:spcBef>
                <a:spcPct val="0"/>
              </a:spcBef>
            </a:pPr>
            <a:r>
              <a:rPr lang="es-ES_tradnl" altLang="es-MX" sz="1400" dirty="0">
                <a:solidFill>
                  <a:schemeClr val="bg2">
                    <a:lumMod val="10000"/>
                  </a:schemeClr>
                </a:solidFill>
                <a:latin typeface="Dom Casual" charset="0"/>
              </a:rPr>
              <a:t>Pueden crearse de forma </a:t>
            </a:r>
            <a:r>
              <a:rPr lang="es-ES_tradnl" altLang="es-MX" sz="1400" b="1" dirty="0">
                <a:solidFill>
                  <a:schemeClr val="bg2">
                    <a:lumMod val="10000"/>
                  </a:schemeClr>
                </a:solidFill>
                <a:latin typeface="Dom Casual" charset="0"/>
              </a:rPr>
              <a:t>dinámica</a:t>
            </a:r>
            <a:r>
              <a:rPr lang="es-ES_tradnl" altLang="es-MX" sz="1400" dirty="0">
                <a:solidFill>
                  <a:schemeClr val="bg2">
                    <a:lumMod val="10000"/>
                  </a:schemeClr>
                </a:solidFill>
                <a:latin typeface="Dom Casual" charset="0"/>
              </a:rPr>
              <a:t> durante la ejecución. Python genera un diccionario para los atributos de clase y otro diccionario para los atributos de instancia. Esto por cada uno de los objetos que instanciemos de una clase. La clave de la clase es el nombre del atributo (edad) y el valor del diccionario es el valor del atributo (2 años). Buena práctica nombres de atributos representativos.</a:t>
            </a:r>
            <a:endParaRPr lang="es-ES_tradnl" altLang="es-MX" sz="1400" dirty="0">
              <a:latin typeface="Dom Casual" charset="0"/>
            </a:endParaRPr>
          </a:p>
        </p:txBody>
      </p:sp>
    </p:spTree>
    <p:extLst>
      <p:ext uri="{BB962C8B-B14F-4D97-AF65-F5344CB8AC3E}">
        <p14:creationId xmlns:p14="http://schemas.microsoft.com/office/powerpoint/2010/main" val="2828455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Métodos</a:t>
            </a:r>
          </a:p>
        </p:txBody>
      </p:sp>
      <p:sp>
        <p:nvSpPr>
          <p:cNvPr id="7" name="Rectangle 3">
            <a:extLst>
              <a:ext uri="{FF2B5EF4-FFF2-40B4-BE49-F238E27FC236}">
                <a16:creationId xmlns:a16="http://schemas.microsoft.com/office/drawing/2014/main" id="{02175E53-856E-4633-8994-534E679C6766}"/>
              </a:ext>
            </a:extLst>
          </p:cNvPr>
          <p:cNvSpPr txBox="1">
            <a:spLocks noChangeArrowheads="1"/>
          </p:cNvSpPr>
          <p:nvPr/>
        </p:nvSpPr>
        <p:spPr>
          <a:xfrm>
            <a:off x="925513" y="1311701"/>
            <a:ext cx="8038975" cy="2952328"/>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spcBef>
                <a:spcPct val="0"/>
              </a:spcBef>
            </a:pPr>
            <a:r>
              <a:rPr lang="es-ES_tradnl" altLang="es-MX" sz="2400" dirty="0">
                <a:solidFill>
                  <a:schemeClr val="bg2">
                    <a:lumMod val="10000"/>
                  </a:schemeClr>
                </a:solidFill>
                <a:latin typeface="Dom Casual" charset="0"/>
              </a:rPr>
              <a:t>Dan funcionalidad a los objetos.</a:t>
            </a:r>
          </a:p>
          <a:p>
            <a:pPr>
              <a:lnSpc>
                <a:spcPct val="120000"/>
              </a:lnSpc>
              <a:spcBef>
                <a:spcPct val="0"/>
              </a:spcBef>
            </a:pPr>
            <a:r>
              <a:rPr lang="es-ES_tradnl" altLang="es-MX" sz="2400" dirty="0">
                <a:solidFill>
                  <a:schemeClr val="bg2">
                    <a:lumMod val="10000"/>
                  </a:schemeClr>
                </a:solidFill>
                <a:latin typeface="Dom Casual" charset="0"/>
              </a:rPr>
              <a:t>Necesitan de una clase para existir. (Deben estar dentro de una clase)</a:t>
            </a:r>
          </a:p>
          <a:p>
            <a:pPr>
              <a:lnSpc>
                <a:spcPct val="120000"/>
              </a:lnSpc>
              <a:spcBef>
                <a:spcPct val="0"/>
              </a:spcBef>
            </a:pPr>
            <a:r>
              <a:rPr lang="es-ES_tradnl" altLang="es-MX" sz="2400" dirty="0">
                <a:solidFill>
                  <a:schemeClr val="bg2">
                    <a:lumMod val="10000"/>
                  </a:schemeClr>
                </a:solidFill>
                <a:latin typeface="Dom Casual" charset="0"/>
              </a:rPr>
              <a:t>Son similares a las funciones (parámetros y valor de retorno)</a:t>
            </a:r>
          </a:p>
          <a:p>
            <a:pPr>
              <a:lnSpc>
                <a:spcPct val="120000"/>
              </a:lnSpc>
              <a:spcBef>
                <a:spcPct val="0"/>
              </a:spcBef>
            </a:pPr>
            <a:r>
              <a:rPr lang="es-ES_tradnl" altLang="es-MX" sz="2400" dirty="0">
                <a:solidFill>
                  <a:schemeClr val="bg2">
                    <a:lumMod val="10000"/>
                  </a:schemeClr>
                </a:solidFill>
                <a:latin typeface="Dom Casual" charset="0"/>
              </a:rPr>
              <a:t>Pueden invocarse desde el propio objeto que lo contiene o desde otro objeto, con la sintaxis </a:t>
            </a:r>
            <a:r>
              <a:rPr lang="es-ES_tradnl" altLang="es-MX" sz="2400" b="1" dirty="0">
                <a:solidFill>
                  <a:srgbClr val="FF0000"/>
                </a:solidFill>
                <a:latin typeface="Dom Casual" charset="0"/>
              </a:rPr>
              <a:t>objeto</a:t>
            </a:r>
            <a:r>
              <a:rPr lang="es-ES_tradnl" altLang="es-MX" sz="2400" b="1" dirty="0">
                <a:solidFill>
                  <a:schemeClr val="bg2">
                    <a:lumMod val="10000"/>
                  </a:schemeClr>
                </a:solidFill>
                <a:latin typeface="Dom Casual" charset="0"/>
              </a:rPr>
              <a:t>.</a:t>
            </a:r>
            <a:r>
              <a:rPr lang="es-ES_tradnl" altLang="es-MX" sz="2400" b="1" dirty="0">
                <a:solidFill>
                  <a:schemeClr val="accent6">
                    <a:lumMod val="75000"/>
                  </a:schemeClr>
                </a:solidFill>
                <a:latin typeface="Dom Casual" charset="0"/>
              </a:rPr>
              <a:t>método()</a:t>
            </a:r>
            <a:r>
              <a:rPr lang="es-ES_tradnl" altLang="es-MX" sz="2400" dirty="0">
                <a:solidFill>
                  <a:schemeClr val="bg2">
                    <a:lumMod val="10000"/>
                  </a:schemeClr>
                </a:solidFill>
                <a:latin typeface="Dom Casual" charset="0"/>
              </a:rPr>
              <a:t>.</a:t>
            </a:r>
          </a:p>
          <a:p>
            <a:pPr marL="0" indent="0">
              <a:lnSpc>
                <a:spcPct val="120000"/>
              </a:lnSpc>
              <a:spcBef>
                <a:spcPct val="0"/>
              </a:spcBef>
              <a:buNone/>
            </a:pPr>
            <a:endParaRPr lang="es-ES_tradnl" altLang="es-MX" sz="2400" dirty="0">
              <a:solidFill>
                <a:schemeClr val="bg2">
                  <a:lumMod val="10000"/>
                </a:schemeClr>
              </a:solidFill>
              <a:latin typeface="Dom Casual" charset="0"/>
            </a:endParaRPr>
          </a:p>
          <a:p>
            <a:pPr marL="0" indent="0">
              <a:lnSpc>
                <a:spcPct val="120000"/>
              </a:lnSpc>
              <a:spcBef>
                <a:spcPct val="0"/>
              </a:spcBef>
              <a:buNone/>
            </a:pPr>
            <a:r>
              <a:rPr lang="es-ES_tradnl" altLang="es-MX" sz="2400" b="1" dirty="0">
                <a:solidFill>
                  <a:srgbClr val="FF0000"/>
                </a:solidFill>
                <a:latin typeface="Dom Casual" charset="0"/>
              </a:rPr>
              <a:t>Mi_gato</a:t>
            </a:r>
            <a:r>
              <a:rPr lang="es-ES_tradnl" altLang="es-MX" sz="2400" b="1" dirty="0">
                <a:solidFill>
                  <a:schemeClr val="bg2">
                    <a:lumMod val="10000"/>
                  </a:schemeClr>
                </a:solidFill>
                <a:latin typeface="Dom Casual" charset="0"/>
              </a:rPr>
              <a:t>.</a:t>
            </a:r>
            <a:r>
              <a:rPr lang="es-ES_tradnl" altLang="es-MX" sz="2400" b="1" dirty="0">
                <a:solidFill>
                  <a:schemeClr val="accent6">
                    <a:lumMod val="75000"/>
                  </a:schemeClr>
                </a:solidFill>
                <a:latin typeface="Dom Casual" charset="0"/>
              </a:rPr>
              <a:t>nombre_método</a:t>
            </a:r>
            <a:r>
              <a:rPr lang="es-ES_tradnl" altLang="es-MX" sz="2400" dirty="0">
                <a:solidFill>
                  <a:schemeClr val="bg2">
                    <a:lumMod val="10000"/>
                  </a:schemeClr>
                </a:solidFill>
                <a:latin typeface="Dom Casual" charset="0"/>
              </a:rPr>
              <a:t>(argumentos del método)</a:t>
            </a:r>
          </a:p>
        </p:txBody>
      </p:sp>
      <p:sp>
        <p:nvSpPr>
          <p:cNvPr id="4" name="Rectangle 3">
            <a:extLst>
              <a:ext uri="{FF2B5EF4-FFF2-40B4-BE49-F238E27FC236}">
                <a16:creationId xmlns:a16="http://schemas.microsoft.com/office/drawing/2014/main" id="{CA53292F-29CE-443D-AADE-A8E5F6D6E122}"/>
              </a:ext>
            </a:extLst>
          </p:cNvPr>
          <p:cNvSpPr txBox="1">
            <a:spLocks noChangeArrowheads="1"/>
          </p:cNvSpPr>
          <p:nvPr/>
        </p:nvSpPr>
        <p:spPr>
          <a:xfrm>
            <a:off x="552513" y="4432729"/>
            <a:ext cx="8038975" cy="1143001"/>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gn="just">
              <a:lnSpc>
                <a:spcPct val="120000"/>
              </a:lnSpc>
              <a:spcBef>
                <a:spcPct val="0"/>
              </a:spcBef>
              <a:buNone/>
            </a:pPr>
            <a:r>
              <a:rPr lang="es-ES_tradnl" altLang="es-MX" sz="2400" dirty="0">
                <a:solidFill>
                  <a:schemeClr val="bg2">
                    <a:lumMod val="10000"/>
                  </a:schemeClr>
                </a:solidFill>
                <a:latin typeface="Dom Casual" charset="0"/>
              </a:rPr>
              <a:t>Es importante que tengan nombres representativos que nos digan que hace esa función o método, generalmente se definen con un verbo que identifique la acción que realiza.</a:t>
            </a:r>
            <a:endParaRPr lang="es-ES_tradnl" altLang="es-MX" sz="2400" dirty="0">
              <a:latin typeface="Dom Casual" charset="0"/>
            </a:endParaRPr>
          </a:p>
        </p:txBody>
      </p:sp>
    </p:spTree>
    <p:extLst>
      <p:ext uri="{BB962C8B-B14F-4D97-AF65-F5344CB8AC3E}">
        <p14:creationId xmlns:p14="http://schemas.microsoft.com/office/powerpoint/2010/main" val="3409425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318895" cy="800227"/>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sp>
        <p:nvSpPr>
          <p:cNvPr id="7" name="Rectangle 3">
            <a:extLst>
              <a:ext uri="{FF2B5EF4-FFF2-40B4-BE49-F238E27FC236}">
                <a16:creationId xmlns:a16="http://schemas.microsoft.com/office/drawing/2014/main" id="{02175E53-856E-4633-8994-534E679C6766}"/>
              </a:ext>
            </a:extLst>
          </p:cNvPr>
          <p:cNvSpPr txBox="1">
            <a:spLocks noChangeArrowheads="1"/>
          </p:cNvSpPr>
          <p:nvPr/>
        </p:nvSpPr>
        <p:spPr>
          <a:xfrm>
            <a:off x="800767" y="1592796"/>
            <a:ext cx="7542464" cy="25562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ts val="2000"/>
              </a:lnSpc>
              <a:spcBef>
                <a:spcPct val="0"/>
              </a:spcBef>
              <a:spcAft>
                <a:spcPts val="600"/>
              </a:spcAft>
            </a:pPr>
            <a:r>
              <a:rPr lang="es-ES_tradnl" altLang="es-MX" sz="1400" dirty="0">
                <a:solidFill>
                  <a:schemeClr val="tx1">
                    <a:lumMod val="95000"/>
                    <a:lumOff val="5000"/>
                  </a:schemeClr>
                </a:solidFill>
                <a:latin typeface="Dom Casual" charset="0"/>
              </a:rPr>
              <a:t>Es un método que podemos escribir o no, sino lo escribimos se va a crear uno por </a:t>
            </a:r>
            <a:r>
              <a:rPr lang="es-ES_tradnl" altLang="es-MX" sz="1400" b="1" dirty="0">
                <a:solidFill>
                  <a:schemeClr val="tx1">
                    <a:lumMod val="95000"/>
                    <a:lumOff val="5000"/>
                  </a:schemeClr>
                </a:solidFill>
                <a:latin typeface="Dom Casual" charset="0"/>
              </a:rPr>
              <a:t>default</a:t>
            </a:r>
            <a:r>
              <a:rPr lang="es-ES_tradnl" altLang="es-MX" sz="1400" dirty="0">
                <a:solidFill>
                  <a:schemeClr val="tx1">
                    <a:lumMod val="95000"/>
                    <a:lumOff val="5000"/>
                  </a:schemeClr>
                </a:solidFill>
                <a:latin typeface="Dom Casual" charset="0"/>
              </a:rPr>
              <a:t>.</a:t>
            </a:r>
            <a:endParaRPr lang="es-ES_tradnl" altLang="es-MX" sz="1400" b="1" dirty="0">
              <a:solidFill>
                <a:schemeClr val="tx1">
                  <a:lumMod val="95000"/>
                  <a:lumOff val="5000"/>
                </a:schemeClr>
              </a:solidFill>
              <a:latin typeface="Dom Casual" charset="0"/>
            </a:endParaRPr>
          </a:p>
          <a:p>
            <a:pPr algn="just">
              <a:lnSpc>
                <a:spcPts val="2000"/>
              </a:lnSpc>
              <a:spcBef>
                <a:spcPct val="0"/>
              </a:spcBef>
              <a:spcAft>
                <a:spcPts val="600"/>
              </a:spcAft>
            </a:pPr>
            <a:r>
              <a:rPr lang="es-ES_tradnl" altLang="es-MX" sz="1400" dirty="0">
                <a:solidFill>
                  <a:schemeClr val="bg2">
                    <a:lumMod val="10000"/>
                  </a:schemeClr>
                </a:solidFill>
                <a:latin typeface="Dom Casual" charset="0"/>
              </a:rPr>
              <a:t>Es el método que </a:t>
            </a:r>
            <a:r>
              <a:rPr lang="es-ES_tradnl" altLang="es-MX" sz="1400" b="1" dirty="0">
                <a:solidFill>
                  <a:schemeClr val="bg2">
                    <a:lumMod val="10000"/>
                  </a:schemeClr>
                </a:solidFill>
                <a:latin typeface="Dom Casual" charset="0"/>
              </a:rPr>
              <a:t>nos permite construir objetos de esa clase, es decir, instanciarlos</a:t>
            </a:r>
            <a:r>
              <a:rPr lang="es-ES_tradnl" altLang="es-MX" sz="1400" dirty="0">
                <a:solidFill>
                  <a:schemeClr val="bg2">
                    <a:lumMod val="10000"/>
                  </a:schemeClr>
                </a:solidFill>
                <a:latin typeface="Dom Casual" charset="0"/>
              </a:rPr>
              <a:t>. Se invoca automáticamente, cada vez que queremos instanciar una clase. </a:t>
            </a:r>
          </a:p>
          <a:p>
            <a:pPr algn="just">
              <a:lnSpc>
                <a:spcPts val="2000"/>
              </a:lnSpc>
              <a:spcBef>
                <a:spcPct val="0"/>
              </a:spcBef>
              <a:spcAft>
                <a:spcPts val="600"/>
              </a:spcAft>
            </a:pPr>
            <a:r>
              <a:rPr lang="es-ES_tradnl" altLang="es-MX" sz="1400" dirty="0">
                <a:solidFill>
                  <a:schemeClr val="bg2">
                    <a:lumMod val="10000"/>
                  </a:schemeClr>
                </a:solidFill>
                <a:latin typeface="Dom Casual" charset="0"/>
              </a:rPr>
              <a:t>Da espacio en memoria al nuevo objeto. </a:t>
            </a:r>
          </a:p>
          <a:p>
            <a:pPr algn="just">
              <a:lnSpc>
                <a:spcPts val="2000"/>
              </a:lnSpc>
              <a:spcBef>
                <a:spcPct val="0"/>
              </a:spcBef>
              <a:spcAft>
                <a:spcPts val="600"/>
              </a:spcAft>
            </a:pPr>
            <a:r>
              <a:rPr lang="es-ES_tradnl" altLang="es-MX" sz="1400" b="1" dirty="0">
                <a:latin typeface="Dom Casual" charset="0"/>
              </a:rPr>
              <a:t>Nos permite inicializar los atributos de un objeto</a:t>
            </a:r>
            <a:r>
              <a:rPr lang="es-ES_tradnl" altLang="es-MX" sz="1400" dirty="0">
                <a:latin typeface="Dom Casual" charset="0"/>
              </a:rPr>
              <a:t>. Los atributos que definamos dentro de este método son los atributos de instancia.</a:t>
            </a:r>
          </a:p>
          <a:p>
            <a:pPr algn="just">
              <a:lnSpc>
                <a:spcPts val="2000"/>
              </a:lnSpc>
              <a:spcBef>
                <a:spcPct val="0"/>
              </a:spcBef>
              <a:spcAft>
                <a:spcPts val="600"/>
              </a:spcAft>
            </a:pPr>
            <a:r>
              <a:rPr lang="es-ES_tradnl" altLang="es-MX" sz="1400" dirty="0">
                <a:solidFill>
                  <a:schemeClr val="bg2">
                    <a:lumMod val="10000"/>
                  </a:schemeClr>
                </a:solidFill>
                <a:latin typeface="Dom Casual" charset="0"/>
              </a:rPr>
              <a:t>No es obligatorio crearlo ni inicializar todos los atributos dentro de este método, ya que Python nos permite crear atributos dinámicamente. Atributos que no existían que podemos ir creando durante la ejecución.</a:t>
            </a:r>
          </a:p>
        </p:txBody>
      </p:sp>
      <p:pic>
        <p:nvPicPr>
          <p:cNvPr id="8" name="Imagen 7">
            <a:extLst>
              <a:ext uri="{FF2B5EF4-FFF2-40B4-BE49-F238E27FC236}">
                <a16:creationId xmlns:a16="http://schemas.microsoft.com/office/drawing/2014/main" id="{577A5D2B-C388-4D81-A598-AFCF72AD3D7B}"/>
              </a:ext>
            </a:extLst>
          </p:cNvPr>
          <p:cNvPicPr>
            <a:picLocks noChangeAspect="1"/>
          </p:cNvPicPr>
          <p:nvPr/>
        </p:nvPicPr>
        <p:blipFill>
          <a:blip r:embed="rId2"/>
          <a:stretch>
            <a:fillRect/>
          </a:stretch>
        </p:blipFill>
        <p:spPr>
          <a:xfrm>
            <a:off x="3256584" y="4109986"/>
            <a:ext cx="5086647" cy="2668231"/>
          </a:xfrm>
          <a:prstGeom prst="rect">
            <a:avLst/>
          </a:prstGeom>
        </p:spPr>
      </p:pic>
      <p:sp>
        <p:nvSpPr>
          <p:cNvPr id="9" name="Rectangle 3">
            <a:extLst>
              <a:ext uri="{FF2B5EF4-FFF2-40B4-BE49-F238E27FC236}">
                <a16:creationId xmlns:a16="http://schemas.microsoft.com/office/drawing/2014/main" id="{29C17361-1BAD-4E3C-89E0-673F10A5D2A2}"/>
              </a:ext>
            </a:extLst>
          </p:cNvPr>
          <p:cNvSpPr txBox="1">
            <a:spLocks noChangeArrowheads="1"/>
          </p:cNvSpPr>
          <p:nvPr/>
        </p:nvSpPr>
        <p:spPr>
          <a:xfrm>
            <a:off x="1007989" y="800227"/>
            <a:ext cx="7459987" cy="7565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20000"/>
              </a:lnSpc>
              <a:spcBef>
                <a:spcPct val="0"/>
              </a:spcBef>
              <a:buFont typeface="Arial" pitchFamily="34" charset="0"/>
              <a:buNone/>
            </a:pPr>
            <a:r>
              <a:rPr lang="es-ES_tradnl" altLang="es-MX" sz="1600" b="1" dirty="0">
                <a:solidFill>
                  <a:schemeClr val="accent6">
                    <a:lumMod val="75000"/>
                  </a:schemeClr>
                </a:solidFill>
                <a:latin typeface="Dom Casual" charset="0"/>
              </a:rPr>
              <a:t>Es un método especial que tienen todas las clases </a:t>
            </a:r>
          </a:p>
          <a:p>
            <a:pPr marL="0" indent="0" algn="ctr">
              <a:lnSpc>
                <a:spcPct val="120000"/>
              </a:lnSpc>
              <a:spcBef>
                <a:spcPct val="0"/>
              </a:spcBef>
              <a:buFont typeface="Arial" pitchFamily="34" charset="0"/>
              <a:buNone/>
            </a:pPr>
            <a:r>
              <a:rPr lang="es-ES_tradnl" altLang="es-MX" sz="1600" b="1" dirty="0">
                <a:solidFill>
                  <a:schemeClr val="accent6">
                    <a:lumMod val="75000"/>
                  </a:schemeClr>
                </a:solidFill>
                <a:latin typeface="Dom Casual" charset="0"/>
              </a:rPr>
              <a:t>(se invoca automáticamente)</a:t>
            </a:r>
            <a:r>
              <a:rPr lang="es-ES_tradnl" altLang="es-MX" sz="1600" dirty="0">
                <a:solidFill>
                  <a:schemeClr val="accent6">
                    <a:lumMod val="75000"/>
                  </a:schemeClr>
                </a:solidFill>
                <a:latin typeface="Dom Casual" charset="0"/>
              </a:rPr>
              <a:t> </a:t>
            </a:r>
          </a:p>
        </p:txBody>
      </p:sp>
    </p:spTree>
    <p:extLst>
      <p:ext uri="{BB962C8B-B14F-4D97-AF65-F5344CB8AC3E}">
        <p14:creationId xmlns:p14="http://schemas.microsoft.com/office/powerpoint/2010/main" val="2022149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sp>
        <p:nvSpPr>
          <p:cNvPr id="8" name="Rectangle 3">
            <a:extLst>
              <a:ext uri="{FF2B5EF4-FFF2-40B4-BE49-F238E27FC236}">
                <a16:creationId xmlns:a16="http://schemas.microsoft.com/office/drawing/2014/main" id="{69567B31-64DF-41D9-BC82-D743D01E85DF}"/>
              </a:ext>
            </a:extLst>
          </p:cNvPr>
          <p:cNvSpPr txBox="1">
            <a:spLocks noChangeArrowheads="1"/>
          </p:cNvSpPr>
          <p:nvPr/>
        </p:nvSpPr>
        <p:spPr>
          <a:xfrm>
            <a:off x="1979712" y="1196752"/>
            <a:ext cx="3168352" cy="68852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lgn="ctr">
              <a:lnSpc>
                <a:spcPct val="120000"/>
              </a:lnSpc>
              <a:spcBef>
                <a:spcPct val="0"/>
              </a:spcBef>
              <a:buNone/>
            </a:pPr>
            <a:r>
              <a:rPr lang="es-ES_tradnl" altLang="es-MX" sz="1200" dirty="0">
                <a:solidFill>
                  <a:schemeClr val="bg2">
                    <a:lumMod val="10000"/>
                  </a:schemeClr>
                </a:solidFill>
                <a:latin typeface="Dom Casual" charset="0"/>
              </a:rPr>
              <a:t>Este constructor recibe dos parámetros.</a:t>
            </a:r>
          </a:p>
          <a:p>
            <a:pPr marL="57150" indent="0" algn="ctr">
              <a:lnSpc>
                <a:spcPct val="120000"/>
              </a:lnSpc>
              <a:spcBef>
                <a:spcPct val="0"/>
              </a:spcBef>
              <a:buNone/>
            </a:pPr>
            <a:r>
              <a:rPr lang="es-ES_tradnl" altLang="es-MX" sz="1200" dirty="0">
                <a:solidFill>
                  <a:schemeClr val="bg2">
                    <a:lumMod val="10000"/>
                  </a:schemeClr>
                </a:solidFill>
                <a:latin typeface="Dom Casual" charset="0"/>
              </a:rPr>
              <a:t>El primer parámetro de un método es una referencia del objeto que se está creando.</a:t>
            </a:r>
          </a:p>
          <a:p>
            <a:pPr marL="57150" indent="0" algn="ctr">
              <a:lnSpc>
                <a:spcPct val="120000"/>
              </a:lnSpc>
              <a:spcBef>
                <a:spcPct val="0"/>
              </a:spcBef>
              <a:buNone/>
            </a:pPr>
            <a:endParaRPr lang="es-ES_tradnl" altLang="es-MX" sz="1600" b="1" dirty="0"/>
          </a:p>
        </p:txBody>
      </p:sp>
      <p:sp>
        <p:nvSpPr>
          <p:cNvPr id="2" name="Cerrar llave 1">
            <a:extLst>
              <a:ext uri="{FF2B5EF4-FFF2-40B4-BE49-F238E27FC236}">
                <a16:creationId xmlns:a16="http://schemas.microsoft.com/office/drawing/2014/main" id="{0D0DCEC1-5A74-42F9-8C50-40171D74001D}"/>
              </a:ext>
            </a:extLst>
          </p:cNvPr>
          <p:cNvSpPr/>
          <p:nvPr/>
        </p:nvSpPr>
        <p:spPr>
          <a:xfrm rot="16200000">
            <a:off x="3404092" y="1048305"/>
            <a:ext cx="432048" cy="21286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9" name="Rectangle 3">
            <a:extLst>
              <a:ext uri="{FF2B5EF4-FFF2-40B4-BE49-F238E27FC236}">
                <a16:creationId xmlns:a16="http://schemas.microsoft.com/office/drawing/2014/main" id="{8669A398-800F-4302-AFDB-56B5CA923295}"/>
              </a:ext>
            </a:extLst>
          </p:cNvPr>
          <p:cNvSpPr txBox="1">
            <a:spLocks noChangeArrowheads="1"/>
          </p:cNvSpPr>
          <p:nvPr/>
        </p:nvSpPr>
        <p:spPr>
          <a:xfrm>
            <a:off x="4837664" y="2898665"/>
            <a:ext cx="3636477" cy="846527"/>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lgn="ctr">
              <a:lnSpc>
                <a:spcPct val="120000"/>
              </a:lnSpc>
              <a:spcBef>
                <a:spcPct val="0"/>
              </a:spcBef>
              <a:buNone/>
            </a:pPr>
            <a:r>
              <a:rPr lang="es-ES" altLang="es-MX" sz="1200" dirty="0">
                <a:solidFill>
                  <a:schemeClr val="bg2">
                    <a:lumMod val="10000"/>
                  </a:schemeClr>
                </a:solidFill>
                <a:latin typeface="Dom Casual" charset="0"/>
              </a:rPr>
              <a:t>Aquí vemos cómo instanciamos un objeto de la clase </a:t>
            </a:r>
            <a:r>
              <a:rPr lang="es-ES" altLang="es-MX" sz="1200" b="1" dirty="0">
                <a:solidFill>
                  <a:schemeClr val="accent5">
                    <a:lumMod val="75000"/>
                  </a:schemeClr>
                </a:solidFill>
                <a:latin typeface="Dom Casual" charset="0"/>
              </a:rPr>
              <a:t>Ejemplo</a:t>
            </a:r>
            <a:r>
              <a:rPr lang="es-ES" altLang="es-MX" sz="1200" b="1" dirty="0">
                <a:solidFill>
                  <a:schemeClr val="bg2">
                    <a:lumMod val="10000"/>
                  </a:schemeClr>
                </a:solidFill>
                <a:latin typeface="Dom Casual" charset="0"/>
              </a:rPr>
              <a:t>. </a:t>
            </a:r>
            <a:r>
              <a:rPr lang="es-ES" altLang="es-MX" sz="1200" dirty="0">
                <a:solidFill>
                  <a:schemeClr val="bg2">
                    <a:lumMod val="10000"/>
                  </a:schemeClr>
                </a:solidFill>
                <a:latin typeface="Dom Casual" charset="0"/>
              </a:rPr>
              <a:t>Cuando ponemos el nombre de la clase automáticamente se está llamando al método </a:t>
            </a:r>
            <a:r>
              <a:rPr lang="es-ES" altLang="es-MX" sz="1200" b="1" dirty="0" err="1">
                <a:solidFill>
                  <a:schemeClr val="accent6">
                    <a:lumMod val="75000"/>
                  </a:schemeClr>
                </a:solidFill>
                <a:latin typeface="Dom Casual" charset="0"/>
              </a:rPr>
              <a:t>init</a:t>
            </a:r>
            <a:r>
              <a:rPr lang="es-ES" altLang="es-MX" sz="1200" b="1" dirty="0">
                <a:solidFill>
                  <a:schemeClr val="bg2">
                    <a:lumMod val="10000"/>
                  </a:schemeClr>
                </a:solidFill>
                <a:latin typeface="Dom Casual" charset="0"/>
              </a:rPr>
              <a:t> </a:t>
            </a:r>
            <a:r>
              <a:rPr lang="es-ES" altLang="es-MX" sz="1200" dirty="0">
                <a:solidFill>
                  <a:schemeClr val="bg2">
                    <a:lumMod val="10000"/>
                  </a:schemeClr>
                </a:solidFill>
                <a:latin typeface="Dom Casual" charset="0"/>
              </a:rPr>
              <a:t>y luego pasamos todos los argumentos que el método </a:t>
            </a:r>
            <a:r>
              <a:rPr lang="es-ES" altLang="es-MX" sz="1200" b="1" dirty="0" err="1">
                <a:solidFill>
                  <a:schemeClr val="accent6">
                    <a:lumMod val="75000"/>
                  </a:schemeClr>
                </a:solidFill>
                <a:latin typeface="Dom Casual" charset="0"/>
              </a:rPr>
              <a:t>init</a:t>
            </a:r>
            <a:r>
              <a:rPr lang="es-ES" altLang="es-MX" sz="1200" b="1" dirty="0">
                <a:solidFill>
                  <a:schemeClr val="accent6">
                    <a:lumMod val="75000"/>
                  </a:schemeClr>
                </a:solidFill>
                <a:latin typeface="Dom Casual" charset="0"/>
              </a:rPr>
              <a:t> </a:t>
            </a:r>
            <a:r>
              <a:rPr lang="es-ES" altLang="es-MX" sz="1200" dirty="0">
                <a:solidFill>
                  <a:schemeClr val="bg2">
                    <a:lumMod val="10000"/>
                  </a:schemeClr>
                </a:solidFill>
                <a:latin typeface="Dom Casual" charset="0"/>
              </a:rPr>
              <a:t>reciba. </a:t>
            </a:r>
            <a:endParaRPr lang="es-ES_tradnl" altLang="es-MX" sz="1200" dirty="0">
              <a:solidFill>
                <a:schemeClr val="bg2">
                  <a:lumMod val="10000"/>
                </a:schemeClr>
              </a:solidFill>
              <a:latin typeface="Dom Casual" charset="0"/>
            </a:endParaRPr>
          </a:p>
          <a:p>
            <a:pPr marL="57150" indent="0" algn="ctr">
              <a:lnSpc>
                <a:spcPct val="120000"/>
              </a:lnSpc>
              <a:spcBef>
                <a:spcPct val="0"/>
              </a:spcBef>
              <a:buNone/>
            </a:pPr>
            <a:endParaRPr lang="es-ES_tradnl" altLang="es-MX" sz="1600" b="1" dirty="0"/>
          </a:p>
        </p:txBody>
      </p:sp>
      <p:sp>
        <p:nvSpPr>
          <p:cNvPr id="10" name="Rectangle 3">
            <a:extLst>
              <a:ext uri="{FF2B5EF4-FFF2-40B4-BE49-F238E27FC236}">
                <a16:creationId xmlns:a16="http://schemas.microsoft.com/office/drawing/2014/main" id="{BE55CCC5-A4CC-4165-B49A-FF2A870F63D6}"/>
              </a:ext>
            </a:extLst>
          </p:cNvPr>
          <p:cNvSpPr txBox="1">
            <a:spLocks noChangeArrowheads="1"/>
          </p:cNvSpPr>
          <p:nvPr/>
        </p:nvSpPr>
        <p:spPr>
          <a:xfrm>
            <a:off x="539552" y="4005064"/>
            <a:ext cx="8064896" cy="20882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Cuando mandamos llamar al método, no es necesario poner </a:t>
            </a:r>
            <a:r>
              <a:rPr lang="es-ES_tradnl" altLang="es-MX" sz="1600" b="1" dirty="0">
                <a:solidFill>
                  <a:schemeClr val="bg2">
                    <a:lumMod val="10000"/>
                  </a:schemeClr>
                </a:solidFill>
                <a:highlight>
                  <a:srgbClr val="00FFFF"/>
                </a:highlight>
                <a:latin typeface="Dom Casual" charset="0"/>
              </a:rPr>
              <a:t>self</a:t>
            </a:r>
            <a:r>
              <a:rPr lang="es-ES_tradnl" altLang="es-MX" sz="1600" dirty="0">
                <a:solidFill>
                  <a:schemeClr val="bg2">
                    <a:lumMod val="10000"/>
                  </a:schemeClr>
                </a:solidFill>
                <a:latin typeface="Dom Casual" charset="0"/>
              </a:rPr>
              <a:t>, se asume que el primer argumento siempre es una </a:t>
            </a:r>
            <a:r>
              <a:rPr lang="es-ES_tradnl" altLang="es-MX" sz="1600" b="1" dirty="0">
                <a:solidFill>
                  <a:schemeClr val="bg2">
                    <a:lumMod val="10000"/>
                  </a:schemeClr>
                </a:solidFill>
                <a:latin typeface="Dom Casual" charset="0"/>
              </a:rPr>
              <a:t>referencia al objeto</a:t>
            </a:r>
            <a:r>
              <a:rPr lang="es-ES_tradnl" altLang="es-MX" sz="1600" dirty="0">
                <a:solidFill>
                  <a:schemeClr val="bg2">
                    <a:lumMod val="10000"/>
                  </a:schemeClr>
                </a:solidFill>
                <a:latin typeface="Dom Casual" charset="0"/>
              </a:rPr>
              <a:t>. </a:t>
            </a:r>
          </a:p>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El parámetro </a:t>
            </a:r>
            <a:r>
              <a:rPr lang="es-ES_tradnl" altLang="es-MX" sz="1600" b="1" dirty="0">
                <a:solidFill>
                  <a:schemeClr val="bg2">
                    <a:lumMod val="10000"/>
                  </a:schemeClr>
                </a:solidFill>
                <a:highlight>
                  <a:srgbClr val="00FFFF"/>
                </a:highlight>
                <a:latin typeface="Dom Casual" charset="0"/>
              </a:rPr>
              <a:t>self</a:t>
            </a:r>
            <a:r>
              <a:rPr lang="es-ES_tradnl" altLang="es-MX" sz="1600" dirty="0">
                <a:solidFill>
                  <a:schemeClr val="bg2">
                    <a:lumMod val="10000"/>
                  </a:schemeClr>
                </a:solidFill>
                <a:latin typeface="Dom Casual" charset="0"/>
              </a:rPr>
              <a:t> recibe implícitamente (es decir no necesitamos escribirla) un argumento más con la referencia al objeto que se está creando. </a:t>
            </a:r>
          </a:p>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Una </a:t>
            </a:r>
            <a:r>
              <a:rPr lang="es-ES_tradnl" altLang="es-MX" sz="1600" b="1" dirty="0">
                <a:solidFill>
                  <a:schemeClr val="bg2">
                    <a:lumMod val="10000"/>
                  </a:schemeClr>
                </a:solidFill>
                <a:latin typeface="Dom Casual" charset="0"/>
              </a:rPr>
              <a:t>referencia es una dirección de memoria</a:t>
            </a:r>
            <a:r>
              <a:rPr lang="es-ES_tradnl" altLang="es-MX" sz="1600" dirty="0">
                <a:solidFill>
                  <a:schemeClr val="bg2">
                    <a:lumMod val="10000"/>
                  </a:schemeClr>
                </a:solidFill>
                <a:latin typeface="Dom Casual" charset="0"/>
              </a:rPr>
              <a:t> (recibe la dirección de memoria del nuevo objeto).</a:t>
            </a:r>
          </a:p>
        </p:txBody>
      </p:sp>
      <p:sp>
        <p:nvSpPr>
          <p:cNvPr id="11" name="Rectangle 3">
            <a:extLst>
              <a:ext uri="{FF2B5EF4-FFF2-40B4-BE49-F238E27FC236}">
                <a16:creationId xmlns:a16="http://schemas.microsoft.com/office/drawing/2014/main" id="{D6E0E65D-5182-4363-A500-953D1F9CF6CE}"/>
              </a:ext>
            </a:extLst>
          </p:cNvPr>
          <p:cNvSpPr txBox="1">
            <a:spLocks noChangeArrowheads="1"/>
          </p:cNvSpPr>
          <p:nvPr/>
        </p:nvSpPr>
        <p:spPr>
          <a:xfrm>
            <a:off x="647487" y="2027143"/>
            <a:ext cx="7884953" cy="171804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nSpc>
                <a:spcPct val="120000"/>
              </a:lnSpc>
              <a:spcBef>
                <a:spcPct val="0"/>
              </a:spcBef>
              <a:buNone/>
            </a:pPr>
            <a:r>
              <a:rPr lang="es-ES_tradnl" altLang="es-MX" sz="1400" dirty="0">
                <a:solidFill>
                  <a:schemeClr val="bg2">
                    <a:lumMod val="10000"/>
                  </a:schemeClr>
                </a:solidFill>
                <a:latin typeface="Dom Casual" charset="0"/>
              </a:rPr>
              <a:t>class </a:t>
            </a:r>
            <a:r>
              <a:rPr lang="es-ES_tradnl" altLang="es-MX" sz="1400" b="1" dirty="0">
                <a:solidFill>
                  <a:schemeClr val="accent5">
                    <a:lumMod val="75000"/>
                  </a:schemeClr>
                </a:solidFill>
                <a:latin typeface="Dom Casual" charset="0"/>
              </a:rPr>
              <a:t>Ejemplo</a:t>
            </a:r>
            <a:r>
              <a:rPr lang="es-ES_tradnl" altLang="es-MX" sz="1400" dirty="0">
                <a:solidFill>
                  <a:schemeClr val="bg2">
                    <a:lumMod val="10000"/>
                  </a:schemeClr>
                </a:solidFill>
                <a:latin typeface="Dom Casual" charset="0"/>
              </a:rPr>
              <a:t>:</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chemeClr val="accent6">
                    <a:lumMod val="75000"/>
                  </a:schemeClr>
                </a:solidFill>
                <a:latin typeface="Dom Casual" charset="0"/>
              </a:rPr>
              <a:t>def __init__</a:t>
            </a:r>
            <a:r>
              <a:rPr lang="es-ES_tradnl" altLang="es-MX" sz="1400" b="1" dirty="0">
                <a:solidFill>
                  <a:schemeClr val="bg2">
                    <a:lumMod val="10000"/>
                  </a:schemeClr>
                </a:solidFill>
                <a:latin typeface="Dom Casual" charset="0"/>
              </a:rPr>
              <a:t>(</a:t>
            </a:r>
            <a:r>
              <a:rPr lang="es-ES_tradnl" altLang="es-MX" sz="1400" b="1" dirty="0">
                <a:solidFill>
                  <a:schemeClr val="bg2">
                    <a:lumMod val="10000"/>
                  </a:schemeClr>
                </a:solidFill>
                <a:highlight>
                  <a:srgbClr val="00FFFF"/>
                </a:highlight>
                <a:latin typeface="Dom Casual" charset="0"/>
              </a:rPr>
              <a:t>self</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parámetro1</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parámetro2</a:t>
            </a:r>
            <a:r>
              <a:rPr lang="es-ES_tradnl" altLang="es-MX" sz="1400" b="1" dirty="0">
                <a:solidFill>
                  <a:schemeClr val="bg2">
                    <a:lumMod val="10000"/>
                  </a:schemeClr>
                </a:solidFill>
                <a:latin typeface="Dom Casual" charset="0"/>
              </a:rPr>
              <a:t>): </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latin typeface="Dom Casual" charset="0"/>
              </a:rPr>
              <a:t>           </a:t>
            </a:r>
            <a:r>
              <a:rPr lang="es-ES_tradnl" altLang="es-MX" sz="1400" b="1" dirty="0">
                <a:solidFill>
                  <a:srgbClr val="00B050"/>
                </a:solidFill>
                <a:latin typeface="Dom Casual" charset="0"/>
              </a:rPr>
              <a:t>self.atributo1 </a:t>
            </a: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parámetro1</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rgbClr val="00B050"/>
                </a:solidFill>
                <a:latin typeface="Dom Casual" charset="0"/>
              </a:rPr>
              <a:t>self.atributo2 </a:t>
            </a: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parámetro2</a:t>
            </a:r>
          </a:p>
          <a:p>
            <a:pPr marL="457200" lvl="1" indent="0">
              <a:lnSpc>
                <a:spcPct val="120000"/>
              </a:lnSpc>
              <a:spcBef>
                <a:spcPct val="0"/>
              </a:spcBef>
              <a:buNone/>
            </a:pPr>
            <a:endParaRPr lang="es-ES_tradnl" altLang="es-MX" sz="1400" dirty="0">
              <a:solidFill>
                <a:schemeClr val="bg2">
                  <a:lumMod val="10000"/>
                </a:schemeClr>
              </a:solidFill>
              <a:latin typeface="Dom Casual" charset="0"/>
            </a:endParaRPr>
          </a:p>
          <a:p>
            <a:pPr marL="457200" lvl="1" indent="0">
              <a:lnSpc>
                <a:spcPct val="120000"/>
              </a:lnSpc>
              <a:spcBef>
                <a:spcPct val="0"/>
              </a:spcBef>
              <a:buNone/>
            </a:pPr>
            <a:r>
              <a:rPr lang="es-ES_tradnl" altLang="es-MX" sz="1400" b="1" dirty="0">
                <a:solidFill>
                  <a:srgbClr val="FF0000"/>
                </a:solidFill>
                <a:latin typeface="Dom Casual" charset="0"/>
              </a:rPr>
              <a:t>Un_ejemplo </a:t>
            </a: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highlight>
                  <a:srgbClr val="00FFFF"/>
                </a:highlight>
                <a:latin typeface="Dom Casual" charset="0"/>
              </a:rPr>
              <a:t>Ejemplo( </a:t>
            </a:r>
            <a:r>
              <a:rPr lang="es-ES_tradnl" altLang="es-MX" sz="1400" b="1" dirty="0">
                <a:solidFill>
                  <a:schemeClr val="bg2">
                    <a:lumMod val="10000"/>
                  </a:schemeClr>
                </a:solidFill>
                <a:highlight>
                  <a:srgbClr val="FFFF00"/>
                </a:highlight>
                <a:latin typeface="Dom Casual" charset="0"/>
              </a:rPr>
              <a:t>“un valor”</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“otro valor”</a:t>
            </a:r>
            <a:r>
              <a:rPr lang="es-ES_tradnl" altLang="es-MX" sz="1400" b="1" dirty="0">
                <a:solidFill>
                  <a:schemeClr val="bg2">
                    <a:lumMod val="10000"/>
                  </a:schemeClr>
                </a:solidFill>
                <a:latin typeface="Dom Casual" charset="0"/>
              </a:rPr>
              <a:t>) </a:t>
            </a:r>
          </a:p>
        </p:txBody>
      </p:sp>
    </p:spTree>
    <p:extLst>
      <p:ext uri="{BB962C8B-B14F-4D97-AF65-F5344CB8AC3E}">
        <p14:creationId xmlns:p14="http://schemas.microsoft.com/office/powerpoint/2010/main" val="2681325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sp>
        <p:nvSpPr>
          <p:cNvPr id="4" name="Rectangle 3">
            <a:extLst>
              <a:ext uri="{FF2B5EF4-FFF2-40B4-BE49-F238E27FC236}">
                <a16:creationId xmlns:a16="http://schemas.microsoft.com/office/drawing/2014/main" id="{CA53292F-29CE-443D-AADE-A8E5F6D6E122}"/>
              </a:ext>
            </a:extLst>
          </p:cNvPr>
          <p:cNvSpPr txBox="1">
            <a:spLocks noChangeArrowheads="1"/>
          </p:cNvSpPr>
          <p:nvPr/>
        </p:nvSpPr>
        <p:spPr>
          <a:xfrm>
            <a:off x="647487" y="2027143"/>
            <a:ext cx="7884953" cy="171804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nSpc>
                <a:spcPct val="120000"/>
              </a:lnSpc>
              <a:spcBef>
                <a:spcPct val="0"/>
              </a:spcBef>
              <a:buNone/>
            </a:pPr>
            <a:r>
              <a:rPr lang="es-ES_tradnl" altLang="es-MX" sz="1400" dirty="0">
                <a:solidFill>
                  <a:schemeClr val="bg2">
                    <a:lumMod val="10000"/>
                  </a:schemeClr>
                </a:solidFill>
                <a:latin typeface="Dom Casual" charset="0"/>
              </a:rPr>
              <a:t>class </a:t>
            </a:r>
            <a:r>
              <a:rPr lang="es-ES_tradnl" altLang="es-MX" sz="1400" b="1" dirty="0">
                <a:solidFill>
                  <a:schemeClr val="accent5">
                    <a:lumMod val="75000"/>
                  </a:schemeClr>
                </a:solidFill>
                <a:latin typeface="Dom Casual" charset="0"/>
              </a:rPr>
              <a:t>Ejemplo</a:t>
            </a:r>
            <a:r>
              <a:rPr lang="es-ES_tradnl" altLang="es-MX" sz="1400" dirty="0">
                <a:solidFill>
                  <a:schemeClr val="bg2">
                    <a:lumMod val="10000"/>
                  </a:schemeClr>
                </a:solidFill>
                <a:latin typeface="Dom Casual" charset="0"/>
              </a:rPr>
              <a:t>:</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chemeClr val="accent6">
                    <a:lumMod val="75000"/>
                  </a:schemeClr>
                </a:solidFill>
                <a:latin typeface="Dom Casual" charset="0"/>
              </a:rPr>
              <a:t>def __init__</a:t>
            </a:r>
            <a:r>
              <a:rPr lang="es-ES_tradnl" altLang="es-MX" sz="1400" b="1" dirty="0">
                <a:solidFill>
                  <a:schemeClr val="bg2">
                    <a:lumMod val="10000"/>
                  </a:schemeClr>
                </a:solidFill>
                <a:latin typeface="Dom Casual" charset="0"/>
              </a:rPr>
              <a:t>(</a:t>
            </a:r>
            <a:r>
              <a:rPr lang="es-ES_tradnl" altLang="es-MX" sz="1400" b="1" dirty="0">
                <a:solidFill>
                  <a:schemeClr val="bg2">
                    <a:lumMod val="10000"/>
                  </a:schemeClr>
                </a:solidFill>
                <a:highlight>
                  <a:srgbClr val="00FFFF"/>
                </a:highlight>
                <a:latin typeface="Dom Casual" charset="0"/>
              </a:rPr>
              <a:t>self</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parámetro1</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parámetro2</a:t>
            </a:r>
            <a:r>
              <a:rPr lang="es-ES_tradnl" altLang="es-MX" sz="1400" b="1" dirty="0">
                <a:solidFill>
                  <a:schemeClr val="bg2">
                    <a:lumMod val="10000"/>
                  </a:schemeClr>
                </a:solidFill>
                <a:latin typeface="Dom Casual" charset="0"/>
              </a:rPr>
              <a:t>): </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latin typeface="Dom Casual" charset="0"/>
              </a:rPr>
              <a:t>           </a:t>
            </a:r>
            <a:r>
              <a:rPr lang="es-ES_tradnl" altLang="es-MX" sz="1400" b="1" dirty="0">
                <a:solidFill>
                  <a:srgbClr val="00B050"/>
                </a:solidFill>
                <a:latin typeface="Dom Casual" charset="0"/>
              </a:rPr>
              <a:t>self.atributo1 </a:t>
            </a: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parámetro1</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rgbClr val="00B050"/>
                </a:solidFill>
                <a:latin typeface="Dom Casual" charset="0"/>
              </a:rPr>
              <a:t>self.atributo2 </a:t>
            </a: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parámetro2</a:t>
            </a:r>
          </a:p>
          <a:p>
            <a:pPr marL="457200" lvl="1" indent="0">
              <a:lnSpc>
                <a:spcPct val="120000"/>
              </a:lnSpc>
              <a:spcBef>
                <a:spcPct val="0"/>
              </a:spcBef>
              <a:buNone/>
            </a:pPr>
            <a:endParaRPr lang="es-ES_tradnl" altLang="es-MX" sz="1400" dirty="0">
              <a:solidFill>
                <a:schemeClr val="bg2">
                  <a:lumMod val="10000"/>
                </a:schemeClr>
              </a:solidFill>
              <a:latin typeface="Dom Casual" charset="0"/>
            </a:endParaRPr>
          </a:p>
          <a:p>
            <a:pPr marL="457200" lvl="1" indent="0">
              <a:lnSpc>
                <a:spcPct val="120000"/>
              </a:lnSpc>
              <a:spcBef>
                <a:spcPct val="0"/>
              </a:spcBef>
              <a:buNone/>
            </a:pPr>
            <a:r>
              <a:rPr lang="es-ES_tradnl" altLang="es-MX" sz="1400" b="1" dirty="0">
                <a:solidFill>
                  <a:srgbClr val="FF0000"/>
                </a:solidFill>
                <a:latin typeface="Dom Casual" charset="0"/>
              </a:rPr>
              <a:t>Un_ejemplo </a:t>
            </a: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highlight>
                  <a:srgbClr val="00FFFF"/>
                </a:highlight>
                <a:latin typeface="Dom Casual" charset="0"/>
              </a:rPr>
              <a:t>Ejemplo( </a:t>
            </a:r>
            <a:r>
              <a:rPr lang="es-ES_tradnl" altLang="es-MX" sz="1400" b="1" dirty="0">
                <a:solidFill>
                  <a:schemeClr val="bg2">
                    <a:lumMod val="10000"/>
                  </a:schemeClr>
                </a:solidFill>
                <a:highlight>
                  <a:srgbClr val="FFFF00"/>
                </a:highlight>
                <a:latin typeface="Dom Casual" charset="0"/>
              </a:rPr>
              <a:t>“un valor”</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“otro valor”</a:t>
            </a:r>
            <a:r>
              <a:rPr lang="es-ES_tradnl" altLang="es-MX" sz="1400" b="1" dirty="0">
                <a:solidFill>
                  <a:schemeClr val="bg2">
                    <a:lumMod val="10000"/>
                  </a:schemeClr>
                </a:solidFill>
                <a:latin typeface="Dom Casual" charset="0"/>
              </a:rPr>
              <a:t>) </a:t>
            </a:r>
          </a:p>
        </p:txBody>
      </p:sp>
      <p:sp>
        <p:nvSpPr>
          <p:cNvPr id="8" name="Rectangle 3">
            <a:extLst>
              <a:ext uri="{FF2B5EF4-FFF2-40B4-BE49-F238E27FC236}">
                <a16:creationId xmlns:a16="http://schemas.microsoft.com/office/drawing/2014/main" id="{69567B31-64DF-41D9-BC82-D743D01E85DF}"/>
              </a:ext>
            </a:extLst>
          </p:cNvPr>
          <p:cNvSpPr txBox="1">
            <a:spLocks noChangeArrowheads="1"/>
          </p:cNvSpPr>
          <p:nvPr/>
        </p:nvSpPr>
        <p:spPr>
          <a:xfrm>
            <a:off x="1979712" y="1196752"/>
            <a:ext cx="3168352" cy="68852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lgn="ctr">
              <a:lnSpc>
                <a:spcPct val="120000"/>
              </a:lnSpc>
              <a:spcBef>
                <a:spcPct val="0"/>
              </a:spcBef>
              <a:buNone/>
            </a:pPr>
            <a:r>
              <a:rPr lang="es-ES_tradnl" altLang="es-MX" sz="1200" dirty="0">
                <a:solidFill>
                  <a:schemeClr val="bg2">
                    <a:lumMod val="10000"/>
                  </a:schemeClr>
                </a:solidFill>
                <a:latin typeface="Dom Casual" charset="0"/>
              </a:rPr>
              <a:t>Este constructor recibe dos parámetros.</a:t>
            </a:r>
          </a:p>
          <a:p>
            <a:pPr marL="57150" indent="0" algn="ctr">
              <a:lnSpc>
                <a:spcPct val="120000"/>
              </a:lnSpc>
              <a:spcBef>
                <a:spcPct val="0"/>
              </a:spcBef>
              <a:buNone/>
            </a:pPr>
            <a:r>
              <a:rPr lang="es-ES_tradnl" altLang="es-MX" sz="1200" dirty="0">
                <a:solidFill>
                  <a:schemeClr val="bg2">
                    <a:lumMod val="10000"/>
                  </a:schemeClr>
                </a:solidFill>
                <a:latin typeface="Dom Casual" charset="0"/>
              </a:rPr>
              <a:t>El primer parámetro de un método es una referencia del objeto que se está creando.</a:t>
            </a:r>
          </a:p>
          <a:p>
            <a:pPr marL="57150" indent="0" algn="ctr">
              <a:lnSpc>
                <a:spcPct val="120000"/>
              </a:lnSpc>
              <a:spcBef>
                <a:spcPct val="0"/>
              </a:spcBef>
              <a:buNone/>
            </a:pPr>
            <a:endParaRPr lang="es-ES_tradnl" altLang="es-MX" sz="1600" b="1" dirty="0"/>
          </a:p>
        </p:txBody>
      </p:sp>
      <p:sp>
        <p:nvSpPr>
          <p:cNvPr id="2" name="Cerrar llave 1">
            <a:extLst>
              <a:ext uri="{FF2B5EF4-FFF2-40B4-BE49-F238E27FC236}">
                <a16:creationId xmlns:a16="http://schemas.microsoft.com/office/drawing/2014/main" id="{0D0DCEC1-5A74-42F9-8C50-40171D74001D}"/>
              </a:ext>
            </a:extLst>
          </p:cNvPr>
          <p:cNvSpPr/>
          <p:nvPr/>
        </p:nvSpPr>
        <p:spPr>
          <a:xfrm rot="16200000">
            <a:off x="3404092" y="1048305"/>
            <a:ext cx="432048" cy="21286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9" name="Rectangle 3">
            <a:extLst>
              <a:ext uri="{FF2B5EF4-FFF2-40B4-BE49-F238E27FC236}">
                <a16:creationId xmlns:a16="http://schemas.microsoft.com/office/drawing/2014/main" id="{8669A398-800F-4302-AFDB-56B5CA923295}"/>
              </a:ext>
            </a:extLst>
          </p:cNvPr>
          <p:cNvSpPr txBox="1">
            <a:spLocks noChangeArrowheads="1"/>
          </p:cNvSpPr>
          <p:nvPr/>
        </p:nvSpPr>
        <p:spPr>
          <a:xfrm>
            <a:off x="4837664" y="2898665"/>
            <a:ext cx="3636477" cy="846527"/>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lgn="ctr">
              <a:lnSpc>
                <a:spcPct val="120000"/>
              </a:lnSpc>
              <a:spcBef>
                <a:spcPct val="0"/>
              </a:spcBef>
              <a:buNone/>
            </a:pPr>
            <a:r>
              <a:rPr lang="es-ES" altLang="es-MX" sz="1200" dirty="0">
                <a:solidFill>
                  <a:schemeClr val="bg2">
                    <a:lumMod val="10000"/>
                  </a:schemeClr>
                </a:solidFill>
                <a:latin typeface="Dom Casual" charset="0"/>
              </a:rPr>
              <a:t>Aquí vemos cómo instanciamos un objeto de la clase </a:t>
            </a:r>
            <a:r>
              <a:rPr lang="es-ES" altLang="es-MX" sz="1200" b="1" dirty="0">
                <a:solidFill>
                  <a:schemeClr val="accent5">
                    <a:lumMod val="75000"/>
                  </a:schemeClr>
                </a:solidFill>
                <a:latin typeface="Dom Casual" charset="0"/>
              </a:rPr>
              <a:t>Ejemplo</a:t>
            </a:r>
            <a:r>
              <a:rPr lang="es-ES" altLang="es-MX" sz="1200" b="1" dirty="0">
                <a:solidFill>
                  <a:schemeClr val="bg2">
                    <a:lumMod val="10000"/>
                  </a:schemeClr>
                </a:solidFill>
                <a:latin typeface="Dom Casual" charset="0"/>
              </a:rPr>
              <a:t>. </a:t>
            </a:r>
            <a:r>
              <a:rPr lang="es-ES" altLang="es-MX" sz="1200" dirty="0">
                <a:solidFill>
                  <a:schemeClr val="bg2">
                    <a:lumMod val="10000"/>
                  </a:schemeClr>
                </a:solidFill>
                <a:latin typeface="Dom Casual" charset="0"/>
              </a:rPr>
              <a:t>Cuando ponemos el nombre de la clase automáticamente se está llamando al método </a:t>
            </a:r>
            <a:r>
              <a:rPr lang="es-ES" altLang="es-MX" sz="1200" b="1" dirty="0" err="1">
                <a:solidFill>
                  <a:schemeClr val="accent6">
                    <a:lumMod val="75000"/>
                  </a:schemeClr>
                </a:solidFill>
                <a:latin typeface="Dom Casual" charset="0"/>
              </a:rPr>
              <a:t>init</a:t>
            </a:r>
            <a:r>
              <a:rPr lang="es-ES" altLang="es-MX" sz="1200" b="1" dirty="0">
                <a:solidFill>
                  <a:schemeClr val="bg2">
                    <a:lumMod val="10000"/>
                  </a:schemeClr>
                </a:solidFill>
                <a:latin typeface="Dom Casual" charset="0"/>
              </a:rPr>
              <a:t> </a:t>
            </a:r>
            <a:r>
              <a:rPr lang="es-ES" altLang="es-MX" sz="1200" dirty="0">
                <a:solidFill>
                  <a:schemeClr val="bg2">
                    <a:lumMod val="10000"/>
                  </a:schemeClr>
                </a:solidFill>
                <a:latin typeface="Dom Casual" charset="0"/>
              </a:rPr>
              <a:t>y luego pasamos todos los argumentos que el método </a:t>
            </a:r>
            <a:r>
              <a:rPr lang="es-ES" altLang="es-MX" sz="1200" b="1" dirty="0" err="1">
                <a:solidFill>
                  <a:schemeClr val="accent6">
                    <a:lumMod val="75000"/>
                  </a:schemeClr>
                </a:solidFill>
                <a:latin typeface="Dom Casual" charset="0"/>
              </a:rPr>
              <a:t>init</a:t>
            </a:r>
            <a:r>
              <a:rPr lang="es-ES" altLang="es-MX" sz="1200" b="1" dirty="0">
                <a:solidFill>
                  <a:schemeClr val="accent6">
                    <a:lumMod val="75000"/>
                  </a:schemeClr>
                </a:solidFill>
                <a:latin typeface="Dom Casual" charset="0"/>
              </a:rPr>
              <a:t> </a:t>
            </a:r>
            <a:r>
              <a:rPr lang="es-ES" altLang="es-MX" sz="1200" dirty="0">
                <a:solidFill>
                  <a:schemeClr val="bg2">
                    <a:lumMod val="10000"/>
                  </a:schemeClr>
                </a:solidFill>
                <a:latin typeface="Dom Casual" charset="0"/>
              </a:rPr>
              <a:t>reciba. </a:t>
            </a:r>
            <a:endParaRPr lang="es-ES_tradnl" altLang="es-MX" sz="1200" dirty="0">
              <a:solidFill>
                <a:schemeClr val="bg2">
                  <a:lumMod val="10000"/>
                </a:schemeClr>
              </a:solidFill>
              <a:latin typeface="Dom Casual" charset="0"/>
            </a:endParaRPr>
          </a:p>
          <a:p>
            <a:pPr marL="57150" indent="0" algn="ctr">
              <a:lnSpc>
                <a:spcPct val="120000"/>
              </a:lnSpc>
              <a:spcBef>
                <a:spcPct val="0"/>
              </a:spcBef>
              <a:buNone/>
            </a:pPr>
            <a:endParaRPr lang="es-ES_tradnl" altLang="es-MX" sz="1600" b="1" dirty="0"/>
          </a:p>
        </p:txBody>
      </p:sp>
      <p:sp>
        <p:nvSpPr>
          <p:cNvPr id="10" name="Rectangle 3">
            <a:extLst>
              <a:ext uri="{FF2B5EF4-FFF2-40B4-BE49-F238E27FC236}">
                <a16:creationId xmlns:a16="http://schemas.microsoft.com/office/drawing/2014/main" id="{BE55CCC5-A4CC-4165-B49A-FF2A870F63D6}"/>
              </a:ext>
            </a:extLst>
          </p:cNvPr>
          <p:cNvSpPr txBox="1">
            <a:spLocks noChangeArrowheads="1"/>
          </p:cNvSpPr>
          <p:nvPr/>
        </p:nvSpPr>
        <p:spPr>
          <a:xfrm>
            <a:off x="395535" y="4149080"/>
            <a:ext cx="8078605" cy="1800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Cada que queramos hacer referencia a ese objeto, se utiliza </a:t>
            </a:r>
            <a:r>
              <a:rPr lang="es-ES_tradnl" altLang="es-MX" sz="1600" b="1" dirty="0">
                <a:solidFill>
                  <a:srgbClr val="00B050"/>
                </a:solidFill>
                <a:latin typeface="Dom Casual" charset="0"/>
              </a:rPr>
              <a:t>self.atributo </a:t>
            </a:r>
            <a:r>
              <a:rPr lang="es-ES_tradnl" altLang="es-MX" sz="1600" dirty="0">
                <a:solidFill>
                  <a:schemeClr val="bg2">
                    <a:lumMod val="10000"/>
                  </a:schemeClr>
                </a:solidFill>
                <a:latin typeface="Dom Casual" charset="0"/>
              </a:rPr>
              <a:t>o </a:t>
            </a:r>
            <a:r>
              <a:rPr lang="es-ES_tradnl" altLang="es-MX" sz="1600" b="1" dirty="0">
                <a:solidFill>
                  <a:srgbClr val="00B050"/>
                </a:solidFill>
                <a:latin typeface="Dom Casual" charset="0"/>
              </a:rPr>
              <a:t>self.método </a:t>
            </a:r>
            <a:r>
              <a:rPr lang="es-ES_tradnl" altLang="es-MX" sz="1600" dirty="0">
                <a:solidFill>
                  <a:schemeClr val="bg2">
                    <a:lumMod val="10000"/>
                  </a:schemeClr>
                </a:solidFill>
                <a:latin typeface="Dom Casual" charset="0"/>
              </a:rPr>
              <a:t>que se quiera invocar. </a:t>
            </a:r>
          </a:p>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Este constructor recibe dos parámetros y luego inicializa dos atributos, dándole el valor de esos dos parámetros. Para poder mencionar a los atributos de ese objeto que acabamos de crear, se utiliza </a:t>
            </a:r>
            <a:r>
              <a:rPr lang="es-ES_tradnl" altLang="es-MX" sz="1600" b="1" dirty="0">
                <a:solidFill>
                  <a:schemeClr val="bg2">
                    <a:lumMod val="10000"/>
                  </a:schemeClr>
                </a:solidFill>
                <a:highlight>
                  <a:srgbClr val="00FFFF"/>
                </a:highlight>
                <a:latin typeface="Dom Casual" charset="0"/>
              </a:rPr>
              <a:t>self</a:t>
            </a:r>
            <a:r>
              <a:rPr lang="es-ES_tradnl" altLang="es-MX" sz="1600" dirty="0">
                <a:solidFill>
                  <a:schemeClr val="bg2">
                    <a:lumMod val="10000"/>
                  </a:schemeClr>
                </a:solidFill>
                <a:latin typeface="Dom Casual" charset="0"/>
              </a:rPr>
              <a:t>.</a:t>
            </a:r>
            <a:endParaRPr lang="es-ES_tradnl" altLang="es-MX" sz="1600" dirty="0">
              <a:latin typeface="Dom Casual" charset="0"/>
            </a:endParaRPr>
          </a:p>
        </p:txBody>
      </p:sp>
    </p:spTree>
    <p:extLst>
      <p:ext uri="{BB962C8B-B14F-4D97-AF65-F5344CB8AC3E}">
        <p14:creationId xmlns:p14="http://schemas.microsoft.com/office/powerpoint/2010/main" val="2495845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pic>
        <p:nvPicPr>
          <p:cNvPr id="9" name="Imagen 8">
            <a:extLst>
              <a:ext uri="{FF2B5EF4-FFF2-40B4-BE49-F238E27FC236}">
                <a16:creationId xmlns:a16="http://schemas.microsoft.com/office/drawing/2014/main" id="{FED2C532-694B-44FD-900E-C028C44C82CC}"/>
              </a:ext>
            </a:extLst>
          </p:cNvPr>
          <p:cNvPicPr>
            <a:picLocks noChangeAspect="1"/>
          </p:cNvPicPr>
          <p:nvPr/>
        </p:nvPicPr>
        <p:blipFill>
          <a:blip r:embed="rId2"/>
          <a:stretch>
            <a:fillRect/>
          </a:stretch>
        </p:blipFill>
        <p:spPr>
          <a:xfrm>
            <a:off x="925513" y="2348880"/>
            <a:ext cx="7138259" cy="3744416"/>
          </a:xfrm>
          <a:prstGeom prst="rect">
            <a:avLst/>
          </a:prstGeom>
        </p:spPr>
      </p:pic>
      <p:sp>
        <p:nvSpPr>
          <p:cNvPr id="8" name="Rectangle 3">
            <a:extLst>
              <a:ext uri="{FF2B5EF4-FFF2-40B4-BE49-F238E27FC236}">
                <a16:creationId xmlns:a16="http://schemas.microsoft.com/office/drawing/2014/main" id="{D9C519C4-B4A5-4FE8-B3DB-C5962DD18029}"/>
              </a:ext>
            </a:extLst>
          </p:cNvPr>
          <p:cNvSpPr txBox="1">
            <a:spLocks noChangeArrowheads="1"/>
          </p:cNvSpPr>
          <p:nvPr/>
        </p:nvSpPr>
        <p:spPr>
          <a:xfrm>
            <a:off x="925513" y="1129680"/>
            <a:ext cx="6526807" cy="1062406"/>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b="1" dirty="0">
                <a:solidFill>
                  <a:schemeClr val="bg2">
                    <a:lumMod val="10000"/>
                  </a:schemeClr>
                </a:solidFill>
                <a:latin typeface="Dom Casual" charset="0"/>
              </a:rPr>
              <a:t>Podemos instanciar objetos de tipo </a:t>
            </a:r>
            <a:r>
              <a:rPr lang="es-ES_tradnl" altLang="es-MX" sz="2400" b="1" dirty="0">
                <a:solidFill>
                  <a:schemeClr val="accent5">
                    <a:lumMod val="75000"/>
                  </a:schemeClr>
                </a:solidFill>
                <a:latin typeface="Dom Casual" charset="0"/>
              </a:rPr>
              <a:t>Ejemplo</a:t>
            </a:r>
            <a:r>
              <a:rPr lang="es-ES_tradnl" altLang="es-MX" sz="2400" b="1" dirty="0">
                <a:solidFill>
                  <a:schemeClr val="bg2">
                    <a:lumMod val="10000"/>
                  </a:schemeClr>
                </a:solidFill>
                <a:latin typeface="Dom Casual" charset="0"/>
              </a:rPr>
              <a:t>:</a:t>
            </a:r>
          </a:p>
          <a:p>
            <a:pPr marL="0" indent="0">
              <a:lnSpc>
                <a:spcPct val="120000"/>
              </a:lnSpc>
              <a:spcBef>
                <a:spcPct val="0"/>
              </a:spcBef>
              <a:buFont typeface="Arial" pitchFamily="34" charset="0"/>
              <a:buNone/>
            </a:pPr>
            <a:r>
              <a:rPr lang="es-ES_tradnl" altLang="es-MX" sz="2400" b="1" dirty="0">
                <a:solidFill>
                  <a:srgbClr val="FF0000"/>
                </a:solidFill>
                <a:latin typeface="Dom Casual" charset="0"/>
              </a:rPr>
              <a:t>Nombre Objeto </a:t>
            </a:r>
            <a:r>
              <a:rPr lang="es-ES_tradnl" altLang="es-MX" sz="2400" dirty="0">
                <a:solidFill>
                  <a:schemeClr val="bg2">
                    <a:lumMod val="10000"/>
                  </a:schemeClr>
                </a:solidFill>
                <a:latin typeface="Dom Casual" charset="0"/>
              </a:rPr>
              <a:t>= </a:t>
            </a:r>
            <a:r>
              <a:rPr lang="es-ES_tradnl" altLang="es-MX" sz="2400" b="1" dirty="0">
                <a:solidFill>
                  <a:schemeClr val="accent5">
                    <a:lumMod val="75000"/>
                  </a:schemeClr>
                </a:solidFill>
                <a:latin typeface="Dom Casual" charset="0"/>
              </a:rPr>
              <a:t>Nombre de la clase (argumentos)</a:t>
            </a:r>
          </a:p>
        </p:txBody>
      </p:sp>
    </p:spTree>
    <p:extLst>
      <p:ext uri="{BB962C8B-B14F-4D97-AF65-F5344CB8AC3E}">
        <p14:creationId xmlns:p14="http://schemas.microsoft.com/office/powerpoint/2010/main" val="1103531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Lectura de atributos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827597" y="1268760"/>
            <a:ext cx="7488806" cy="51602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600" dirty="0">
                <a:solidFill>
                  <a:schemeClr val="bg2">
                    <a:lumMod val="10000"/>
                  </a:schemeClr>
                </a:solidFill>
                <a:latin typeface="Dom Casual" charset="0"/>
              </a:rPr>
              <a:t>Podemos leer los atributos: </a:t>
            </a:r>
            <a:r>
              <a:rPr lang="es-ES_tradnl" altLang="es-MX" sz="1600" b="1" dirty="0">
                <a:solidFill>
                  <a:schemeClr val="accent6">
                    <a:lumMod val="75000"/>
                  </a:schemeClr>
                </a:solidFill>
                <a:latin typeface="Dom Casual" charset="0"/>
              </a:rPr>
              <a:t>Nombre_variable.atributo</a:t>
            </a:r>
            <a:endParaRPr lang="es-ES_tradnl" altLang="es-MX" sz="1600" dirty="0">
              <a:solidFill>
                <a:schemeClr val="bg2">
                  <a:lumMod val="10000"/>
                </a:schemeClr>
              </a:solidFill>
              <a:latin typeface="Dom Casual" charset="0"/>
            </a:endParaRPr>
          </a:p>
        </p:txBody>
      </p:sp>
      <p:pic>
        <p:nvPicPr>
          <p:cNvPr id="10" name="Imagen 9">
            <a:extLst>
              <a:ext uri="{FF2B5EF4-FFF2-40B4-BE49-F238E27FC236}">
                <a16:creationId xmlns:a16="http://schemas.microsoft.com/office/drawing/2014/main" id="{1D4416AB-3087-4E40-A4B3-875E794BC90E}"/>
              </a:ext>
            </a:extLst>
          </p:cNvPr>
          <p:cNvPicPr>
            <a:picLocks noChangeAspect="1"/>
          </p:cNvPicPr>
          <p:nvPr/>
        </p:nvPicPr>
        <p:blipFill>
          <a:blip r:embed="rId2"/>
          <a:stretch>
            <a:fillRect/>
          </a:stretch>
        </p:blipFill>
        <p:spPr>
          <a:xfrm>
            <a:off x="925513" y="1784784"/>
            <a:ext cx="5544616" cy="4374338"/>
          </a:xfrm>
          <a:prstGeom prst="rect">
            <a:avLst/>
          </a:prstGeom>
        </p:spPr>
      </p:pic>
    </p:spTree>
    <p:extLst>
      <p:ext uri="{BB962C8B-B14F-4D97-AF65-F5344CB8AC3E}">
        <p14:creationId xmlns:p14="http://schemas.microsoft.com/office/powerpoint/2010/main" val="1425966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1"/>
            <a:ext cx="7174879" cy="927520"/>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683568" y="989855"/>
            <a:ext cx="7632822" cy="77437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20000"/>
              </a:lnSpc>
              <a:spcBef>
                <a:spcPct val="0"/>
              </a:spcBef>
            </a:pPr>
            <a:r>
              <a:rPr lang="es-ES_tradnl" altLang="es-MX" sz="1400" dirty="0">
                <a:solidFill>
                  <a:schemeClr val="bg2">
                    <a:lumMod val="10000"/>
                  </a:schemeClr>
                </a:solidFill>
                <a:latin typeface="Dom Casual" charset="0"/>
              </a:rPr>
              <a:t>No necesariamente el constructor debe tener todos los atributos inicializados a partir de parámetros. </a:t>
            </a:r>
          </a:p>
          <a:p>
            <a:pPr algn="just">
              <a:lnSpc>
                <a:spcPct val="120000"/>
              </a:lnSpc>
              <a:spcBef>
                <a:spcPct val="0"/>
              </a:spcBef>
            </a:pPr>
            <a:r>
              <a:rPr lang="es-ES_tradnl" altLang="es-MX" sz="1400" dirty="0">
                <a:solidFill>
                  <a:schemeClr val="bg2">
                    <a:lumMod val="10000"/>
                  </a:schemeClr>
                </a:solidFill>
                <a:latin typeface="Dom Casual" charset="0"/>
              </a:rPr>
              <a:t>Podemos tener un solo parámetro y que el otro atributo se inicialice con 100.</a:t>
            </a:r>
          </a:p>
        </p:txBody>
      </p:sp>
      <p:pic>
        <p:nvPicPr>
          <p:cNvPr id="3" name="Imagen 2">
            <a:extLst>
              <a:ext uri="{FF2B5EF4-FFF2-40B4-BE49-F238E27FC236}">
                <a16:creationId xmlns:a16="http://schemas.microsoft.com/office/drawing/2014/main" id="{17425203-EFC7-4D07-895B-75AB04FF2453}"/>
              </a:ext>
            </a:extLst>
          </p:cNvPr>
          <p:cNvPicPr>
            <a:picLocks noChangeAspect="1"/>
          </p:cNvPicPr>
          <p:nvPr/>
        </p:nvPicPr>
        <p:blipFill>
          <a:blip r:embed="rId2"/>
          <a:stretch>
            <a:fillRect/>
          </a:stretch>
        </p:blipFill>
        <p:spPr>
          <a:xfrm>
            <a:off x="1187624" y="1988840"/>
            <a:ext cx="5389602" cy="4576936"/>
          </a:xfrm>
          <a:prstGeom prst="rect">
            <a:avLst/>
          </a:prstGeom>
        </p:spPr>
      </p:pic>
    </p:spTree>
    <p:extLst>
      <p:ext uri="{BB962C8B-B14F-4D97-AF65-F5344CB8AC3E}">
        <p14:creationId xmlns:p14="http://schemas.microsoft.com/office/powerpoint/2010/main" val="1827028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dinámicos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568667" y="1311671"/>
            <a:ext cx="7855254" cy="3891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600" dirty="0">
                <a:solidFill>
                  <a:schemeClr val="bg2">
                    <a:lumMod val="10000"/>
                  </a:schemeClr>
                </a:solidFill>
                <a:latin typeface="Dom Casual" charset="0"/>
              </a:rPr>
              <a:t>En Python, podemos crear atributos de manera dinámica, durante la ejecución.</a:t>
            </a:r>
          </a:p>
        </p:txBody>
      </p:sp>
      <p:pic>
        <p:nvPicPr>
          <p:cNvPr id="5" name="Imagen 4">
            <a:extLst>
              <a:ext uri="{FF2B5EF4-FFF2-40B4-BE49-F238E27FC236}">
                <a16:creationId xmlns:a16="http://schemas.microsoft.com/office/drawing/2014/main" id="{65AA10A8-C936-41BE-8F7F-99CD1A0D4EEA}"/>
              </a:ext>
            </a:extLst>
          </p:cNvPr>
          <p:cNvPicPr>
            <a:picLocks noChangeAspect="1"/>
          </p:cNvPicPr>
          <p:nvPr/>
        </p:nvPicPr>
        <p:blipFill>
          <a:blip r:embed="rId2"/>
          <a:stretch>
            <a:fillRect/>
          </a:stretch>
        </p:blipFill>
        <p:spPr>
          <a:xfrm>
            <a:off x="629816" y="1857485"/>
            <a:ext cx="7884368" cy="3763393"/>
          </a:xfrm>
          <a:prstGeom prst="rect">
            <a:avLst/>
          </a:prstGeom>
        </p:spPr>
      </p:pic>
      <p:sp>
        <p:nvSpPr>
          <p:cNvPr id="7" name="Rectangle 3">
            <a:extLst>
              <a:ext uri="{FF2B5EF4-FFF2-40B4-BE49-F238E27FC236}">
                <a16:creationId xmlns:a16="http://schemas.microsoft.com/office/drawing/2014/main" id="{DB859463-048C-4DE9-86C1-D5405823D430}"/>
              </a:ext>
            </a:extLst>
          </p:cNvPr>
          <p:cNvSpPr txBox="1">
            <a:spLocks noChangeArrowheads="1"/>
          </p:cNvSpPr>
          <p:nvPr/>
        </p:nvSpPr>
        <p:spPr>
          <a:xfrm>
            <a:off x="4716016" y="2852936"/>
            <a:ext cx="3456384" cy="720080"/>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spcBef>
                <a:spcPct val="0"/>
              </a:spcBef>
              <a:buNone/>
            </a:pPr>
            <a:r>
              <a:rPr lang="es-ES_tradnl" altLang="es-MX" sz="2400" dirty="0">
                <a:solidFill>
                  <a:schemeClr val="bg2">
                    <a:lumMod val="10000"/>
                  </a:schemeClr>
                </a:solidFill>
                <a:latin typeface="Dom Casual" charset="0"/>
              </a:rPr>
              <a:t>Si intentamos imprimir el </a:t>
            </a:r>
            <a:r>
              <a:rPr lang="es-ES_tradnl" altLang="es-MX" sz="2400" b="1" dirty="0">
                <a:solidFill>
                  <a:schemeClr val="accent6">
                    <a:lumMod val="75000"/>
                  </a:schemeClr>
                </a:solidFill>
                <a:latin typeface="Dom Casual" charset="0"/>
              </a:rPr>
              <a:t>atributo 3</a:t>
            </a:r>
            <a:r>
              <a:rPr lang="es-ES_tradnl" altLang="es-MX" sz="2400" dirty="0">
                <a:solidFill>
                  <a:schemeClr val="bg2">
                    <a:lumMod val="10000"/>
                  </a:schemeClr>
                </a:solidFill>
                <a:latin typeface="Dom Casual" charset="0"/>
              </a:rPr>
              <a:t>, como no existe marca un error. Si deseo crear el </a:t>
            </a:r>
            <a:r>
              <a:rPr lang="es-ES_tradnl" altLang="es-MX" sz="2400" b="1" dirty="0">
                <a:solidFill>
                  <a:schemeClr val="accent6">
                    <a:lumMod val="75000"/>
                  </a:schemeClr>
                </a:solidFill>
                <a:latin typeface="Dom Casual" charset="0"/>
              </a:rPr>
              <a:t>atributo 3</a:t>
            </a:r>
            <a:r>
              <a:rPr lang="es-ES_tradnl" altLang="es-MX" sz="2400" dirty="0">
                <a:solidFill>
                  <a:schemeClr val="bg2">
                    <a:lumMod val="10000"/>
                  </a:schemeClr>
                </a:solidFill>
                <a:latin typeface="Dom Casual" charset="0"/>
              </a:rPr>
              <a:t>, solamente tengo que asignarle un valor. </a:t>
            </a:r>
          </a:p>
        </p:txBody>
      </p:sp>
    </p:spTree>
    <p:extLst>
      <p:ext uri="{BB962C8B-B14F-4D97-AF65-F5344CB8AC3E}">
        <p14:creationId xmlns:p14="http://schemas.microsoft.com/office/powerpoint/2010/main" val="268652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dinámicos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696541" y="1146315"/>
            <a:ext cx="7632822" cy="48248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600" dirty="0">
                <a:solidFill>
                  <a:schemeClr val="bg2">
                    <a:lumMod val="10000"/>
                  </a:schemeClr>
                </a:solidFill>
                <a:latin typeface="Dom Casual" charset="0"/>
              </a:rPr>
              <a:t>Si deseo crear el </a:t>
            </a:r>
            <a:r>
              <a:rPr lang="es-ES_tradnl" altLang="es-MX" sz="1600" b="1" dirty="0">
                <a:solidFill>
                  <a:schemeClr val="accent6">
                    <a:lumMod val="75000"/>
                  </a:schemeClr>
                </a:solidFill>
                <a:latin typeface="Dom Casual" charset="0"/>
              </a:rPr>
              <a:t>atributo 3</a:t>
            </a:r>
            <a:r>
              <a:rPr lang="es-ES_tradnl" altLang="es-MX" sz="1600" dirty="0">
                <a:solidFill>
                  <a:schemeClr val="bg2">
                    <a:lumMod val="10000"/>
                  </a:schemeClr>
                </a:solidFill>
                <a:latin typeface="Dom Casual" charset="0"/>
              </a:rPr>
              <a:t>, solamente tengo que asignarle un valor.</a:t>
            </a:r>
          </a:p>
        </p:txBody>
      </p:sp>
      <p:pic>
        <p:nvPicPr>
          <p:cNvPr id="3" name="Imagen 2">
            <a:extLst>
              <a:ext uri="{FF2B5EF4-FFF2-40B4-BE49-F238E27FC236}">
                <a16:creationId xmlns:a16="http://schemas.microsoft.com/office/drawing/2014/main" id="{E900476F-AD53-450E-828C-F47371C0C83F}"/>
              </a:ext>
            </a:extLst>
          </p:cNvPr>
          <p:cNvPicPr>
            <a:picLocks noChangeAspect="1"/>
          </p:cNvPicPr>
          <p:nvPr/>
        </p:nvPicPr>
        <p:blipFill>
          <a:blip r:embed="rId2"/>
          <a:stretch>
            <a:fillRect/>
          </a:stretch>
        </p:blipFill>
        <p:spPr>
          <a:xfrm>
            <a:off x="1691680" y="1772816"/>
            <a:ext cx="4896544" cy="4586488"/>
          </a:xfrm>
          <a:prstGeom prst="rect">
            <a:avLst/>
          </a:prstGeom>
        </p:spPr>
      </p:pic>
    </p:spTree>
    <p:extLst>
      <p:ext uri="{BB962C8B-B14F-4D97-AF65-F5344CB8AC3E}">
        <p14:creationId xmlns:p14="http://schemas.microsoft.com/office/powerpoint/2010/main" val="1029487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50" name="Text Box 1030">
            <a:extLst>
              <a:ext uri="{FF2B5EF4-FFF2-40B4-BE49-F238E27FC236}">
                <a16:creationId xmlns:a16="http://schemas.microsoft.com/office/drawing/2014/main" id="{2088860C-1E2C-44D4-9E1D-1EA3FA817E3B}"/>
              </a:ext>
            </a:extLst>
          </p:cNvPr>
          <p:cNvSpPr txBox="1">
            <a:spLocks noChangeArrowheads="1"/>
          </p:cNvSpPr>
          <p:nvPr/>
        </p:nvSpPr>
        <p:spPr bwMode="auto">
          <a:xfrm>
            <a:off x="936735" y="1897674"/>
            <a:ext cx="1786899" cy="774058"/>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Programación</a:t>
            </a:r>
          </a:p>
          <a:p>
            <a:pPr algn="ctr"/>
            <a:r>
              <a:rPr lang="es-MX" altLang="es-MX" sz="2215" dirty="0"/>
              <a:t>Funcional</a:t>
            </a:r>
            <a:endParaRPr lang="es-ES" altLang="es-MX" sz="2215" dirty="0"/>
          </a:p>
        </p:txBody>
      </p:sp>
      <p:sp>
        <p:nvSpPr>
          <p:cNvPr id="441351" name="Text Box 1031">
            <a:extLst>
              <a:ext uri="{FF2B5EF4-FFF2-40B4-BE49-F238E27FC236}">
                <a16:creationId xmlns:a16="http://schemas.microsoft.com/office/drawing/2014/main" id="{3B928CAB-6951-430B-9838-03D63AB20A10}"/>
              </a:ext>
            </a:extLst>
          </p:cNvPr>
          <p:cNvSpPr txBox="1">
            <a:spLocks noChangeArrowheads="1"/>
          </p:cNvSpPr>
          <p:nvPr/>
        </p:nvSpPr>
        <p:spPr bwMode="auto">
          <a:xfrm>
            <a:off x="4154601" y="1896208"/>
            <a:ext cx="1205779" cy="433196"/>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Acciones</a:t>
            </a:r>
            <a:endParaRPr lang="es-ES" altLang="es-MX" sz="2215" dirty="0"/>
          </a:p>
        </p:txBody>
      </p:sp>
      <p:sp>
        <p:nvSpPr>
          <p:cNvPr id="441352" name="Text Box 1032">
            <a:extLst>
              <a:ext uri="{FF2B5EF4-FFF2-40B4-BE49-F238E27FC236}">
                <a16:creationId xmlns:a16="http://schemas.microsoft.com/office/drawing/2014/main" id="{543230EC-841F-47B5-9750-A196C4D389F1}"/>
              </a:ext>
            </a:extLst>
          </p:cNvPr>
          <p:cNvSpPr txBox="1">
            <a:spLocks noChangeArrowheads="1"/>
          </p:cNvSpPr>
          <p:nvPr/>
        </p:nvSpPr>
        <p:spPr bwMode="auto">
          <a:xfrm>
            <a:off x="6931609" y="1844824"/>
            <a:ext cx="1096775" cy="433196"/>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Función</a:t>
            </a:r>
            <a:endParaRPr lang="es-ES" altLang="es-MX" sz="2215" dirty="0"/>
          </a:p>
        </p:txBody>
      </p:sp>
      <p:sp>
        <p:nvSpPr>
          <p:cNvPr id="441353" name="Line 1033">
            <a:extLst>
              <a:ext uri="{FF2B5EF4-FFF2-40B4-BE49-F238E27FC236}">
                <a16:creationId xmlns:a16="http://schemas.microsoft.com/office/drawing/2014/main" id="{C12EBF7D-2EC2-4EC5-89A5-0A01F41A4DC6}"/>
              </a:ext>
            </a:extLst>
          </p:cNvPr>
          <p:cNvSpPr>
            <a:spLocks noChangeShapeType="1"/>
          </p:cNvSpPr>
          <p:nvPr/>
        </p:nvSpPr>
        <p:spPr bwMode="auto">
          <a:xfrm>
            <a:off x="2921161" y="2127738"/>
            <a:ext cx="915865" cy="0"/>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MX" sz="1662" dirty="0"/>
          </a:p>
        </p:txBody>
      </p:sp>
      <p:sp>
        <p:nvSpPr>
          <p:cNvPr id="441354" name="Line 1034">
            <a:extLst>
              <a:ext uri="{FF2B5EF4-FFF2-40B4-BE49-F238E27FC236}">
                <a16:creationId xmlns:a16="http://schemas.microsoft.com/office/drawing/2014/main" id="{70D88E6A-2520-455C-A60B-8D3864E11A85}"/>
              </a:ext>
            </a:extLst>
          </p:cNvPr>
          <p:cNvSpPr>
            <a:spLocks noChangeShapeType="1"/>
          </p:cNvSpPr>
          <p:nvPr/>
        </p:nvSpPr>
        <p:spPr bwMode="auto">
          <a:xfrm>
            <a:off x="5724128" y="2089638"/>
            <a:ext cx="914400" cy="0"/>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MX" sz="1662" dirty="0"/>
          </a:p>
        </p:txBody>
      </p:sp>
      <p:sp>
        <p:nvSpPr>
          <p:cNvPr id="441355" name="Text Box 1035">
            <a:extLst>
              <a:ext uri="{FF2B5EF4-FFF2-40B4-BE49-F238E27FC236}">
                <a16:creationId xmlns:a16="http://schemas.microsoft.com/office/drawing/2014/main" id="{3C7E24E3-B351-4321-B4EE-02ABB7FE8DDF}"/>
              </a:ext>
            </a:extLst>
          </p:cNvPr>
          <p:cNvSpPr txBox="1">
            <a:spLocks noChangeArrowheads="1"/>
          </p:cNvSpPr>
          <p:nvPr/>
        </p:nvSpPr>
        <p:spPr bwMode="auto">
          <a:xfrm>
            <a:off x="1028610" y="3990243"/>
            <a:ext cx="2497030" cy="774058"/>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Programación</a:t>
            </a:r>
          </a:p>
          <a:p>
            <a:pPr algn="ctr"/>
            <a:r>
              <a:rPr lang="es-MX" altLang="es-MX" sz="2215" dirty="0"/>
              <a:t>Orientada a Objetos</a:t>
            </a:r>
            <a:endParaRPr lang="es-ES" altLang="es-MX" sz="2215" dirty="0"/>
          </a:p>
        </p:txBody>
      </p:sp>
      <p:sp>
        <p:nvSpPr>
          <p:cNvPr id="441356" name="Text Box 1036">
            <a:extLst>
              <a:ext uri="{FF2B5EF4-FFF2-40B4-BE49-F238E27FC236}">
                <a16:creationId xmlns:a16="http://schemas.microsoft.com/office/drawing/2014/main" id="{A439F88F-CC49-498D-8B8B-0196B2C0A29C}"/>
              </a:ext>
            </a:extLst>
          </p:cNvPr>
          <p:cNvSpPr txBox="1">
            <a:spLocks noChangeArrowheads="1"/>
          </p:cNvSpPr>
          <p:nvPr/>
        </p:nvSpPr>
        <p:spPr bwMode="auto">
          <a:xfrm>
            <a:off x="4283967" y="4022480"/>
            <a:ext cx="1368153" cy="774058"/>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s-MX" altLang="es-MX" sz="2215" dirty="0"/>
              <a:t>Orientada a Objetos</a:t>
            </a:r>
            <a:endParaRPr lang="es-ES" altLang="es-MX" sz="2215" dirty="0"/>
          </a:p>
        </p:txBody>
      </p:sp>
      <p:sp>
        <p:nvSpPr>
          <p:cNvPr id="441357" name="Text Box 1037">
            <a:extLst>
              <a:ext uri="{FF2B5EF4-FFF2-40B4-BE49-F238E27FC236}">
                <a16:creationId xmlns:a16="http://schemas.microsoft.com/office/drawing/2014/main" id="{CB6D0090-5127-4F1C-8D2A-CB749DC0E9B8}"/>
              </a:ext>
            </a:extLst>
          </p:cNvPr>
          <p:cNvSpPr txBox="1">
            <a:spLocks noChangeArrowheads="1"/>
          </p:cNvSpPr>
          <p:nvPr/>
        </p:nvSpPr>
        <p:spPr bwMode="auto">
          <a:xfrm>
            <a:off x="6944760" y="4021016"/>
            <a:ext cx="788999" cy="433196"/>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Clase</a:t>
            </a:r>
            <a:endParaRPr lang="es-ES" altLang="es-MX" sz="2215" dirty="0"/>
          </a:p>
        </p:txBody>
      </p:sp>
      <p:sp>
        <p:nvSpPr>
          <p:cNvPr id="441358" name="Line 1038">
            <a:extLst>
              <a:ext uri="{FF2B5EF4-FFF2-40B4-BE49-F238E27FC236}">
                <a16:creationId xmlns:a16="http://schemas.microsoft.com/office/drawing/2014/main" id="{076F4625-FCEE-4880-BA40-70894F81962D}"/>
              </a:ext>
            </a:extLst>
          </p:cNvPr>
          <p:cNvSpPr>
            <a:spLocks noChangeShapeType="1"/>
          </p:cNvSpPr>
          <p:nvPr/>
        </p:nvSpPr>
        <p:spPr bwMode="auto">
          <a:xfrm>
            <a:off x="3368102" y="4220308"/>
            <a:ext cx="915866" cy="0"/>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MX" sz="1662" dirty="0"/>
          </a:p>
        </p:txBody>
      </p:sp>
      <p:sp>
        <p:nvSpPr>
          <p:cNvPr id="441359" name="Line 1039">
            <a:extLst>
              <a:ext uri="{FF2B5EF4-FFF2-40B4-BE49-F238E27FC236}">
                <a16:creationId xmlns:a16="http://schemas.microsoft.com/office/drawing/2014/main" id="{AADB7044-03D5-4066-BF73-CFBC06EB3159}"/>
              </a:ext>
            </a:extLst>
          </p:cNvPr>
          <p:cNvSpPr>
            <a:spLocks noChangeShapeType="1"/>
          </p:cNvSpPr>
          <p:nvPr/>
        </p:nvSpPr>
        <p:spPr bwMode="auto">
          <a:xfrm>
            <a:off x="5819655" y="4215912"/>
            <a:ext cx="915866" cy="0"/>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MX" sz="1662" dirty="0"/>
          </a:p>
        </p:txBody>
      </p:sp>
      <p:sp>
        <p:nvSpPr>
          <p:cNvPr id="13" name="Rectangle 4">
            <a:extLst>
              <a:ext uri="{FF2B5EF4-FFF2-40B4-BE49-F238E27FC236}">
                <a16:creationId xmlns:a16="http://schemas.microsoft.com/office/drawing/2014/main" id="{6AE6EB29-9DEE-47A4-8597-8666A8E53109}"/>
              </a:ext>
            </a:extLst>
          </p:cNvPr>
          <p:cNvSpPr>
            <a:spLocks noGrp="1" noChangeArrowheads="1"/>
          </p:cNvSpPr>
          <p:nvPr>
            <p:ph type="title"/>
          </p:nvPr>
        </p:nvSpPr>
        <p:spPr>
          <a:xfrm>
            <a:off x="457200" y="116632"/>
            <a:ext cx="8229600" cy="1143000"/>
          </a:xfrm>
        </p:spPr>
        <p:txBody>
          <a:bodyPr>
            <a:normAutofit/>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Python orientado a objetos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5652120" y="1196752"/>
            <a:ext cx="2756580" cy="1007935"/>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b="1" dirty="0">
                <a:solidFill>
                  <a:schemeClr val="accent6">
                    <a:lumMod val="75000"/>
                  </a:schemeClr>
                </a:solidFill>
                <a:latin typeface="Dom Casual" charset="0"/>
              </a:rPr>
              <a:t>Atributos:</a:t>
            </a:r>
          </a:p>
          <a:p>
            <a:pPr>
              <a:lnSpc>
                <a:spcPct val="120000"/>
              </a:lnSpc>
              <a:spcBef>
                <a:spcPct val="0"/>
              </a:spcBef>
            </a:pPr>
            <a:r>
              <a:rPr lang="es-ES_tradnl" altLang="es-MX" sz="2400" b="1" dirty="0">
                <a:solidFill>
                  <a:schemeClr val="bg2">
                    <a:lumMod val="10000"/>
                  </a:schemeClr>
                </a:solidFill>
                <a:latin typeface="Dom Casual" charset="0"/>
              </a:rPr>
              <a:t>Nombre</a:t>
            </a:r>
            <a:r>
              <a:rPr lang="es-ES_tradnl" altLang="es-MX" sz="2400" dirty="0">
                <a:solidFill>
                  <a:schemeClr val="bg2">
                    <a:lumMod val="10000"/>
                  </a:schemeClr>
                </a:solidFill>
                <a:latin typeface="Dom Casual" charset="0"/>
              </a:rPr>
              <a:t> (string)</a:t>
            </a:r>
          </a:p>
          <a:p>
            <a:pPr>
              <a:lnSpc>
                <a:spcPct val="120000"/>
              </a:lnSpc>
              <a:spcBef>
                <a:spcPct val="0"/>
              </a:spcBef>
            </a:pPr>
            <a:r>
              <a:rPr lang="es-ES_tradnl" altLang="es-MX" sz="2400" b="1" dirty="0">
                <a:solidFill>
                  <a:schemeClr val="bg2">
                    <a:lumMod val="10000"/>
                  </a:schemeClr>
                </a:solidFill>
                <a:latin typeface="Dom Casual" charset="0"/>
              </a:rPr>
              <a:t>Edad </a:t>
            </a:r>
            <a:r>
              <a:rPr lang="es-ES_tradnl" altLang="es-MX" sz="2400" dirty="0">
                <a:solidFill>
                  <a:schemeClr val="bg2">
                    <a:lumMod val="10000"/>
                  </a:schemeClr>
                </a:solidFill>
                <a:latin typeface="Dom Casual" charset="0"/>
              </a:rPr>
              <a:t>(Numérico entero)</a:t>
            </a:r>
          </a:p>
          <a:p>
            <a:pPr>
              <a:lnSpc>
                <a:spcPct val="120000"/>
              </a:lnSpc>
              <a:spcBef>
                <a:spcPct val="0"/>
              </a:spcBef>
            </a:pPr>
            <a:r>
              <a:rPr lang="es-ES_tradnl" altLang="es-MX" sz="2400" b="1" dirty="0">
                <a:solidFill>
                  <a:schemeClr val="bg2">
                    <a:lumMod val="10000"/>
                  </a:schemeClr>
                </a:solidFill>
                <a:latin typeface="Dom Casual" charset="0"/>
              </a:rPr>
              <a:t>Alimentos favoritos</a:t>
            </a:r>
            <a:r>
              <a:rPr lang="es-ES_tradnl" altLang="es-MX" sz="2400" dirty="0">
                <a:solidFill>
                  <a:schemeClr val="bg2">
                    <a:lumMod val="10000"/>
                  </a:schemeClr>
                </a:solidFill>
                <a:latin typeface="Dom Casual" charset="0"/>
              </a:rPr>
              <a:t> (Lista)</a:t>
            </a:r>
          </a:p>
        </p:txBody>
      </p:sp>
      <p:pic>
        <p:nvPicPr>
          <p:cNvPr id="5" name="Imagen 4">
            <a:extLst>
              <a:ext uri="{FF2B5EF4-FFF2-40B4-BE49-F238E27FC236}">
                <a16:creationId xmlns:a16="http://schemas.microsoft.com/office/drawing/2014/main" id="{4359E7BF-605F-4E08-9B22-9D4EDE47AC8D}"/>
              </a:ext>
            </a:extLst>
          </p:cNvPr>
          <p:cNvPicPr>
            <a:picLocks noChangeAspect="1"/>
          </p:cNvPicPr>
          <p:nvPr/>
        </p:nvPicPr>
        <p:blipFill>
          <a:blip r:embed="rId2"/>
          <a:stretch>
            <a:fillRect/>
          </a:stretch>
        </p:blipFill>
        <p:spPr>
          <a:xfrm>
            <a:off x="395536" y="1143001"/>
            <a:ext cx="3456384" cy="1133694"/>
          </a:xfrm>
          <a:prstGeom prst="rect">
            <a:avLst/>
          </a:prstGeom>
        </p:spPr>
      </p:pic>
      <p:sp>
        <p:nvSpPr>
          <p:cNvPr id="7" name="Rectangle 3">
            <a:extLst>
              <a:ext uri="{FF2B5EF4-FFF2-40B4-BE49-F238E27FC236}">
                <a16:creationId xmlns:a16="http://schemas.microsoft.com/office/drawing/2014/main" id="{BB68A518-3467-4A4F-B42B-AA43CC1F8ED0}"/>
              </a:ext>
            </a:extLst>
          </p:cNvPr>
          <p:cNvSpPr txBox="1">
            <a:spLocks noChangeArrowheads="1"/>
          </p:cNvSpPr>
          <p:nvPr/>
        </p:nvSpPr>
        <p:spPr>
          <a:xfrm>
            <a:off x="5672396" y="2410636"/>
            <a:ext cx="3246864" cy="1422446"/>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b="1" dirty="0">
                <a:solidFill>
                  <a:schemeClr val="accent6">
                    <a:lumMod val="75000"/>
                  </a:schemeClr>
                </a:solidFill>
                <a:latin typeface="Dom Casual" charset="0"/>
              </a:rPr>
              <a:t>Métodos:</a:t>
            </a:r>
          </a:p>
          <a:p>
            <a:pPr>
              <a:lnSpc>
                <a:spcPct val="120000"/>
              </a:lnSpc>
              <a:spcBef>
                <a:spcPct val="0"/>
              </a:spcBef>
            </a:pPr>
            <a:r>
              <a:rPr lang="es-ES_tradnl" altLang="es-MX" sz="2400" b="1" dirty="0">
                <a:solidFill>
                  <a:schemeClr val="bg2">
                    <a:lumMod val="10000"/>
                  </a:schemeClr>
                </a:solidFill>
                <a:latin typeface="Dom Casual" charset="0"/>
              </a:rPr>
              <a:t>Constructor</a:t>
            </a:r>
          </a:p>
          <a:p>
            <a:pPr>
              <a:lnSpc>
                <a:spcPct val="120000"/>
              </a:lnSpc>
              <a:spcBef>
                <a:spcPct val="0"/>
              </a:spcBef>
            </a:pPr>
            <a:r>
              <a:rPr lang="es-ES_tradnl" altLang="es-MX" sz="2400" b="1" dirty="0">
                <a:solidFill>
                  <a:schemeClr val="bg2">
                    <a:lumMod val="10000"/>
                  </a:schemeClr>
                </a:solidFill>
                <a:latin typeface="Dom Casual" charset="0"/>
              </a:rPr>
              <a:t>verEtapaDeVida</a:t>
            </a:r>
            <a:r>
              <a:rPr lang="es-ES_tradnl" altLang="es-MX" sz="2400" dirty="0">
                <a:solidFill>
                  <a:schemeClr val="bg2">
                    <a:lumMod val="10000"/>
                  </a:schemeClr>
                </a:solidFill>
                <a:latin typeface="Dom Casual" charset="0"/>
              </a:rPr>
              <a:t> (saber  si es adulto o cachorro dependiendo la edad)</a:t>
            </a:r>
          </a:p>
          <a:p>
            <a:pPr>
              <a:lnSpc>
                <a:spcPct val="120000"/>
              </a:lnSpc>
              <a:spcBef>
                <a:spcPct val="0"/>
              </a:spcBef>
            </a:pPr>
            <a:r>
              <a:rPr lang="es-ES_tradnl" altLang="es-MX" sz="2400" b="1" dirty="0">
                <a:solidFill>
                  <a:schemeClr val="bg2">
                    <a:lumMod val="10000"/>
                  </a:schemeClr>
                </a:solidFill>
                <a:latin typeface="Dom Casual" charset="0"/>
              </a:rPr>
              <a:t>esAlimentoFavorito</a:t>
            </a:r>
            <a:r>
              <a:rPr lang="es-ES_tradnl" altLang="es-MX" sz="2400" dirty="0">
                <a:solidFill>
                  <a:schemeClr val="bg2">
                    <a:lumMod val="10000"/>
                  </a:schemeClr>
                </a:solidFill>
                <a:latin typeface="Dom Casual" charset="0"/>
              </a:rPr>
              <a:t> (saber si un alimento es favorito de este gato)</a:t>
            </a:r>
          </a:p>
        </p:txBody>
      </p:sp>
      <p:sp>
        <p:nvSpPr>
          <p:cNvPr id="8" name="Rectangle 3">
            <a:extLst>
              <a:ext uri="{FF2B5EF4-FFF2-40B4-BE49-F238E27FC236}">
                <a16:creationId xmlns:a16="http://schemas.microsoft.com/office/drawing/2014/main" id="{66743C35-81A5-48DF-B9E2-59B470BCC1DD}"/>
              </a:ext>
            </a:extLst>
          </p:cNvPr>
          <p:cNvSpPr txBox="1">
            <a:spLocks noChangeArrowheads="1"/>
          </p:cNvSpPr>
          <p:nvPr/>
        </p:nvSpPr>
        <p:spPr>
          <a:xfrm>
            <a:off x="5652120" y="4382819"/>
            <a:ext cx="2916183" cy="142244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000"/>
              </a:lnSpc>
              <a:spcBef>
                <a:spcPct val="0"/>
              </a:spcBef>
              <a:buFont typeface="Arial" pitchFamily="34" charset="0"/>
              <a:buNone/>
            </a:pPr>
            <a:r>
              <a:rPr lang="es-ES_tradnl" altLang="es-MX" sz="1600" dirty="0">
                <a:solidFill>
                  <a:schemeClr val="bg2">
                    <a:lumMod val="10000"/>
                  </a:schemeClr>
                </a:solidFill>
                <a:latin typeface="Dom Casual" charset="0"/>
              </a:rPr>
              <a:t>Cada que instanciemos esta clase podremos obtener objetos de tipo </a:t>
            </a:r>
            <a:r>
              <a:rPr lang="es-ES_tradnl" altLang="es-MX" sz="1600" b="1" dirty="0">
                <a:solidFill>
                  <a:schemeClr val="accent5">
                    <a:lumMod val="75000"/>
                  </a:schemeClr>
                </a:solidFill>
                <a:latin typeface="Dom Casual" charset="0"/>
              </a:rPr>
              <a:t>Gato</a:t>
            </a:r>
            <a:r>
              <a:rPr lang="es-ES_tradnl" altLang="es-MX" sz="1600" dirty="0">
                <a:solidFill>
                  <a:schemeClr val="bg2">
                    <a:lumMod val="10000"/>
                  </a:schemeClr>
                </a:solidFill>
                <a:latin typeface="Dom Casual" charset="0"/>
              </a:rPr>
              <a:t>.  Cada objeto tendrá estos atributos y estos métodos. </a:t>
            </a:r>
          </a:p>
        </p:txBody>
      </p:sp>
      <p:pic>
        <p:nvPicPr>
          <p:cNvPr id="10" name="Imagen 9">
            <a:extLst>
              <a:ext uri="{FF2B5EF4-FFF2-40B4-BE49-F238E27FC236}">
                <a16:creationId xmlns:a16="http://schemas.microsoft.com/office/drawing/2014/main" id="{82250572-A89C-4D36-AC45-C7DE4F2E7173}"/>
              </a:ext>
            </a:extLst>
          </p:cNvPr>
          <p:cNvPicPr>
            <a:picLocks noChangeAspect="1"/>
          </p:cNvPicPr>
          <p:nvPr/>
        </p:nvPicPr>
        <p:blipFill>
          <a:blip r:embed="rId3"/>
          <a:stretch>
            <a:fillRect/>
          </a:stretch>
        </p:blipFill>
        <p:spPr>
          <a:xfrm>
            <a:off x="345391" y="2464785"/>
            <a:ext cx="5148684" cy="3340480"/>
          </a:xfrm>
          <a:prstGeom prst="rect">
            <a:avLst/>
          </a:prstGeom>
        </p:spPr>
      </p:pic>
    </p:spTree>
    <p:extLst>
      <p:ext uri="{BB962C8B-B14F-4D97-AF65-F5344CB8AC3E}">
        <p14:creationId xmlns:p14="http://schemas.microsoft.com/office/powerpoint/2010/main" val="19641563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de clase e instancia</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516508" y="1305772"/>
            <a:ext cx="7992888" cy="194421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ts val="2000"/>
              </a:lnSpc>
              <a:spcBef>
                <a:spcPct val="0"/>
              </a:spcBef>
              <a:spcAft>
                <a:spcPts val="600"/>
              </a:spcAft>
            </a:pPr>
            <a:r>
              <a:rPr lang="es-ES_tradnl" altLang="es-MX" sz="1600" b="1" dirty="0">
                <a:solidFill>
                  <a:schemeClr val="accent6">
                    <a:lumMod val="75000"/>
                  </a:schemeClr>
                </a:solidFill>
                <a:latin typeface="Dom Casual" charset="0"/>
              </a:rPr>
              <a:t>Atributo de clase: </a:t>
            </a:r>
            <a:r>
              <a:rPr lang="es-ES_tradnl" altLang="es-MX" sz="1600" dirty="0">
                <a:solidFill>
                  <a:schemeClr val="bg2">
                    <a:lumMod val="10000"/>
                  </a:schemeClr>
                </a:solidFill>
                <a:latin typeface="Dom Casual" charset="0"/>
              </a:rPr>
              <a:t>Le otorga el mismo valor a todos los objetos de esta clase. Se utiliza para valores que son constantes. Python no tiene una definición de constante (una variable cuyo valor no vamos a querer cambiar). </a:t>
            </a:r>
          </a:p>
          <a:p>
            <a:pPr algn="just">
              <a:lnSpc>
                <a:spcPts val="2000"/>
              </a:lnSpc>
              <a:spcBef>
                <a:spcPct val="0"/>
              </a:spcBef>
              <a:spcAft>
                <a:spcPts val="600"/>
              </a:spcAft>
            </a:pPr>
            <a:r>
              <a:rPr lang="es-ES_tradnl" altLang="es-MX" sz="1600" b="1" dirty="0">
                <a:solidFill>
                  <a:srgbClr val="FF0000"/>
                </a:solidFill>
                <a:latin typeface="Dom Casual" charset="0"/>
              </a:rPr>
              <a:t>Atributos de instancia</a:t>
            </a:r>
            <a:r>
              <a:rPr lang="es-ES_tradnl" altLang="es-MX" sz="1600" dirty="0">
                <a:solidFill>
                  <a:srgbClr val="FF0000"/>
                </a:solidFill>
                <a:latin typeface="Dom Casual" charset="0"/>
              </a:rPr>
              <a:t>: </a:t>
            </a:r>
            <a:r>
              <a:rPr lang="es-ES_tradnl" altLang="es-MX" sz="1600" dirty="0">
                <a:solidFill>
                  <a:schemeClr val="bg2">
                    <a:lumMod val="10000"/>
                  </a:schemeClr>
                </a:solidFill>
                <a:latin typeface="Dom Casual" charset="0"/>
              </a:rPr>
              <a:t>Los atributos dentro del constructor son atributos de instancia. </a:t>
            </a:r>
          </a:p>
        </p:txBody>
      </p:sp>
      <p:pic>
        <p:nvPicPr>
          <p:cNvPr id="10" name="Imagen 9">
            <a:extLst>
              <a:ext uri="{FF2B5EF4-FFF2-40B4-BE49-F238E27FC236}">
                <a16:creationId xmlns:a16="http://schemas.microsoft.com/office/drawing/2014/main" id="{82250572-A89C-4D36-AC45-C7DE4F2E7173}"/>
              </a:ext>
            </a:extLst>
          </p:cNvPr>
          <p:cNvPicPr>
            <a:picLocks noChangeAspect="1"/>
          </p:cNvPicPr>
          <p:nvPr/>
        </p:nvPicPr>
        <p:blipFill>
          <a:blip r:embed="rId2"/>
          <a:stretch>
            <a:fillRect/>
          </a:stretch>
        </p:blipFill>
        <p:spPr>
          <a:xfrm>
            <a:off x="3442917" y="2924944"/>
            <a:ext cx="5148684" cy="3340480"/>
          </a:xfrm>
          <a:prstGeom prst="rect">
            <a:avLst/>
          </a:prstGeom>
        </p:spPr>
      </p:pic>
      <p:sp>
        <p:nvSpPr>
          <p:cNvPr id="9" name="Rectangle 3">
            <a:extLst>
              <a:ext uri="{FF2B5EF4-FFF2-40B4-BE49-F238E27FC236}">
                <a16:creationId xmlns:a16="http://schemas.microsoft.com/office/drawing/2014/main" id="{F4C3090E-E6D7-43AD-81E0-FDFC8C3368A6}"/>
              </a:ext>
            </a:extLst>
          </p:cNvPr>
          <p:cNvSpPr txBox="1">
            <a:spLocks noChangeArrowheads="1"/>
          </p:cNvSpPr>
          <p:nvPr/>
        </p:nvSpPr>
        <p:spPr>
          <a:xfrm>
            <a:off x="5854677" y="3125207"/>
            <a:ext cx="3168352" cy="5378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None/>
            </a:pPr>
            <a:r>
              <a:rPr lang="es-ES_tradnl" altLang="es-MX" sz="1200" dirty="0">
                <a:solidFill>
                  <a:schemeClr val="bg2">
                    <a:lumMod val="10000"/>
                  </a:schemeClr>
                </a:solidFill>
                <a:latin typeface="Dom Casual" charset="0"/>
              </a:rPr>
              <a:t>Este atributo va a ser el mismo para todos los objetos de tipo </a:t>
            </a:r>
            <a:r>
              <a:rPr lang="es-ES_tradnl" altLang="es-MX" sz="1200" b="1" dirty="0">
                <a:solidFill>
                  <a:schemeClr val="accent5">
                    <a:lumMod val="75000"/>
                  </a:schemeClr>
                </a:solidFill>
                <a:latin typeface="Dom Casual" charset="0"/>
              </a:rPr>
              <a:t>Gato</a:t>
            </a:r>
            <a:r>
              <a:rPr lang="es-ES_tradnl" altLang="es-MX" sz="1200" dirty="0">
                <a:solidFill>
                  <a:schemeClr val="bg2">
                    <a:lumMod val="10000"/>
                  </a:schemeClr>
                </a:solidFill>
                <a:latin typeface="Dom Casual" charset="0"/>
              </a:rPr>
              <a:t> que instanciemos.</a:t>
            </a:r>
          </a:p>
        </p:txBody>
      </p:sp>
      <p:sp>
        <p:nvSpPr>
          <p:cNvPr id="2" name="Rectángulo 1">
            <a:extLst>
              <a:ext uri="{FF2B5EF4-FFF2-40B4-BE49-F238E27FC236}">
                <a16:creationId xmlns:a16="http://schemas.microsoft.com/office/drawing/2014/main" id="{0DFE2541-CBB2-42DB-9BCD-85971BE05685}"/>
              </a:ext>
            </a:extLst>
          </p:cNvPr>
          <p:cNvSpPr/>
          <p:nvPr/>
        </p:nvSpPr>
        <p:spPr>
          <a:xfrm>
            <a:off x="3730949" y="3212976"/>
            <a:ext cx="1944216" cy="36004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10">
            <a:extLst>
              <a:ext uri="{FF2B5EF4-FFF2-40B4-BE49-F238E27FC236}">
                <a16:creationId xmlns:a16="http://schemas.microsoft.com/office/drawing/2014/main" id="{62E7FD9A-3039-4665-9053-D25EB2A34000}"/>
              </a:ext>
            </a:extLst>
          </p:cNvPr>
          <p:cNvSpPr/>
          <p:nvPr/>
        </p:nvSpPr>
        <p:spPr>
          <a:xfrm>
            <a:off x="4073043" y="3923438"/>
            <a:ext cx="4518558" cy="6576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angle 3">
            <a:extLst>
              <a:ext uri="{FF2B5EF4-FFF2-40B4-BE49-F238E27FC236}">
                <a16:creationId xmlns:a16="http://schemas.microsoft.com/office/drawing/2014/main" id="{8CD65CA8-FBED-4B9B-B2AB-BE80BEE30F41}"/>
              </a:ext>
            </a:extLst>
          </p:cNvPr>
          <p:cNvSpPr txBox="1">
            <a:spLocks noChangeArrowheads="1"/>
          </p:cNvSpPr>
          <p:nvPr/>
        </p:nvSpPr>
        <p:spPr>
          <a:xfrm>
            <a:off x="908219" y="3519046"/>
            <a:ext cx="2534698" cy="142212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None/>
            </a:pPr>
            <a:r>
              <a:rPr lang="es-ES_tradnl" altLang="es-MX" sz="1200" dirty="0">
                <a:solidFill>
                  <a:schemeClr val="bg2">
                    <a:lumMod val="10000"/>
                  </a:schemeClr>
                </a:solidFill>
                <a:latin typeface="Dom Casual" charset="0"/>
              </a:rPr>
              <a:t>Para cada de uno de los objetos de tipo </a:t>
            </a:r>
            <a:r>
              <a:rPr lang="es-ES_tradnl" altLang="es-MX" sz="1200" b="1" dirty="0">
                <a:solidFill>
                  <a:schemeClr val="accent5">
                    <a:lumMod val="75000"/>
                  </a:schemeClr>
                </a:solidFill>
                <a:latin typeface="Dom Casual" charset="0"/>
              </a:rPr>
              <a:t>Gato</a:t>
            </a:r>
            <a:r>
              <a:rPr lang="es-ES_tradnl" altLang="es-MX" sz="1200" dirty="0">
                <a:solidFill>
                  <a:schemeClr val="bg2">
                    <a:lumMod val="10000"/>
                  </a:schemeClr>
                </a:solidFill>
                <a:latin typeface="Dom Casual" charset="0"/>
              </a:rPr>
              <a:t> que instanciemos vamos a tener distintos valores dentro de cada uno de estos atributos. Un gato puede tener 3 años, otro 5, etc. Cada gato va a tener un estado distinto.</a:t>
            </a:r>
          </a:p>
        </p:txBody>
      </p:sp>
    </p:spTree>
    <p:extLst>
      <p:ext uri="{BB962C8B-B14F-4D97-AF65-F5344CB8AC3E}">
        <p14:creationId xmlns:p14="http://schemas.microsoft.com/office/powerpoint/2010/main" val="1693449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Instanciar objetos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779380" y="1268760"/>
            <a:ext cx="7272808" cy="43204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000" dirty="0">
                <a:solidFill>
                  <a:schemeClr val="bg2">
                    <a:lumMod val="10000"/>
                  </a:schemeClr>
                </a:solidFill>
                <a:latin typeface="Dom Casual" charset="0"/>
              </a:rPr>
              <a:t>Instanciar objetos de tipo </a:t>
            </a:r>
            <a:r>
              <a:rPr lang="es-ES_tradnl" altLang="es-MX" sz="2000" b="1" dirty="0">
                <a:solidFill>
                  <a:schemeClr val="accent5">
                    <a:lumMod val="75000"/>
                  </a:schemeClr>
                </a:solidFill>
                <a:latin typeface="Dom Casual" charset="0"/>
              </a:rPr>
              <a:t>Gato</a:t>
            </a:r>
            <a:r>
              <a:rPr lang="es-ES_tradnl" altLang="es-MX" sz="2000" dirty="0">
                <a:solidFill>
                  <a:schemeClr val="bg2">
                    <a:lumMod val="10000"/>
                  </a:schemeClr>
                </a:solidFill>
                <a:latin typeface="Dom Casual" charset="0"/>
              </a:rPr>
              <a:t>.</a:t>
            </a:r>
          </a:p>
        </p:txBody>
      </p:sp>
      <p:pic>
        <p:nvPicPr>
          <p:cNvPr id="11" name="Imagen 10">
            <a:extLst>
              <a:ext uri="{FF2B5EF4-FFF2-40B4-BE49-F238E27FC236}">
                <a16:creationId xmlns:a16="http://schemas.microsoft.com/office/drawing/2014/main" id="{75AD465E-6EC5-440F-975F-1559193C958A}"/>
              </a:ext>
            </a:extLst>
          </p:cNvPr>
          <p:cNvPicPr>
            <a:picLocks noChangeAspect="1"/>
          </p:cNvPicPr>
          <p:nvPr/>
        </p:nvPicPr>
        <p:blipFill>
          <a:blip r:embed="rId2"/>
          <a:stretch>
            <a:fillRect/>
          </a:stretch>
        </p:blipFill>
        <p:spPr>
          <a:xfrm>
            <a:off x="840978" y="1916832"/>
            <a:ext cx="7211210" cy="2808312"/>
          </a:xfrm>
          <a:prstGeom prst="rect">
            <a:avLst/>
          </a:prstGeom>
        </p:spPr>
      </p:pic>
      <p:pic>
        <p:nvPicPr>
          <p:cNvPr id="13" name="Imagen 12">
            <a:extLst>
              <a:ext uri="{FF2B5EF4-FFF2-40B4-BE49-F238E27FC236}">
                <a16:creationId xmlns:a16="http://schemas.microsoft.com/office/drawing/2014/main" id="{ABC9FB07-B0D5-4B16-8787-ECFB6420F483}"/>
              </a:ext>
            </a:extLst>
          </p:cNvPr>
          <p:cNvPicPr>
            <a:picLocks noChangeAspect="1"/>
          </p:cNvPicPr>
          <p:nvPr/>
        </p:nvPicPr>
        <p:blipFill>
          <a:blip r:embed="rId3"/>
          <a:stretch>
            <a:fillRect/>
          </a:stretch>
        </p:blipFill>
        <p:spPr>
          <a:xfrm>
            <a:off x="840977" y="3068960"/>
            <a:ext cx="7400673" cy="2233364"/>
          </a:xfrm>
          <a:prstGeom prst="rect">
            <a:avLst/>
          </a:prstGeom>
        </p:spPr>
      </p:pic>
    </p:spTree>
    <p:extLst>
      <p:ext uri="{BB962C8B-B14F-4D97-AF65-F5344CB8AC3E}">
        <p14:creationId xmlns:p14="http://schemas.microsoft.com/office/powerpoint/2010/main" val="1264640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3798E32-3AB9-40D2-9D1E-5CC9A4B2B123}"/>
              </a:ext>
            </a:extLst>
          </p:cNvPr>
          <p:cNvPicPr>
            <a:picLocks noChangeAspect="1"/>
          </p:cNvPicPr>
          <p:nvPr/>
        </p:nvPicPr>
        <p:blipFill>
          <a:blip r:embed="rId2"/>
          <a:stretch>
            <a:fillRect/>
          </a:stretch>
        </p:blipFill>
        <p:spPr>
          <a:xfrm>
            <a:off x="755576" y="3652804"/>
            <a:ext cx="5168794" cy="1936436"/>
          </a:xfrm>
          <a:prstGeom prst="rect">
            <a:avLst/>
          </a:prstGeom>
        </p:spPr>
      </p:pic>
      <p:pic>
        <p:nvPicPr>
          <p:cNvPr id="7" name="Imagen 6">
            <a:extLst>
              <a:ext uri="{FF2B5EF4-FFF2-40B4-BE49-F238E27FC236}">
                <a16:creationId xmlns:a16="http://schemas.microsoft.com/office/drawing/2014/main" id="{AFFC96FB-761C-4E94-9047-EB9B580DA29A}"/>
              </a:ext>
            </a:extLst>
          </p:cNvPr>
          <p:cNvPicPr>
            <a:picLocks noChangeAspect="1"/>
          </p:cNvPicPr>
          <p:nvPr/>
        </p:nvPicPr>
        <p:blipFill>
          <a:blip r:embed="rId3"/>
          <a:stretch>
            <a:fillRect/>
          </a:stretch>
        </p:blipFill>
        <p:spPr>
          <a:xfrm>
            <a:off x="755576" y="2049472"/>
            <a:ext cx="5184576" cy="1479870"/>
          </a:xfrm>
          <a:prstGeom prst="rect">
            <a:avLst/>
          </a:prstGeom>
        </p:spPr>
      </p:pic>
      <p:sp>
        <p:nvSpPr>
          <p:cNvPr id="8" name="Rectangle 2">
            <a:extLst>
              <a:ext uri="{FF2B5EF4-FFF2-40B4-BE49-F238E27FC236}">
                <a16:creationId xmlns:a16="http://schemas.microsoft.com/office/drawing/2014/main" id="{F3B53DC4-618B-4812-A2CA-3BEBB24F6E20}"/>
              </a:ext>
            </a:extLst>
          </p:cNvPr>
          <p:cNvSpPr txBox="1">
            <a:spLocks noChangeArrowheads="1"/>
          </p:cNvSpPr>
          <p:nvPr/>
        </p:nvSpPr>
        <p:spPr>
          <a:xfrm>
            <a:off x="925513" y="0"/>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a:solidFill>
                  <a:schemeClr val="accent4">
                    <a:lumMod val="50000"/>
                  </a:schemeClr>
                </a:solidFill>
                <a:effectLst>
                  <a:outerShdw blurRad="38100" dist="38100" dir="2700000" algn="tl">
                    <a:srgbClr val="C0C0C0"/>
                  </a:outerShdw>
                </a:effectLst>
                <a:latin typeface="Dom Casual" charset="0"/>
              </a:rPr>
              <a:t>Instanciar objetos</a:t>
            </a:r>
            <a:endParaRPr lang="es-ES_tradnl" altLang="es-MX" b="1" dirty="0">
              <a:solidFill>
                <a:schemeClr val="accent4">
                  <a:lumMod val="50000"/>
                </a:schemeClr>
              </a:solidFill>
              <a:effectLst>
                <a:outerShdw blurRad="38100" dist="38100" dir="2700000" algn="tl">
                  <a:srgbClr val="C0C0C0"/>
                </a:outerShdw>
              </a:effectLst>
              <a:latin typeface="Dom Casual" charset="0"/>
            </a:endParaRPr>
          </a:p>
        </p:txBody>
      </p:sp>
      <p:sp>
        <p:nvSpPr>
          <p:cNvPr id="9" name="Rectangle 3">
            <a:extLst>
              <a:ext uri="{FF2B5EF4-FFF2-40B4-BE49-F238E27FC236}">
                <a16:creationId xmlns:a16="http://schemas.microsoft.com/office/drawing/2014/main" id="{62A014D2-4122-486D-AB23-8B8B8760C832}"/>
              </a:ext>
            </a:extLst>
          </p:cNvPr>
          <p:cNvSpPr txBox="1">
            <a:spLocks noChangeArrowheads="1"/>
          </p:cNvSpPr>
          <p:nvPr/>
        </p:nvSpPr>
        <p:spPr>
          <a:xfrm>
            <a:off x="779380" y="1268760"/>
            <a:ext cx="7272808" cy="43204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000" dirty="0">
                <a:solidFill>
                  <a:schemeClr val="bg2">
                    <a:lumMod val="10000"/>
                  </a:schemeClr>
                </a:solidFill>
                <a:latin typeface="Dom Casual" charset="0"/>
              </a:rPr>
              <a:t>Instanciar objetos de tipo </a:t>
            </a:r>
            <a:r>
              <a:rPr lang="es-ES_tradnl" altLang="es-MX" sz="2000" b="1" dirty="0">
                <a:solidFill>
                  <a:schemeClr val="accent5">
                    <a:lumMod val="75000"/>
                  </a:schemeClr>
                </a:solidFill>
                <a:latin typeface="Dom Casual" charset="0"/>
              </a:rPr>
              <a:t>Gato</a:t>
            </a:r>
            <a:r>
              <a:rPr lang="es-ES_tradnl" altLang="es-MX" sz="2000" dirty="0">
                <a:solidFill>
                  <a:schemeClr val="bg2">
                    <a:lumMod val="10000"/>
                  </a:schemeClr>
                </a:solidFill>
                <a:latin typeface="Dom Casual" charset="0"/>
              </a:rPr>
              <a:t>.</a:t>
            </a:r>
          </a:p>
        </p:txBody>
      </p:sp>
    </p:spTree>
    <p:extLst>
      <p:ext uri="{BB962C8B-B14F-4D97-AF65-F5344CB8AC3E}">
        <p14:creationId xmlns:p14="http://schemas.microsoft.com/office/powerpoint/2010/main" val="31419385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dinámicos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841755" y="1143001"/>
            <a:ext cx="7336247" cy="40732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2000"/>
              </a:lnSpc>
              <a:spcBef>
                <a:spcPct val="0"/>
              </a:spcBef>
              <a:buNone/>
            </a:pPr>
            <a:r>
              <a:rPr lang="es-ES_tradnl" altLang="es-MX" sz="1600" dirty="0">
                <a:solidFill>
                  <a:schemeClr val="bg2">
                    <a:lumMod val="10000"/>
                  </a:schemeClr>
                </a:solidFill>
                <a:latin typeface="Dom Casual" charset="0"/>
              </a:rPr>
              <a:t>Python permite agregar atributos de forma dinámica. </a:t>
            </a:r>
          </a:p>
        </p:txBody>
      </p:sp>
      <p:pic>
        <p:nvPicPr>
          <p:cNvPr id="7" name="Imagen 6">
            <a:extLst>
              <a:ext uri="{FF2B5EF4-FFF2-40B4-BE49-F238E27FC236}">
                <a16:creationId xmlns:a16="http://schemas.microsoft.com/office/drawing/2014/main" id="{AFFC96FB-761C-4E94-9047-EB9B580DA29A}"/>
              </a:ext>
            </a:extLst>
          </p:cNvPr>
          <p:cNvPicPr>
            <a:picLocks noChangeAspect="1"/>
          </p:cNvPicPr>
          <p:nvPr/>
        </p:nvPicPr>
        <p:blipFill>
          <a:blip r:embed="rId2"/>
          <a:stretch>
            <a:fillRect/>
          </a:stretch>
        </p:blipFill>
        <p:spPr>
          <a:xfrm>
            <a:off x="841755" y="1925573"/>
            <a:ext cx="5379465" cy="1535499"/>
          </a:xfrm>
          <a:prstGeom prst="rect">
            <a:avLst/>
          </a:prstGeom>
        </p:spPr>
      </p:pic>
      <p:pic>
        <p:nvPicPr>
          <p:cNvPr id="9" name="Imagen 8">
            <a:extLst>
              <a:ext uri="{FF2B5EF4-FFF2-40B4-BE49-F238E27FC236}">
                <a16:creationId xmlns:a16="http://schemas.microsoft.com/office/drawing/2014/main" id="{8846F6A8-F4BE-44B0-A121-898F275FFFFD}"/>
              </a:ext>
            </a:extLst>
          </p:cNvPr>
          <p:cNvPicPr>
            <a:picLocks noChangeAspect="1"/>
          </p:cNvPicPr>
          <p:nvPr/>
        </p:nvPicPr>
        <p:blipFill>
          <a:blip r:embed="rId3"/>
          <a:stretch>
            <a:fillRect/>
          </a:stretch>
        </p:blipFill>
        <p:spPr>
          <a:xfrm>
            <a:off x="787100" y="3511242"/>
            <a:ext cx="5544616" cy="2529498"/>
          </a:xfrm>
          <a:prstGeom prst="rect">
            <a:avLst/>
          </a:prstGeom>
        </p:spPr>
      </p:pic>
      <p:sp>
        <p:nvSpPr>
          <p:cNvPr id="10" name="Rectangle 3">
            <a:extLst>
              <a:ext uri="{FF2B5EF4-FFF2-40B4-BE49-F238E27FC236}">
                <a16:creationId xmlns:a16="http://schemas.microsoft.com/office/drawing/2014/main" id="{1F2B0C27-C1E3-474F-B7D2-92A8AF379E15}"/>
              </a:ext>
            </a:extLst>
          </p:cNvPr>
          <p:cNvSpPr txBox="1">
            <a:spLocks noChangeArrowheads="1"/>
          </p:cNvSpPr>
          <p:nvPr/>
        </p:nvSpPr>
        <p:spPr>
          <a:xfrm>
            <a:off x="6331716" y="3409515"/>
            <a:ext cx="2272732" cy="210771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000"/>
              </a:lnSpc>
              <a:spcBef>
                <a:spcPts val="600"/>
              </a:spcBef>
              <a:buFont typeface="Arial" pitchFamily="34" charset="0"/>
              <a:buNone/>
            </a:pPr>
            <a:r>
              <a:rPr lang="es-ES_tradnl" altLang="es-MX" sz="1400" b="1" dirty="0">
                <a:solidFill>
                  <a:schemeClr val="bg2">
                    <a:lumMod val="10000"/>
                  </a:schemeClr>
                </a:solidFill>
                <a:latin typeface="Dom Casual" charset="0"/>
              </a:rPr>
              <a:t>Ejemplo</a:t>
            </a:r>
            <a:r>
              <a:rPr lang="es-ES_tradnl" altLang="es-MX" sz="1400" dirty="0">
                <a:solidFill>
                  <a:schemeClr val="bg2">
                    <a:lumMod val="10000"/>
                  </a:schemeClr>
                </a:solidFill>
                <a:latin typeface="Dom Casual" charset="0"/>
              </a:rPr>
              <a:t>: </a:t>
            </a:r>
            <a:r>
              <a:rPr lang="es-ES_tradnl" altLang="es-MX" sz="1400" b="1" dirty="0">
                <a:solidFill>
                  <a:schemeClr val="accent6">
                    <a:lumMod val="75000"/>
                  </a:schemeClr>
                </a:solidFill>
                <a:latin typeface="Dom Casual" charset="0"/>
              </a:rPr>
              <a:t>raza</a:t>
            </a:r>
            <a:r>
              <a:rPr lang="es-ES_tradnl" altLang="es-MX" sz="1400" dirty="0">
                <a:solidFill>
                  <a:schemeClr val="bg2">
                    <a:lumMod val="10000"/>
                  </a:schemeClr>
                </a:solidFill>
                <a:latin typeface="Dom Casual" charset="0"/>
              </a:rPr>
              <a:t> no es atributo de la clase </a:t>
            </a:r>
            <a:r>
              <a:rPr lang="es-ES_tradnl" altLang="es-MX" sz="1400" b="1" dirty="0">
                <a:solidFill>
                  <a:schemeClr val="accent5">
                    <a:lumMod val="75000"/>
                  </a:schemeClr>
                </a:solidFill>
                <a:latin typeface="Dom Casual" charset="0"/>
              </a:rPr>
              <a:t>Gato</a:t>
            </a:r>
            <a:r>
              <a:rPr lang="es-ES_tradnl" altLang="es-MX" sz="1400" dirty="0">
                <a:solidFill>
                  <a:schemeClr val="bg2">
                    <a:lumMod val="10000"/>
                  </a:schemeClr>
                </a:solidFill>
                <a:latin typeface="Dom Casual" charset="0"/>
              </a:rPr>
              <a:t>, pero si le asigno un valor se crea ese atributo para ese objeto </a:t>
            </a:r>
            <a:r>
              <a:rPr lang="es-ES_tradnl" altLang="es-MX" sz="1400" b="1" dirty="0">
                <a:solidFill>
                  <a:srgbClr val="FF0000"/>
                </a:solidFill>
                <a:latin typeface="Dom Casual" charset="0"/>
              </a:rPr>
              <a:t>p</a:t>
            </a:r>
            <a:r>
              <a:rPr lang="es-ES_tradnl" altLang="es-MX" sz="1400" dirty="0">
                <a:solidFill>
                  <a:schemeClr val="bg2">
                    <a:lumMod val="10000"/>
                  </a:schemeClr>
                </a:solidFill>
                <a:latin typeface="Dom Casual" charset="0"/>
              </a:rPr>
              <a:t>. Este objeto </a:t>
            </a:r>
            <a:r>
              <a:rPr lang="es-ES_tradnl" altLang="es-MX" sz="1400" b="1" dirty="0">
                <a:solidFill>
                  <a:schemeClr val="accent5">
                    <a:lumMod val="75000"/>
                  </a:schemeClr>
                </a:solidFill>
                <a:latin typeface="Dom Casual" charset="0"/>
              </a:rPr>
              <a:t>Gato</a:t>
            </a:r>
            <a:r>
              <a:rPr lang="es-ES_tradnl" altLang="es-MX" sz="1400" dirty="0">
                <a:solidFill>
                  <a:schemeClr val="bg2">
                    <a:lumMod val="10000"/>
                  </a:schemeClr>
                </a:solidFill>
                <a:latin typeface="Dom Casual" charset="0"/>
              </a:rPr>
              <a:t> cuya variable se llama </a:t>
            </a:r>
            <a:r>
              <a:rPr lang="es-ES_tradnl" altLang="es-MX" sz="1400" b="1" dirty="0">
                <a:solidFill>
                  <a:srgbClr val="FF0000"/>
                </a:solidFill>
                <a:latin typeface="Dom Casual" charset="0"/>
              </a:rPr>
              <a:t>p</a:t>
            </a:r>
            <a:r>
              <a:rPr lang="es-ES_tradnl" altLang="es-MX" sz="1400" dirty="0">
                <a:solidFill>
                  <a:schemeClr val="bg2">
                    <a:lumMod val="10000"/>
                  </a:schemeClr>
                </a:solidFill>
                <a:latin typeface="Dom Casual" charset="0"/>
              </a:rPr>
              <a:t> va a tener la raza que le estamos dando.</a:t>
            </a:r>
          </a:p>
        </p:txBody>
      </p:sp>
    </p:spTree>
    <p:extLst>
      <p:ext uri="{BB962C8B-B14F-4D97-AF65-F5344CB8AC3E}">
        <p14:creationId xmlns:p14="http://schemas.microsoft.com/office/powerpoint/2010/main" val="36558897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dinámicos</a:t>
            </a:r>
          </a:p>
        </p:txBody>
      </p:sp>
      <p:pic>
        <p:nvPicPr>
          <p:cNvPr id="3" name="Imagen 2">
            <a:extLst>
              <a:ext uri="{FF2B5EF4-FFF2-40B4-BE49-F238E27FC236}">
                <a16:creationId xmlns:a16="http://schemas.microsoft.com/office/drawing/2014/main" id="{BC42A915-8CBF-49C6-AC9F-55BDC954164E}"/>
              </a:ext>
            </a:extLst>
          </p:cNvPr>
          <p:cNvPicPr>
            <a:picLocks noChangeAspect="1"/>
          </p:cNvPicPr>
          <p:nvPr/>
        </p:nvPicPr>
        <p:blipFill>
          <a:blip r:embed="rId2"/>
          <a:stretch>
            <a:fillRect/>
          </a:stretch>
        </p:blipFill>
        <p:spPr>
          <a:xfrm>
            <a:off x="611560" y="1268760"/>
            <a:ext cx="5414756" cy="3312367"/>
          </a:xfrm>
          <a:prstGeom prst="rect">
            <a:avLst/>
          </a:prstGeom>
        </p:spPr>
      </p:pic>
      <p:pic>
        <p:nvPicPr>
          <p:cNvPr id="9" name="Imagen 8">
            <a:extLst>
              <a:ext uri="{FF2B5EF4-FFF2-40B4-BE49-F238E27FC236}">
                <a16:creationId xmlns:a16="http://schemas.microsoft.com/office/drawing/2014/main" id="{2CD048FD-E7C5-4391-9353-D6C5DEE74902}"/>
              </a:ext>
            </a:extLst>
          </p:cNvPr>
          <p:cNvPicPr>
            <a:picLocks noChangeAspect="1"/>
          </p:cNvPicPr>
          <p:nvPr/>
        </p:nvPicPr>
        <p:blipFill>
          <a:blip r:embed="rId3"/>
          <a:stretch>
            <a:fillRect/>
          </a:stretch>
        </p:blipFill>
        <p:spPr>
          <a:xfrm>
            <a:off x="611560" y="2420886"/>
            <a:ext cx="5518695" cy="3588955"/>
          </a:xfrm>
          <a:prstGeom prst="rect">
            <a:avLst/>
          </a:prstGeom>
        </p:spPr>
      </p:pic>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4932040" y="1236104"/>
            <a:ext cx="3744416" cy="407214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1800"/>
              </a:lnSpc>
              <a:spcBef>
                <a:spcPct val="0"/>
              </a:spcBef>
              <a:spcAft>
                <a:spcPts val="600"/>
              </a:spcAft>
            </a:pPr>
            <a:r>
              <a:rPr lang="es-ES_tradnl" altLang="es-MX" sz="1400" dirty="0">
                <a:solidFill>
                  <a:schemeClr val="bg2">
                    <a:lumMod val="10000"/>
                  </a:schemeClr>
                </a:solidFill>
                <a:latin typeface="Dom Casual" charset="0"/>
              </a:rPr>
              <a:t>Si creamos un nuevo objeto de tipo </a:t>
            </a:r>
            <a:r>
              <a:rPr lang="es-ES_tradnl" altLang="es-MX" sz="1400" b="1" dirty="0">
                <a:solidFill>
                  <a:schemeClr val="accent5">
                    <a:lumMod val="75000"/>
                  </a:schemeClr>
                </a:solidFill>
                <a:latin typeface="Dom Casual" charset="0"/>
              </a:rPr>
              <a:t>Gato</a:t>
            </a:r>
            <a:r>
              <a:rPr lang="es-ES_tradnl" altLang="es-MX" sz="1400" dirty="0">
                <a:solidFill>
                  <a:schemeClr val="bg2">
                    <a:lumMod val="10000"/>
                  </a:schemeClr>
                </a:solidFill>
                <a:latin typeface="Dom Casual" charset="0"/>
              </a:rPr>
              <a:t> y le doy sus propios valores. Si intentamos acceder al atributo </a:t>
            </a:r>
            <a:r>
              <a:rPr lang="es-ES_tradnl" altLang="es-MX" sz="1400" b="1" dirty="0">
                <a:solidFill>
                  <a:schemeClr val="accent6">
                    <a:lumMod val="75000"/>
                  </a:schemeClr>
                </a:solidFill>
                <a:latin typeface="Dom Casual" charset="0"/>
              </a:rPr>
              <a:t>raza</a:t>
            </a:r>
            <a:r>
              <a:rPr lang="es-ES_tradnl" altLang="es-MX" sz="1400" dirty="0">
                <a:solidFill>
                  <a:schemeClr val="bg2">
                    <a:lumMod val="10000"/>
                  </a:schemeClr>
                </a:solidFill>
                <a:latin typeface="Dom Casual" charset="0"/>
              </a:rPr>
              <a:t> me va a decir que no existe, ya que para cada uno de los atributos lo que hace es guardar un par clave y nos va a marcar error. </a:t>
            </a:r>
          </a:p>
          <a:p>
            <a:pPr>
              <a:lnSpc>
                <a:spcPts val="1800"/>
              </a:lnSpc>
              <a:spcBef>
                <a:spcPct val="0"/>
              </a:spcBef>
              <a:spcAft>
                <a:spcPts val="600"/>
              </a:spcAft>
            </a:pPr>
            <a:r>
              <a:rPr lang="es-ES_tradnl" altLang="es-MX" sz="1400" dirty="0">
                <a:solidFill>
                  <a:schemeClr val="bg2">
                    <a:lumMod val="10000"/>
                  </a:schemeClr>
                </a:solidFill>
                <a:latin typeface="Dom Casual" charset="0"/>
              </a:rPr>
              <a:t>Para el objeto </a:t>
            </a:r>
            <a:r>
              <a:rPr lang="es-ES_tradnl" altLang="es-MX" sz="1400" b="1" dirty="0">
                <a:solidFill>
                  <a:srgbClr val="FF0000"/>
                </a:solidFill>
                <a:latin typeface="Dom Casual" charset="0"/>
              </a:rPr>
              <a:t>p</a:t>
            </a:r>
            <a:r>
              <a:rPr lang="es-ES_tradnl" altLang="es-MX" sz="1400" dirty="0">
                <a:solidFill>
                  <a:schemeClr val="bg2">
                    <a:lumMod val="10000"/>
                  </a:schemeClr>
                </a:solidFill>
                <a:latin typeface="Dom Casual" charset="0"/>
              </a:rPr>
              <a:t>, vamos a tener un diccionario con los atributos: </a:t>
            </a:r>
            <a:r>
              <a:rPr lang="es-ES_tradnl" altLang="es-MX" sz="1400" b="1" dirty="0">
                <a:solidFill>
                  <a:schemeClr val="accent6">
                    <a:lumMod val="75000"/>
                  </a:schemeClr>
                </a:solidFill>
                <a:latin typeface="Dom Casual" charset="0"/>
              </a:rPr>
              <a:t>nombre, edad, alimentos y raza</a:t>
            </a:r>
            <a:r>
              <a:rPr lang="es-ES_tradnl" altLang="es-MX" sz="1400" dirty="0">
                <a:solidFill>
                  <a:schemeClr val="bg2">
                    <a:lumMod val="10000"/>
                  </a:schemeClr>
                </a:solidFill>
                <a:latin typeface="Dom Casual" charset="0"/>
              </a:rPr>
              <a:t>. </a:t>
            </a:r>
          </a:p>
          <a:p>
            <a:pPr>
              <a:lnSpc>
                <a:spcPts val="1800"/>
              </a:lnSpc>
              <a:spcBef>
                <a:spcPct val="0"/>
              </a:spcBef>
              <a:spcAft>
                <a:spcPts val="600"/>
              </a:spcAft>
            </a:pPr>
            <a:r>
              <a:rPr lang="es-ES_tradnl" altLang="es-MX" sz="1400" dirty="0">
                <a:solidFill>
                  <a:schemeClr val="bg2">
                    <a:lumMod val="10000"/>
                  </a:schemeClr>
                </a:solidFill>
                <a:latin typeface="Dom Casual" charset="0"/>
              </a:rPr>
              <a:t>En cambio el objeto </a:t>
            </a:r>
            <a:r>
              <a:rPr lang="es-ES_tradnl" altLang="es-MX" sz="1400" b="1" dirty="0">
                <a:solidFill>
                  <a:srgbClr val="FF0000"/>
                </a:solidFill>
                <a:latin typeface="Dom Casual" charset="0"/>
              </a:rPr>
              <a:t>q</a:t>
            </a:r>
            <a:r>
              <a:rPr lang="es-ES_tradnl" altLang="es-MX" sz="1400" dirty="0">
                <a:solidFill>
                  <a:schemeClr val="bg2">
                    <a:lumMod val="10000"/>
                  </a:schemeClr>
                </a:solidFill>
                <a:latin typeface="Dom Casual" charset="0"/>
              </a:rPr>
              <a:t>, solamente va a tener un diccionario con los atributos por </a:t>
            </a:r>
            <a:r>
              <a:rPr lang="es-ES_tradnl" altLang="es-MX" sz="1400" b="1" dirty="0">
                <a:solidFill>
                  <a:schemeClr val="bg2">
                    <a:lumMod val="10000"/>
                  </a:schemeClr>
                </a:solidFill>
                <a:latin typeface="Dom Casual" charset="0"/>
              </a:rPr>
              <a:t>default</a:t>
            </a:r>
            <a:r>
              <a:rPr lang="es-ES_tradnl" altLang="es-MX" sz="1400" dirty="0">
                <a:solidFill>
                  <a:schemeClr val="bg2">
                    <a:lumMod val="10000"/>
                  </a:schemeClr>
                </a:solidFill>
                <a:latin typeface="Dom Casual" charset="0"/>
              </a:rPr>
              <a:t>, los que están dentro del constructor, ya que no le hemos agregado atributos de forma dinámica.</a:t>
            </a:r>
          </a:p>
        </p:txBody>
      </p:sp>
    </p:spTree>
    <p:extLst>
      <p:ext uri="{BB962C8B-B14F-4D97-AF65-F5344CB8AC3E}">
        <p14:creationId xmlns:p14="http://schemas.microsoft.com/office/powerpoint/2010/main" val="11432013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915781" y="1412776"/>
            <a:ext cx="7272808" cy="70182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800" dirty="0">
                <a:solidFill>
                  <a:schemeClr val="bg2">
                    <a:lumMod val="10000"/>
                  </a:schemeClr>
                </a:solidFill>
                <a:latin typeface="Dom Casual" charset="0"/>
              </a:rPr>
              <a:t>Si le queremos agregar al objeto </a:t>
            </a:r>
            <a:r>
              <a:rPr lang="es-ES_tradnl" altLang="es-MX" sz="1800" b="1" dirty="0">
                <a:solidFill>
                  <a:srgbClr val="FF0000"/>
                </a:solidFill>
                <a:latin typeface="Dom Casual" charset="0"/>
              </a:rPr>
              <a:t>p</a:t>
            </a:r>
            <a:r>
              <a:rPr lang="es-ES_tradnl" altLang="es-MX" sz="1800" dirty="0">
                <a:solidFill>
                  <a:schemeClr val="bg2">
                    <a:lumMod val="10000"/>
                  </a:schemeClr>
                </a:solidFill>
                <a:latin typeface="Dom Casual" charset="0"/>
              </a:rPr>
              <a:t> sus alimentos favoritos.</a:t>
            </a:r>
          </a:p>
        </p:txBody>
      </p:sp>
      <p:pic>
        <p:nvPicPr>
          <p:cNvPr id="5" name="Imagen 4">
            <a:extLst>
              <a:ext uri="{FF2B5EF4-FFF2-40B4-BE49-F238E27FC236}">
                <a16:creationId xmlns:a16="http://schemas.microsoft.com/office/drawing/2014/main" id="{C39CEC03-F2EE-4D2E-A287-B76B6C1E415A}"/>
              </a:ext>
            </a:extLst>
          </p:cNvPr>
          <p:cNvPicPr>
            <a:picLocks noChangeAspect="1"/>
          </p:cNvPicPr>
          <p:nvPr/>
        </p:nvPicPr>
        <p:blipFill>
          <a:blip r:embed="rId2"/>
          <a:stretch>
            <a:fillRect/>
          </a:stretch>
        </p:blipFill>
        <p:spPr>
          <a:xfrm>
            <a:off x="956452" y="4009442"/>
            <a:ext cx="5518695" cy="821386"/>
          </a:xfrm>
          <a:prstGeom prst="rect">
            <a:avLst/>
          </a:prstGeom>
        </p:spPr>
      </p:pic>
      <p:pic>
        <p:nvPicPr>
          <p:cNvPr id="8" name="Imagen 7">
            <a:extLst>
              <a:ext uri="{FF2B5EF4-FFF2-40B4-BE49-F238E27FC236}">
                <a16:creationId xmlns:a16="http://schemas.microsoft.com/office/drawing/2014/main" id="{7EE05F93-2441-4C7A-96E9-B14A2D3E627E}"/>
              </a:ext>
            </a:extLst>
          </p:cNvPr>
          <p:cNvPicPr>
            <a:picLocks noChangeAspect="1"/>
          </p:cNvPicPr>
          <p:nvPr/>
        </p:nvPicPr>
        <p:blipFill>
          <a:blip r:embed="rId3"/>
          <a:stretch>
            <a:fillRect/>
          </a:stretch>
        </p:blipFill>
        <p:spPr>
          <a:xfrm>
            <a:off x="956452" y="2294271"/>
            <a:ext cx="5379465" cy="1535499"/>
          </a:xfrm>
          <a:prstGeom prst="rect">
            <a:avLst/>
          </a:prstGeom>
        </p:spPr>
      </p:pic>
    </p:spTree>
    <p:extLst>
      <p:ext uri="{BB962C8B-B14F-4D97-AF65-F5344CB8AC3E}">
        <p14:creationId xmlns:p14="http://schemas.microsoft.com/office/powerpoint/2010/main" val="10718856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877928" y="1308403"/>
            <a:ext cx="7510496" cy="70182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spcBef>
                <a:spcPct val="0"/>
              </a:spcBef>
              <a:buFont typeface="Arial" pitchFamily="34" charset="0"/>
              <a:buNone/>
            </a:pPr>
            <a:r>
              <a:rPr lang="es-ES_tradnl" altLang="es-MX" sz="1800" dirty="0">
                <a:solidFill>
                  <a:schemeClr val="bg2">
                    <a:lumMod val="10000"/>
                  </a:schemeClr>
                </a:solidFill>
                <a:latin typeface="Dom Casual" charset="0"/>
              </a:rPr>
              <a:t>Si queremos agregar una lista nueva de alimentos favoritos y borrar la lista anterior.</a:t>
            </a:r>
          </a:p>
        </p:txBody>
      </p:sp>
      <p:pic>
        <p:nvPicPr>
          <p:cNvPr id="8" name="Imagen 7">
            <a:extLst>
              <a:ext uri="{FF2B5EF4-FFF2-40B4-BE49-F238E27FC236}">
                <a16:creationId xmlns:a16="http://schemas.microsoft.com/office/drawing/2014/main" id="{7EE05F93-2441-4C7A-96E9-B14A2D3E627E}"/>
              </a:ext>
            </a:extLst>
          </p:cNvPr>
          <p:cNvPicPr>
            <a:picLocks noChangeAspect="1"/>
          </p:cNvPicPr>
          <p:nvPr/>
        </p:nvPicPr>
        <p:blipFill>
          <a:blip r:embed="rId2"/>
          <a:stretch>
            <a:fillRect/>
          </a:stretch>
        </p:blipFill>
        <p:spPr>
          <a:xfrm>
            <a:off x="955411" y="2175628"/>
            <a:ext cx="5379465" cy="1535499"/>
          </a:xfrm>
          <a:prstGeom prst="rect">
            <a:avLst/>
          </a:prstGeom>
        </p:spPr>
      </p:pic>
      <p:pic>
        <p:nvPicPr>
          <p:cNvPr id="9" name="Imagen 8">
            <a:extLst>
              <a:ext uri="{FF2B5EF4-FFF2-40B4-BE49-F238E27FC236}">
                <a16:creationId xmlns:a16="http://schemas.microsoft.com/office/drawing/2014/main" id="{089AB1BE-16D0-4FEA-9DF9-BEC8EED8E206}"/>
              </a:ext>
            </a:extLst>
          </p:cNvPr>
          <p:cNvPicPr>
            <a:picLocks noChangeAspect="1"/>
          </p:cNvPicPr>
          <p:nvPr/>
        </p:nvPicPr>
        <p:blipFill>
          <a:blip r:embed="rId3"/>
          <a:stretch>
            <a:fillRect/>
          </a:stretch>
        </p:blipFill>
        <p:spPr>
          <a:xfrm>
            <a:off x="897562" y="3836313"/>
            <a:ext cx="6066024" cy="2040959"/>
          </a:xfrm>
          <a:prstGeom prst="rect">
            <a:avLst/>
          </a:prstGeom>
        </p:spPr>
      </p:pic>
    </p:spTree>
    <p:extLst>
      <p:ext uri="{BB962C8B-B14F-4D97-AF65-F5344CB8AC3E}">
        <p14:creationId xmlns:p14="http://schemas.microsoft.com/office/powerpoint/2010/main" val="13137419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pic>
        <p:nvPicPr>
          <p:cNvPr id="7" name="Imagen 6">
            <a:extLst>
              <a:ext uri="{FF2B5EF4-FFF2-40B4-BE49-F238E27FC236}">
                <a16:creationId xmlns:a16="http://schemas.microsoft.com/office/drawing/2014/main" id="{69E8C3DE-B991-41E1-9DD6-782F81488751}"/>
              </a:ext>
            </a:extLst>
          </p:cNvPr>
          <p:cNvPicPr>
            <a:picLocks noChangeAspect="1"/>
          </p:cNvPicPr>
          <p:nvPr/>
        </p:nvPicPr>
        <p:blipFill>
          <a:blip r:embed="rId2"/>
          <a:stretch>
            <a:fillRect/>
          </a:stretch>
        </p:blipFill>
        <p:spPr>
          <a:xfrm>
            <a:off x="659094" y="1143001"/>
            <a:ext cx="5148684" cy="3340480"/>
          </a:xfrm>
          <a:prstGeom prst="rect">
            <a:avLst/>
          </a:prstGeom>
        </p:spPr>
      </p:pic>
      <p:pic>
        <p:nvPicPr>
          <p:cNvPr id="3" name="Imagen 2">
            <a:extLst>
              <a:ext uri="{FF2B5EF4-FFF2-40B4-BE49-F238E27FC236}">
                <a16:creationId xmlns:a16="http://schemas.microsoft.com/office/drawing/2014/main" id="{33CD1344-0009-4ABF-B811-A0E6872C96BA}"/>
              </a:ext>
            </a:extLst>
          </p:cNvPr>
          <p:cNvPicPr>
            <a:picLocks noChangeAspect="1"/>
          </p:cNvPicPr>
          <p:nvPr/>
        </p:nvPicPr>
        <p:blipFill>
          <a:blip r:embed="rId3"/>
          <a:stretch>
            <a:fillRect/>
          </a:stretch>
        </p:blipFill>
        <p:spPr>
          <a:xfrm>
            <a:off x="265329" y="4687321"/>
            <a:ext cx="5242775" cy="1731106"/>
          </a:xfrm>
          <a:prstGeom prst="rect">
            <a:avLst/>
          </a:prstGeom>
        </p:spPr>
      </p:pic>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5868144" y="3140968"/>
            <a:ext cx="2885918" cy="5040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000" dirty="0">
                <a:solidFill>
                  <a:schemeClr val="bg2">
                    <a:lumMod val="10000"/>
                  </a:schemeClr>
                </a:solidFill>
                <a:latin typeface="Dom Casual" charset="0"/>
              </a:rPr>
              <a:t>Método </a:t>
            </a:r>
            <a:r>
              <a:rPr lang="es-ES_tradnl" altLang="es-MX" sz="2000" b="1" dirty="0">
                <a:solidFill>
                  <a:schemeClr val="accent6">
                    <a:lumMod val="75000"/>
                  </a:schemeClr>
                </a:solidFill>
                <a:latin typeface="Dom Casual" charset="0"/>
              </a:rPr>
              <a:t>verEtapaDeVida</a:t>
            </a:r>
          </a:p>
        </p:txBody>
      </p:sp>
    </p:spTree>
    <p:extLst>
      <p:ext uri="{BB962C8B-B14F-4D97-AF65-F5344CB8AC3E}">
        <p14:creationId xmlns:p14="http://schemas.microsoft.com/office/powerpoint/2010/main" val="9342099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pic>
        <p:nvPicPr>
          <p:cNvPr id="7" name="Imagen 6">
            <a:extLst>
              <a:ext uri="{FF2B5EF4-FFF2-40B4-BE49-F238E27FC236}">
                <a16:creationId xmlns:a16="http://schemas.microsoft.com/office/drawing/2014/main" id="{69E8C3DE-B991-41E1-9DD6-782F81488751}"/>
              </a:ext>
            </a:extLst>
          </p:cNvPr>
          <p:cNvPicPr>
            <a:picLocks noChangeAspect="1"/>
          </p:cNvPicPr>
          <p:nvPr/>
        </p:nvPicPr>
        <p:blipFill>
          <a:blip r:embed="rId2"/>
          <a:stretch>
            <a:fillRect/>
          </a:stretch>
        </p:blipFill>
        <p:spPr>
          <a:xfrm>
            <a:off x="659094" y="980728"/>
            <a:ext cx="5148684" cy="3340480"/>
          </a:xfrm>
          <a:prstGeom prst="rect">
            <a:avLst/>
          </a:prstGeom>
        </p:spPr>
      </p:pic>
      <p:pic>
        <p:nvPicPr>
          <p:cNvPr id="5" name="Imagen 4">
            <a:extLst>
              <a:ext uri="{FF2B5EF4-FFF2-40B4-BE49-F238E27FC236}">
                <a16:creationId xmlns:a16="http://schemas.microsoft.com/office/drawing/2014/main" id="{3CC8AEDF-E6EF-48C4-99EC-F18EAA04037B}"/>
              </a:ext>
            </a:extLst>
          </p:cNvPr>
          <p:cNvPicPr>
            <a:picLocks noChangeAspect="1"/>
          </p:cNvPicPr>
          <p:nvPr/>
        </p:nvPicPr>
        <p:blipFill>
          <a:blip r:embed="rId3"/>
          <a:stretch>
            <a:fillRect/>
          </a:stretch>
        </p:blipFill>
        <p:spPr>
          <a:xfrm>
            <a:off x="323528" y="4406041"/>
            <a:ext cx="5028918" cy="2116336"/>
          </a:xfrm>
          <a:prstGeom prst="rect">
            <a:avLst/>
          </a:prstGeom>
        </p:spPr>
      </p:pic>
      <p:sp>
        <p:nvSpPr>
          <p:cNvPr id="8" name="Rectangle 3">
            <a:extLst>
              <a:ext uri="{FF2B5EF4-FFF2-40B4-BE49-F238E27FC236}">
                <a16:creationId xmlns:a16="http://schemas.microsoft.com/office/drawing/2014/main" id="{9479C85F-35D0-40C2-BC48-BAFCF6AFA394}"/>
              </a:ext>
            </a:extLst>
          </p:cNvPr>
          <p:cNvSpPr txBox="1">
            <a:spLocks noChangeArrowheads="1"/>
          </p:cNvSpPr>
          <p:nvPr/>
        </p:nvSpPr>
        <p:spPr>
          <a:xfrm>
            <a:off x="6156176" y="4581128"/>
            <a:ext cx="2232248" cy="86409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dirty="0">
                <a:solidFill>
                  <a:schemeClr val="bg2">
                    <a:lumMod val="10000"/>
                  </a:schemeClr>
                </a:solidFill>
                <a:latin typeface="Dom Casual" charset="0"/>
              </a:rPr>
              <a:t>Método </a:t>
            </a:r>
            <a:r>
              <a:rPr lang="es-ES_tradnl" altLang="es-MX" sz="2400" b="1" dirty="0">
                <a:solidFill>
                  <a:schemeClr val="accent6">
                    <a:lumMod val="75000"/>
                  </a:schemeClr>
                </a:solidFill>
                <a:latin typeface="Dom Casual" charset="0"/>
              </a:rPr>
              <a:t>verEtapaDeVida</a:t>
            </a:r>
          </a:p>
          <a:p>
            <a:pPr marL="0" indent="0">
              <a:lnSpc>
                <a:spcPct val="120000"/>
              </a:lnSpc>
              <a:spcBef>
                <a:spcPct val="0"/>
              </a:spcBef>
              <a:buFont typeface="Arial" pitchFamily="34" charset="0"/>
              <a:buNone/>
            </a:pPr>
            <a:r>
              <a:rPr lang="es-ES_tradnl" altLang="es-MX" sz="2400" dirty="0">
                <a:solidFill>
                  <a:schemeClr val="bg2">
                    <a:lumMod val="10000"/>
                  </a:schemeClr>
                </a:solidFill>
                <a:latin typeface="Dom Casual" charset="0"/>
              </a:rPr>
              <a:t>Si cambio la edad cambia el resultado del método.</a:t>
            </a:r>
          </a:p>
        </p:txBody>
      </p:sp>
    </p:spTree>
    <p:extLst>
      <p:ext uri="{BB962C8B-B14F-4D97-AF65-F5344CB8AC3E}">
        <p14:creationId xmlns:p14="http://schemas.microsoft.com/office/powerpoint/2010/main" val="774682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755576" y="1412776"/>
            <a:ext cx="7848872" cy="4536504"/>
          </a:xfrm>
        </p:spPr>
        <p:txBody>
          <a:bodyPr>
            <a:noAutofit/>
          </a:bodyPr>
          <a:lstStyle/>
          <a:p>
            <a:pPr marL="0" indent="0" algn="just">
              <a:lnSpc>
                <a:spcPts val="4000"/>
              </a:lnSpc>
              <a:spcBef>
                <a:spcPct val="0"/>
              </a:spcBef>
              <a:spcAft>
                <a:spcPts val="600"/>
              </a:spcAft>
              <a:buNone/>
            </a:pPr>
            <a:r>
              <a:rPr lang="es-ES" sz="2400" b="1" dirty="0">
                <a:solidFill>
                  <a:schemeClr val="accent6">
                    <a:lumMod val="75000"/>
                  </a:schemeClr>
                </a:solidFill>
                <a:cs typeface="Arial" pitchFamily="34" charset="0"/>
              </a:rPr>
              <a:t>En Python todo es un objeto. </a:t>
            </a:r>
          </a:p>
          <a:p>
            <a:pPr marL="0" indent="0" algn="just">
              <a:lnSpc>
                <a:spcPts val="4000"/>
              </a:lnSpc>
              <a:spcBef>
                <a:spcPct val="0"/>
              </a:spcBef>
              <a:spcAft>
                <a:spcPts val="600"/>
              </a:spcAft>
              <a:buNone/>
            </a:pPr>
            <a:r>
              <a:rPr lang="es-ES" sz="2400" dirty="0">
                <a:solidFill>
                  <a:schemeClr val="bg2">
                    <a:lumMod val="25000"/>
                  </a:schemeClr>
                </a:solidFill>
                <a:cs typeface="Arial" pitchFamily="34" charset="0"/>
              </a:rPr>
              <a:t>Cuando creas una variable y le asignas un valor entero, ese valor es un objeto; una función es un objeto; las listas, tuplas, diccionarios, etc., … son objetos; una cadena de caracteres es un objeto. Y así podríamos seguir indefinidamente.</a:t>
            </a:r>
            <a:endParaRPr lang="es-MX" sz="2400" dirty="0">
              <a:solidFill>
                <a:schemeClr val="bg2">
                  <a:lumMod val="25000"/>
                </a:schemeClr>
              </a:solidFill>
              <a:cs typeface="Arial" pitchFamily="34" charset="0"/>
            </a:endParaRPr>
          </a:p>
        </p:txBody>
      </p:sp>
      <p:sp>
        <p:nvSpPr>
          <p:cNvPr id="184324" name="Rectangle 4"/>
          <p:cNvSpPr>
            <a:spLocks noGrp="1" noChangeArrowheads="1"/>
          </p:cNvSpPr>
          <p:nvPr>
            <p:ph type="title"/>
          </p:nvPr>
        </p:nvSpPr>
        <p:spPr>
          <a:xfrm>
            <a:off x="457200" y="116632"/>
            <a:ext cx="8229600" cy="1143000"/>
          </a:xfrm>
        </p:spPr>
        <p:txBody>
          <a:bodyPr>
            <a:normAutofit/>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Python orientado a objetos</a:t>
            </a:r>
          </a:p>
        </p:txBody>
      </p:sp>
      <p:pic>
        <p:nvPicPr>
          <p:cNvPr id="8" name="Imagen 7" descr="Interfaz de usuario gráfica&#10;&#10;Descripción generada automáticamente">
            <a:extLst>
              <a:ext uri="{FF2B5EF4-FFF2-40B4-BE49-F238E27FC236}">
                <a16:creationId xmlns:a16="http://schemas.microsoft.com/office/drawing/2014/main" id="{5DBB03CB-0D15-4F28-AA3A-AF99A192D2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0942" y="4213909"/>
            <a:ext cx="3283506" cy="2462629"/>
          </a:xfrm>
          <a:prstGeom prst="rect">
            <a:avLst/>
          </a:prstGeom>
        </p:spPr>
      </p:pic>
    </p:spTree>
    <p:extLst>
      <p:ext uri="{BB962C8B-B14F-4D97-AF65-F5344CB8AC3E}">
        <p14:creationId xmlns:p14="http://schemas.microsoft.com/office/powerpoint/2010/main" val="8208921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1"/>
            <a:ext cx="7174879" cy="864096"/>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pic>
        <p:nvPicPr>
          <p:cNvPr id="7" name="Imagen 6">
            <a:extLst>
              <a:ext uri="{FF2B5EF4-FFF2-40B4-BE49-F238E27FC236}">
                <a16:creationId xmlns:a16="http://schemas.microsoft.com/office/drawing/2014/main" id="{69E8C3DE-B991-41E1-9DD6-782F81488751}"/>
              </a:ext>
            </a:extLst>
          </p:cNvPr>
          <p:cNvPicPr>
            <a:picLocks noChangeAspect="1"/>
          </p:cNvPicPr>
          <p:nvPr/>
        </p:nvPicPr>
        <p:blipFill>
          <a:blip r:embed="rId2"/>
          <a:stretch>
            <a:fillRect/>
          </a:stretch>
        </p:blipFill>
        <p:spPr>
          <a:xfrm>
            <a:off x="611560" y="982095"/>
            <a:ext cx="3771417" cy="2446905"/>
          </a:xfrm>
          <a:prstGeom prst="rect">
            <a:avLst/>
          </a:prstGeom>
        </p:spPr>
      </p:pic>
      <p:sp>
        <p:nvSpPr>
          <p:cNvPr id="8" name="Rectangle 3">
            <a:extLst>
              <a:ext uri="{FF2B5EF4-FFF2-40B4-BE49-F238E27FC236}">
                <a16:creationId xmlns:a16="http://schemas.microsoft.com/office/drawing/2014/main" id="{9479C85F-35D0-40C2-BC48-BAFCF6AFA394}"/>
              </a:ext>
            </a:extLst>
          </p:cNvPr>
          <p:cNvSpPr txBox="1">
            <a:spLocks noChangeArrowheads="1"/>
          </p:cNvSpPr>
          <p:nvPr/>
        </p:nvSpPr>
        <p:spPr>
          <a:xfrm>
            <a:off x="6228184" y="4797152"/>
            <a:ext cx="2160240" cy="86409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800" dirty="0">
                <a:solidFill>
                  <a:schemeClr val="bg2">
                    <a:lumMod val="10000"/>
                  </a:schemeClr>
                </a:solidFill>
                <a:latin typeface="Dom Casual" charset="0"/>
              </a:rPr>
              <a:t>Asignar valores al atributo alimentos.</a:t>
            </a:r>
          </a:p>
        </p:txBody>
      </p:sp>
      <p:pic>
        <p:nvPicPr>
          <p:cNvPr id="9" name="Imagen 8">
            <a:extLst>
              <a:ext uri="{FF2B5EF4-FFF2-40B4-BE49-F238E27FC236}">
                <a16:creationId xmlns:a16="http://schemas.microsoft.com/office/drawing/2014/main" id="{4987BA09-684A-4F2C-BADD-6C20BCB221CB}"/>
              </a:ext>
            </a:extLst>
          </p:cNvPr>
          <p:cNvPicPr>
            <a:picLocks noChangeAspect="1"/>
          </p:cNvPicPr>
          <p:nvPr/>
        </p:nvPicPr>
        <p:blipFill>
          <a:blip r:embed="rId3"/>
          <a:stretch>
            <a:fillRect/>
          </a:stretch>
        </p:blipFill>
        <p:spPr>
          <a:xfrm>
            <a:off x="350529" y="3451178"/>
            <a:ext cx="5294768" cy="3196544"/>
          </a:xfrm>
          <a:prstGeom prst="rect">
            <a:avLst/>
          </a:prstGeom>
        </p:spPr>
      </p:pic>
    </p:spTree>
    <p:extLst>
      <p:ext uri="{BB962C8B-B14F-4D97-AF65-F5344CB8AC3E}">
        <p14:creationId xmlns:p14="http://schemas.microsoft.com/office/powerpoint/2010/main" val="35316133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pic>
        <p:nvPicPr>
          <p:cNvPr id="7" name="Imagen 6">
            <a:extLst>
              <a:ext uri="{FF2B5EF4-FFF2-40B4-BE49-F238E27FC236}">
                <a16:creationId xmlns:a16="http://schemas.microsoft.com/office/drawing/2014/main" id="{69E8C3DE-B991-41E1-9DD6-782F81488751}"/>
              </a:ext>
            </a:extLst>
          </p:cNvPr>
          <p:cNvPicPr>
            <a:picLocks noChangeAspect="1"/>
          </p:cNvPicPr>
          <p:nvPr/>
        </p:nvPicPr>
        <p:blipFill>
          <a:blip r:embed="rId2"/>
          <a:stretch>
            <a:fillRect/>
          </a:stretch>
        </p:blipFill>
        <p:spPr>
          <a:xfrm>
            <a:off x="755576" y="1154211"/>
            <a:ext cx="4064360" cy="2636967"/>
          </a:xfrm>
          <a:prstGeom prst="rect">
            <a:avLst/>
          </a:prstGeom>
        </p:spPr>
      </p:pic>
      <p:sp>
        <p:nvSpPr>
          <p:cNvPr id="8" name="Rectangle 3">
            <a:extLst>
              <a:ext uri="{FF2B5EF4-FFF2-40B4-BE49-F238E27FC236}">
                <a16:creationId xmlns:a16="http://schemas.microsoft.com/office/drawing/2014/main" id="{9479C85F-35D0-40C2-BC48-BAFCF6AFA394}"/>
              </a:ext>
            </a:extLst>
          </p:cNvPr>
          <p:cNvSpPr txBox="1">
            <a:spLocks noChangeArrowheads="1"/>
          </p:cNvSpPr>
          <p:nvPr/>
        </p:nvSpPr>
        <p:spPr>
          <a:xfrm>
            <a:off x="5796136" y="3933056"/>
            <a:ext cx="2304256" cy="130417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000" dirty="0">
                <a:solidFill>
                  <a:schemeClr val="bg2">
                    <a:lumMod val="10000"/>
                  </a:schemeClr>
                </a:solidFill>
                <a:latin typeface="Dom Casual" charset="0"/>
              </a:rPr>
              <a:t>Asignar valores al atributo alimentos.</a:t>
            </a:r>
          </a:p>
        </p:txBody>
      </p:sp>
      <p:pic>
        <p:nvPicPr>
          <p:cNvPr id="3" name="Imagen 2">
            <a:extLst>
              <a:ext uri="{FF2B5EF4-FFF2-40B4-BE49-F238E27FC236}">
                <a16:creationId xmlns:a16="http://schemas.microsoft.com/office/drawing/2014/main" id="{38D66600-CF57-4A70-A1BF-49DD22B65AF6}"/>
              </a:ext>
            </a:extLst>
          </p:cNvPr>
          <p:cNvPicPr>
            <a:picLocks noChangeAspect="1"/>
          </p:cNvPicPr>
          <p:nvPr/>
        </p:nvPicPr>
        <p:blipFill>
          <a:blip r:embed="rId3"/>
          <a:stretch>
            <a:fillRect/>
          </a:stretch>
        </p:blipFill>
        <p:spPr>
          <a:xfrm>
            <a:off x="395536" y="4077072"/>
            <a:ext cx="4032448" cy="2057871"/>
          </a:xfrm>
          <a:prstGeom prst="rect">
            <a:avLst/>
          </a:prstGeom>
        </p:spPr>
      </p:pic>
    </p:spTree>
    <p:extLst>
      <p:ext uri="{BB962C8B-B14F-4D97-AF65-F5344CB8AC3E}">
        <p14:creationId xmlns:p14="http://schemas.microsoft.com/office/powerpoint/2010/main" val="95737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pic>
        <p:nvPicPr>
          <p:cNvPr id="7" name="Imagen 6">
            <a:extLst>
              <a:ext uri="{FF2B5EF4-FFF2-40B4-BE49-F238E27FC236}">
                <a16:creationId xmlns:a16="http://schemas.microsoft.com/office/drawing/2014/main" id="{69E8C3DE-B991-41E1-9DD6-782F81488751}"/>
              </a:ext>
            </a:extLst>
          </p:cNvPr>
          <p:cNvPicPr>
            <a:picLocks noChangeAspect="1"/>
          </p:cNvPicPr>
          <p:nvPr/>
        </p:nvPicPr>
        <p:blipFill>
          <a:blip r:embed="rId2"/>
          <a:stretch>
            <a:fillRect/>
          </a:stretch>
        </p:blipFill>
        <p:spPr>
          <a:xfrm>
            <a:off x="755576" y="1154211"/>
            <a:ext cx="4064360" cy="2636967"/>
          </a:xfrm>
          <a:prstGeom prst="rect">
            <a:avLst/>
          </a:prstGeom>
        </p:spPr>
      </p:pic>
      <p:sp>
        <p:nvSpPr>
          <p:cNvPr id="8" name="Rectangle 3">
            <a:extLst>
              <a:ext uri="{FF2B5EF4-FFF2-40B4-BE49-F238E27FC236}">
                <a16:creationId xmlns:a16="http://schemas.microsoft.com/office/drawing/2014/main" id="{9479C85F-35D0-40C2-BC48-BAFCF6AFA394}"/>
              </a:ext>
            </a:extLst>
          </p:cNvPr>
          <p:cNvSpPr txBox="1">
            <a:spLocks noChangeArrowheads="1"/>
          </p:cNvSpPr>
          <p:nvPr/>
        </p:nvSpPr>
        <p:spPr>
          <a:xfrm>
            <a:off x="5796136" y="4585574"/>
            <a:ext cx="2160240" cy="78764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000" dirty="0">
                <a:solidFill>
                  <a:schemeClr val="bg2">
                    <a:lumMod val="10000"/>
                  </a:schemeClr>
                </a:solidFill>
                <a:latin typeface="Dom Casual" charset="0"/>
              </a:rPr>
              <a:t>Checar alimentos favoritos.</a:t>
            </a:r>
          </a:p>
        </p:txBody>
      </p:sp>
      <p:pic>
        <p:nvPicPr>
          <p:cNvPr id="4" name="Imagen 3">
            <a:extLst>
              <a:ext uri="{FF2B5EF4-FFF2-40B4-BE49-F238E27FC236}">
                <a16:creationId xmlns:a16="http://schemas.microsoft.com/office/drawing/2014/main" id="{665A03BD-FAA3-430B-A336-2FBF0CF7DE02}"/>
              </a:ext>
            </a:extLst>
          </p:cNvPr>
          <p:cNvPicPr>
            <a:picLocks noChangeAspect="1"/>
          </p:cNvPicPr>
          <p:nvPr/>
        </p:nvPicPr>
        <p:blipFill>
          <a:blip r:embed="rId3"/>
          <a:stretch>
            <a:fillRect/>
          </a:stretch>
        </p:blipFill>
        <p:spPr>
          <a:xfrm>
            <a:off x="683568" y="3935294"/>
            <a:ext cx="4320480" cy="2604734"/>
          </a:xfrm>
          <a:prstGeom prst="rect">
            <a:avLst/>
          </a:prstGeom>
        </p:spPr>
      </p:pic>
    </p:spTree>
    <p:extLst>
      <p:ext uri="{BB962C8B-B14F-4D97-AF65-F5344CB8AC3E}">
        <p14:creationId xmlns:p14="http://schemas.microsoft.com/office/powerpoint/2010/main" val="21564663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de clase</a:t>
            </a:r>
          </a:p>
        </p:txBody>
      </p:sp>
      <p:pic>
        <p:nvPicPr>
          <p:cNvPr id="7" name="Imagen 6">
            <a:extLst>
              <a:ext uri="{FF2B5EF4-FFF2-40B4-BE49-F238E27FC236}">
                <a16:creationId xmlns:a16="http://schemas.microsoft.com/office/drawing/2014/main" id="{69E8C3DE-B991-41E1-9DD6-782F81488751}"/>
              </a:ext>
            </a:extLst>
          </p:cNvPr>
          <p:cNvPicPr>
            <a:picLocks noChangeAspect="1"/>
          </p:cNvPicPr>
          <p:nvPr/>
        </p:nvPicPr>
        <p:blipFill>
          <a:blip r:embed="rId2"/>
          <a:stretch>
            <a:fillRect/>
          </a:stretch>
        </p:blipFill>
        <p:spPr>
          <a:xfrm>
            <a:off x="755576" y="1154211"/>
            <a:ext cx="4064360" cy="2636967"/>
          </a:xfrm>
          <a:prstGeom prst="rect">
            <a:avLst/>
          </a:prstGeom>
        </p:spPr>
      </p:pic>
      <p:sp>
        <p:nvSpPr>
          <p:cNvPr id="8" name="Rectangle 3">
            <a:extLst>
              <a:ext uri="{FF2B5EF4-FFF2-40B4-BE49-F238E27FC236}">
                <a16:creationId xmlns:a16="http://schemas.microsoft.com/office/drawing/2014/main" id="{9479C85F-35D0-40C2-BC48-BAFCF6AFA394}"/>
              </a:ext>
            </a:extLst>
          </p:cNvPr>
          <p:cNvSpPr txBox="1">
            <a:spLocks noChangeArrowheads="1"/>
          </p:cNvSpPr>
          <p:nvPr/>
        </p:nvSpPr>
        <p:spPr>
          <a:xfrm>
            <a:off x="5229687" y="1412780"/>
            <a:ext cx="3158737" cy="4320476"/>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1800"/>
              </a:lnSpc>
              <a:spcBef>
                <a:spcPct val="0"/>
              </a:spcBef>
              <a:spcAft>
                <a:spcPts val="200"/>
              </a:spcAft>
              <a:buFont typeface="Arial" pitchFamily="34" charset="0"/>
              <a:buNone/>
            </a:pPr>
            <a:r>
              <a:rPr lang="es-ES_tradnl" altLang="es-MX" sz="2400" b="1" dirty="0">
                <a:solidFill>
                  <a:schemeClr val="accent6">
                    <a:lumMod val="75000"/>
                  </a:schemeClr>
                </a:solidFill>
                <a:latin typeface="Dom Casual" charset="0"/>
              </a:rPr>
              <a:t>Atributos de clase:</a:t>
            </a:r>
            <a:endParaRPr lang="es-ES_tradnl" altLang="es-MX" sz="2400" dirty="0">
              <a:solidFill>
                <a:schemeClr val="bg2">
                  <a:lumMod val="10000"/>
                </a:schemeClr>
              </a:solidFill>
              <a:latin typeface="Dom Casual" charset="0"/>
            </a:endParaRPr>
          </a:p>
          <a:p>
            <a:pPr marL="0" indent="0">
              <a:lnSpc>
                <a:spcPts val="1800"/>
              </a:lnSpc>
              <a:spcBef>
                <a:spcPct val="0"/>
              </a:spcBef>
              <a:spcAft>
                <a:spcPts val="200"/>
              </a:spcAft>
              <a:buFont typeface="Arial" pitchFamily="34" charset="0"/>
              <a:buNone/>
            </a:pPr>
            <a:r>
              <a:rPr lang="es-ES_tradnl" altLang="es-MX" sz="2400" dirty="0">
                <a:solidFill>
                  <a:schemeClr val="bg2">
                    <a:lumMod val="10000"/>
                  </a:schemeClr>
                </a:solidFill>
                <a:latin typeface="Dom Casual" charset="0"/>
              </a:rPr>
              <a:t>Este atributo va a ser común para todos los objetos que yo instancie (</a:t>
            </a:r>
            <a:r>
              <a:rPr lang="es-ES_tradnl" altLang="es-MX" sz="2400" b="1" dirty="0">
                <a:solidFill>
                  <a:schemeClr val="accent5">
                    <a:lumMod val="75000"/>
                  </a:schemeClr>
                </a:solidFill>
                <a:latin typeface="Dom Casual" charset="0"/>
              </a:rPr>
              <a:t>especie</a:t>
            </a:r>
            <a:r>
              <a:rPr lang="es-ES_tradnl" altLang="es-MX" sz="2400" dirty="0">
                <a:solidFill>
                  <a:schemeClr val="bg2">
                    <a:lumMod val="10000"/>
                  </a:schemeClr>
                </a:solidFill>
                <a:latin typeface="Dom Casual" charset="0"/>
              </a:rPr>
              <a:t>).</a:t>
            </a:r>
          </a:p>
          <a:p>
            <a:pPr>
              <a:lnSpc>
                <a:spcPts val="1800"/>
              </a:lnSpc>
              <a:spcBef>
                <a:spcPct val="0"/>
              </a:spcBef>
              <a:spcAft>
                <a:spcPts val="200"/>
              </a:spcAft>
            </a:pPr>
            <a:r>
              <a:rPr lang="es-ES_tradnl" altLang="es-MX" sz="2400" dirty="0">
                <a:solidFill>
                  <a:schemeClr val="bg2">
                    <a:lumMod val="10000"/>
                  </a:schemeClr>
                </a:solidFill>
                <a:latin typeface="Dom Casual" charset="0"/>
              </a:rPr>
              <a:t>Si pregunto la especie de </a:t>
            </a:r>
            <a:r>
              <a:rPr lang="es-ES_tradnl" altLang="es-MX" sz="2400" b="1" dirty="0">
                <a:solidFill>
                  <a:srgbClr val="FF0000"/>
                </a:solidFill>
                <a:latin typeface="Dom Casual" charset="0"/>
              </a:rPr>
              <a:t>p</a:t>
            </a:r>
            <a:r>
              <a:rPr lang="es-ES_tradnl" altLang="es-MX" sz="2400" dirty="0">
                <a:solidFill>
                  <a:schemeClr val="bg2">
                    <a:lumMod val="10000"/>
                  </a:schemeClr>
                </a:solidFill>
                <a:latin typeface="Dom Casual" charset="0"/>
              </a:rPr>
              <a:t>, me va a decir que es </a:t>
            </a:r>
            <a:r>
              <a:rPr lang="es-ES_tradnl" altLang="es-MX" sz="2400" b="1" dirty="0">
                <a:solidFill>
                  <a:schemeClr val="accent5">
                    <a:lumMod val="75000"/>
                  </a:schemeClr>
                </a:solidFill>
                <a:latin typeface="Dom Casual" charset="0"/>
              </a:rPr>
              <a:t>mamífero</a:t>
            </a:r>
            <a:r>
              <a:rPr lang="es-ES_tradnl" altLang="es-MX" sz="2400" dirty="0">
                <a:solidFill>
                  <a:schemeClr val="bg2">
                    <a:lumMod val="10000"/>
                  </a:schemeClr>
                </a:solidFill>
                <a:latin typeface="Dom Casual" charset="0"/>
              </a:rPr>
              <a:t>. </a:t>
            </a:r>
          </a:p>
          <a:p>
            <a:pPr>
              <a:lnSpc>
                <a:spcPts val="1800"/>
              </a:lnSpc>
              <a:spcBef>
                <a:spcPct val="0"/>
              </a:spcBef>
              <a:spcAft>
                <a:spcPts val="200"/>
              </a:spcAft>
            </a:pPr>
            <a:r>
              <a:rPr lang="es-ES_tradnl" altLang="es-MX" sz="2400" dirty="0">
                <a:solidFill>
                  <a:schemeClr val="bg2">
                    <a:lumMod val="10000"/>
                  </a:schemeClr>
                </a:solidFill>
                <a:latin typeface="Dom Casual" charset="0"/>
              </a:rPr>
              <a:t>Si pregunto la especie de </a:t>
            </a:r>
            <a:r>
              <a:rPr lang="es-ES_tradnl" altLang="es-MX" sz="2400" b="1" dirty="0">
                <a:solidFill>
                  <a:srgbClr val="FF0000"/>
                </a:solidFill>
                <a:latin typeface="Dom Casual" charset="0"/>
              </a:rPr>
              <a:t>q</a:t>
            </a:r>
            <a:r>
              <a:rPr lang="es-ES_tradnl" altLang="es-MX" sz="2400" dirty="0">
                <a:solidFill>
                  <a:schemeClr val="bg2">
                    <a:lumMod val="10000"/>
                  </a:schemeClr>
                </a:solidFill>
                <a:latin typeface="Dom Casual" charset="0"/>
              </a:rPr>
              <a:t>, me va a decir que es </a:t>
            </a:r>
            <a:r>
              <a:rPr lang="es-ES_tradnl" altLang="es-MX" sz="2400" b="1" dirty="0">
                <a:solidFill>
                  <a:schemeClr val="accent5">
                    <a:lumMod val="75000"/>
                  </a:schemeClr>
                </a:solidFill>
                <a:latin typeface="Dom Casual" charset="0"/>
              </a:rPr>
              <a:t>mamífero</a:t>
            </a:r>
            <a:r>
              <a:rPr lang="es-ES_tradnl" altLang="es-MX" sz="2400" dirty="0">
                <a:solidFill>
                  <a:schemeClr val="bg2">
                    <a:lumMod val="10000"/>
                  </a:schemeClr>
                </a:solidFill>
                <a:latin typeface="Dom Casual" charset="0"/>
              </a:rPr>
              <a:t>.</a:t>
            </a:r>
          </a:p>
          <a:p>
            <a:pPr>
              <a:lnSpc>
                <a:spcPts val="1800"/>
              </a:lnSpc>
              <a:spcBef>
                <a:spcPct val="0"/>
              </a:spcBef>
              <a:spcAft>
                <a:spcPts val="200"/>
              </a:spcAft>
            </a:pPr>
            <a:r>
              <a:rPr lang="es-ES_tradnl" altLang="es-MX" sz="2400" dirty="0">
                <a:solidFill>
                  <a:schemeClr val="bg2">
                    <a:lumMod val="10000"/>
                  </a:schemeClr>
                </a:solidFill>
                <a:latin typeface="Dom Casual" charset="0"/>
              </a:rPr>
              <a:t>Ambos tienen el mismo valor.</a:t>
            </a:r>
          </a:p>
          <a:p>
            <a:pPr marL="0" indent="0">
              <a:lnSpc>
                <a:spcPts val="1800"/>
              </a:lnSpc>
              <a:spcBef>
                <a:spcPct val="0"/>
              </a:spcBef>
              <a:spcAft>
                <a:spcPts val="200"/>
              </a:spcAft>
              <a:buFont typeface="Arial" pitchFamily="34" charset="0"/>
              <a:buNone/>
            </a:pPr>
            <a:endParaRPr lang="es-ES_tradnl" altLang="es-MX" sz="2400" dirty="0">
              <a:solidFill>
                <a:schemeClr val="bg2">
                  <a:lumMod val="10000"/>
                </a:schemeClr>
              </a:solidFill>
              <a:latin typeface="Dom Casual" charset="0"/>
            </a:endParaRPr>
          </a:p>
          <a:p>
            <a:pPr marL="0" indent="0">
              <a:lnSpc>
                <a:spcPts val="1800"/>
              </a:lnSpc>
              <a:spcBef>
                <a:spcPct val="0"/>
              </a:spcBef>
              <a:spcAft>
                <a:spcPts val="200"/>
              </a:spcAft>
              <a:buFont typeface="Arial" pitchFamily="34" charset="0"/>
              <a:buNone/>
            </a:pPr>
            <a:r>
              <a:rPr lang="es-ES_tradnl" altLang="es-MX" sz="2400" b="1" dirty="0">
                <a:solidFill>
                  <a:schemeClr val="bg2">
                    <a:lumMod val="10000"/>
                  </a:schemeClr>
                </a:solidFill>
                <a:latin typeface="Dom Casual" charset="0"/>
              </a:rPr>
              <a:t>Los atributos de clase se pueden utilizar sin necesidad de una instancia. </a:t>
            </a:r>
          </a:p>
          <a:p>
            <a:pPr>
              <a:lnSpc>
                <a:spcPts val="1800"/>
              </a:lnSpc>
              <a:spcBef>
                <a:spcPct val="0"/>
              </a:spcBef>
              <a:spcAft>
                <a:spcPts val="200"/>
              </a:spcAft>
            </a:pPr>
            <a:r>
              <a:rPr lang="es-ES_tradnl" altLang="es-MX" sz="2400" dirty="0">
                <a:solidFill>
                  <a:schemeClr val="bg2">
                    <a:lumMod val="10000"/>
                  </a:schemeClr>
                </a:solidFill>
                <a:latin typeface="Dom Casual" charset="0"/>
              </a:rPr>
              <a:t>Poniendo el nombre de la </a:t>
            </a:r>
            <a:r>
              <a:rPr lang="es-ES_tradnl" altLang="es-MX" sz="2400" b="1" dirty="0">
                <a:solidFill>
                  <a:srgbClr val="FF0000"/>
                </a:solidFill>
                <a:latin typeface="Dom Casual" charset="0"/>
              </a:rPr>
              <a:t>clase</a:t>
            </a:r>
            <a:r>
              <a:rPr lang="es-ES_tradnl" altLang="es-MX" sz="2400" dirty="0">
                <a:solidFill>
                  <a:schemeClr val="bg2">
                    <a:lumMod val="10000"/>
                  </a:schemeClr>
                </a:solidFill>
                <a:latin typeface="Dom Casual" charset="0"/>
              </a:rPr>
              <a:t>.</a:t>
            </a:r>
            <a:r>
              <a:rPr lang="es-ES_tradnl" altLang="es-MX" sz="2400" b="1" dirty="0">
                <a:solidFill>
                  <a:schemeClr val="accent6">
                    <a:lumMod val="75000"/>
                  </a:schemeClr>
                </a:solidFill>
                <a:latin typeface="Dom Casual" charset="0"/>
              </a:rPr>
              <a:t>atributo </a:t>
            </a:r>
            <a:r>
              <a:rPr lang="es-ES_tradnl" altLang="es-MX" sz="2400" dirty="0">
                <a:solidFill>
                  <a:schemeClr val="bg2">
                    <a:lumMod val="10000"/>
                  </a:schemeClr>
                </a:solidFill>
                <a:latin typeface="Dom Casual" charset="0"/>
              </a:rPr>
              <a:t>de clase me va a dar el valor.</a:t>
            </a:r>
          </a:p>
          <a:p>
            <a:pPr marL="0" indent="0">
              <a:lnSpc>
                <a:spcPts val="1800"/>
              </a:lnSpc>
              <a:spcBef>
                <a:spcPct val="0"/>
              </a:spcBef>
              <a:spcAft>
                <a:spcPts val="200"/>
              </a:spcAft>
              <a:buFont typeface="Arial" pitchFamily="34" charset="0"/>
              <a:buNone/>
            </a:pPr>
            <a:r>
              <a:rPr lang="es-ES_tradnl" altLang="es-MX" sz="2400" b="1" dirty="0">
                <a:solidFill>
                  <a:schemeClr val="bg2">
                    <a:lumMod val="10000"/>
                  </a:schemeClr>
                </a:solidFill>
                <a:latin typeface="Dom Casual" charset="0"/>
              </a:rPr>
              <a:t>El atributo de clase es un atributo estático, no es necesario un objeto para poder obtenerlo.</a:t>
            </a:r>
          </a:p>
        </p:txBody>
      </p:sp>
      <p:cxnSp>
        <p:nvCxnSpPr>
          <p:cNvPr id="3" name="Conector recto de flecha 2">
            <a:extLst>
              <a:ext uri="{FF2B5EF4-FFF2-40B4-BE49-F238E27FC236}">
                <a16:creationId xmlns:a16="http://schemas.microsoft.com/office/drawing/2014/main" id="{542C40D6-AF57-46F9-B029-9B568F938CF8}"/>
              </a:ext>
            </a:extLst>
          </p:cNvPr>
          <p:cNvCxnSpPr>
            <a:cxnSpLocks/>
          </p:cNvCxnSpPr>
          <p:nvPr/>
        </p:nvCxnSpPr>
        <p:spPr>
          <a:xfrm flipH="1">
            <a:off x="2627784" y="1556792"/>
            <a:ext cx="25202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Imagen 10">
            <a:extLst>
              <a:ext uri="{FF2B5EF4-FFF2-40B4-BE49-F238E27FC236}">
                <a16:creationId xmlns:a16="http://schemas.microsoft.com/office/drawing/2014/main" id="{0C802EAA-9587-4BB0-96E9-EA8ECA88F058}"/>
              </a:ext>
            </a:extLst>
          </p:cNvPr>
          <p:cNvPicPr>
            <a:picLocks noChangeAspect="1"/>
          </p:cNvPicPr>
          <p:nvPr/>
        </p:nvPicPr>
        <p:blipFill>
          <a:blip r:embed="rId3"/>
          <a:stretch>
            <a:fillRect/>
          </a:stretch>
        </p:blipFill>
        <p:spPr>
          <a:xfrm>
            <a:off x="448571" y="3933056"/>
            <a:ext cx="3120645" cy="2148270"/>
          </a:xfrm>
          <a:prstGeom prst="rect">
            <a:avLst/>
          </a:prstGeom>
        </p:spPr>
      </p:pic>
    </p:spTree>
    <p:extLst>
      <p:ext uri="{BB962C8B-B14F-4D97-AF65-F5344CB8AC3E}">
        <p14:creationId xmlns:p14="http://schemas.microsoft.com/office/powerpoint/2010/main" val="17574655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Método mostrar</a:t>
            </a:r>
          </a:p>
        </p:txBody>
      </p:sp>
      <p:pic>
        <p:nvPicPr>
          <p:cNvPr id="9" name="Imagen 8">
            <a:extLst>
              <a:ext uri="{FF2B5EF4-FFF2-40B4-BE49-F238E27FC236}">
                <a16:creationId xmlns:a16="http://schemas.microsoft.com/office/drawing/2014/main" id="{8CADFCD3-2606-43CF-82C9-4A35EA84D937}"/>
              </a:ext>
            </a:extLst>
          </p:cNvPr>
          <p:cNvPicPr>
            <a:picLocks noChangeAspect="1"/>
          </p:cNvPicPr>
          <p:nvPr/>
        </p:nvPicPr>
        <p:blipFill>
          <a:blip r:embed="rId2"/>
          <a:stretch>
            <a:fillRect/>
          </a:stretch>
        </p:blipFill>
        <p:spPr>
          <a:xfrm>
            <a:off x="251520" y="2142951"/>
            <a:ext cx="8470547" cy="3598466"/>
          </a:xfrm>
          <a:prstGeom prst="rect">
            <a:avLst/>
          </a:prstGeom>
        </p:spPr>
      </p:pic>
    </p:spTree>
    <p:extLst>
      <p:ext uri="{BB962C8B-B14F-4D97-AF65-F5344CB8AC3E}">
        <p14:creationId xmlns:p14="http://schemas.microsoft.com/office/powerpoint/2010/main" val="37957412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1"/>
            <a:ext cx="7174879" cy="980728"/>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de clase</a:t>
            </a:r>
          </a:p>
        </p:txBody>
      </p:sp>
      <p:sp>
        <p:nvSpPr>
          <p:cNvPr id="8" name="Rectangle 3">
            <a:extLst>
              <a:ext uri="{FF2B5EF4-FFF2-40B4-BE49-F238E27FC236}">
                <a16:creationId xmlns:a16="http://schemas.microsoft.com/office/drawing/2014/main" id="{9479C85F-35D0-40C2-BC48-BAFCF6AFA394}"/>
              </a:ext>
            </a:extLst>
          </p:cNvPr>
          <p:cNvSpPr txBox="1">
            <a:spLocks noChangeArrowheads="1"/>
          </p:cNvSpPr>
          <p:nvPr/>
        </p:nvSpPr>
        <p:spPr>
          <a:xfrm>
            <a:off x="615063" y="988555"/>
            <a:ext cx="7989385" cy="164835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ts val="600"/>
              </a:spcBef>
              <a:buNone/>
            </a:pPr>
            <a:r>
              <a:rPr lang="es-ES_tradnl" altLang="es-MX" sz="1400" b="1" dirty="0">
                <a:solidFill>
                  <a:schemeClr val="accent6">
                    <a:lumMod val="75000"/>
                  </a:schemeClr>
                </a:solidFill>
                <a:latin typeface="Dom Casual" charset="0"/>
              </a:rPr>
              <a:t>Atributos de clase o estáticos. </a:t>
            </a:r>
            <a:r>
              <a:rPr lang="es-ES_tradnl" altLang="es-MX" sz="1400" dirty="0">
                <a:solidFill>
                  <a:schemeClr val="bg2">
                    <a:lumMod val="10000"/>
                  </a:schemeClr>
                </a:solidFill>
                <a:latin typeface="Dom Casual" charset="0"/>
              </a:rPr>
              <a:t>Si queremos utilizar estos atributos no</a:t>
            </a:r>
            <a:r>
              <a:rPr lang="es-ES_tradnl" altLang="es-MX" sz="1400" b="1" dirty="0">
                <a:solidFill>
                  <a:schemeClr val="bg2">
                    <a:lumMod val="10000"/>
                  </a:schemeClr>
                </a:solidFill>
                <a:latin typeface="Dom Casual" charset="0"/>
              </a:rPr>
              <a:t> </a:t>
            </a:r>
            <a:r>
              <a:rPr lang="es-ES_tradnl" altLang="es-MX" sz="1400" dirty="0">
                <a:solidFill>
                  <a:schemeClr val="bg2">
                    <a:lumMod val="10000"/>
                  </a:schemeClr>
                </a:solidFill>
                <a:latin typeface="Dom Casual" charset="0"/>
              </a:rPr>
              <a:t>necesito crear instancias de la clase para accederlos. </a:t>
            </a:r>
          </a:p>
          <a:p>
            <a:pPr marL="400050" lvl="1" indent="0">
              <a:lnSpc>
                <a:spcPct val="120000"/>
              </a:lnSpc>
              <a:spcBef>
                <a:spcPts val="600"/>
              </a:spcBef>
              <a:buNone/>
            </a:pPr>
            <a:r>
              <a:rPr lang="es-ES_tradnl" altLang="es-MX" sz="1400" b="1" dirty="0">
                <a:solidFill>
                  <a:schemeClr val="accent5">
                    <a:lumMod val="75000"/>
                  </a:schemeClr>
                </a:solidFill>
                <a:latin typeface="Dom Casual" charset="0"/>
              </a:rPr>
              <a:t>Nombre de la clase</a:t>
            </a:r>
            <a:r>
              <a:rPr lang="es-ES_tradnl" altLang="es-MX" sz="1400" b="1" dirty="0">
                <a:solidFill>
                  <a:schemeClr val="bg2">
                    <a:lumMod val="10000"/>
                  </a:schemeClr>
                </a:solidFill>
                <a:latin typeface="Dom Casual" charset="0"/>
              </a:rPr>
              <a:t>. </a:t>
            </a:r>
            <a:r>
              <a:rPr lang="es-ES_tradnl" altLang="es-MX" sz="1400" b="1" dirty="0">
                <a:solidFill>
                  <a:schemeClr val="accent6">
                    <a:lumMod val="75000"/>
                  </a:schemeClr>
                </a:solidFill>
                <a:latin typeface="Dom Casual" charset="0"/>
              </a:rPr>
              <a:t>Nombre del atributo de clase</a:t>
            </a:r>
            <a:endParaRPr lang="es-ES_tradnl" altLang="es-MX" sz="1400" b="1" dirty="0">
              <a:solidFill>
                <a:schemeClr val="bg2">
                  <a:lumMod val="10000"/>
                </a:schemeClr>
              </a:solidFill>
              <a:latin typeface="Dom Casual" charset="0"/>
            </a:endParaRPr>
          </a:p>
          <a:p>
            <a:pPr marL="0" indent="0">
              <a:lnSpc>
                <a:spcPct val="120000"/>
              </a:lnSpc>
              <a:spcBef>
                <a:spcPts val="600"/>
              </a:spcBef>
              <a:buNone/>
            </a:pPr>
            <a:r>
              <a:rPr lang="es-ES_tradnl" altLang="es-MX" sz="1400" dirty="0">
                <a:solidFill>
                  <a:schemeClr val="bg2">
                    <a:lumMod val="10000"/>
                  </a:schemeClr>
                </a:solidFill>
                <a:latin typeface="Dom Casual" charset="0"/>
              </a:rPr>
              <a:t>Este diccionario es compartido por todas las instancias de esta clase. Tenemos un solo diccionario con los </a:t>
            </a:r>
            <a:r>
              <a:rPr lang="es-ES_tradnl" altLang="es-MX" sz="1400" b="1" dirty="0">
                <a:solidFill>
                  <a:schemeClr val="bg2">
                    <a:lumMod val="10000"/>
                  </a:schemeClr>
                </a:solidFill>
                <a:latin typeface="Dom Casual" charset="0"/>
              </a:rPr>
              <a:t>atributos de clase</a:t>
            </a:r>
            <a:r>
              <a:rPr lang="es-ES_tradnl" altLang="es-MX" sz="1400" dirty="0">
                <a:solidFill>
                  <a:schemeClr val="bg2">
                    <a:lumMod val="10000"/>
                  </a:schemeClr>
                </a:solidFill>
                <a:latin typeface="Dom Casual" charset="0"/>
              </a:rPr>
              <a:t>.</a:t>
            </a:r>
          </a:p>
        </p:txBody>
      </p:sp>
      <p:pic>
        <p:nvPicPr>
          <p:cNvPr id="5" name="Imagen 4">
            <a:extLst>
              <a:ext uri="{FF2B5EF4-FFF2-40B4-BE49-F238E27FC236}">
                <a16:creationId xmlns:a16="http://schemas.microsoft.com/office/drawing/2014/main" id="{C60D873A-EAB4-4D4D-8C37-D25468A33373}"/>
              </a:ext>
            </a:extLst>
          </p:cNvPr>
          <p:cNvPicPr>
            <a:picLocks noChangeAspect="1"/>
          </p:cNvPicPr>
          <p:nvPr/>
        </p:nvPicPr>
        <p:blipFill>
          <a:blip r:embed="rId2"/>
          <a:stretch>
            <a:fillRect/>
          </a:stretch>
        </p:blipFill>
        <p:spPr>
          <a:xfrm>
            <a:off x="611560" y="3058090"/>
            <a:ext cx="5868144" cy="2747923"/>
          </a:xfrm>
          <a:prstGeom prst="rect">
            <a:avLst/>
          </a:prstGeom>
        </p:spPr>
      </p:pic>
      <p:sp>
        <p:nvSpPr>
          <p:cNvPr id="9" name="Rectangle 3">
            <a:extLst>
              <a:ext uri="{FF2B5EF4-FFF2-40B4-BE49-F238E27FC236}">
                <a16:creationId xmlns:a16="http://schemas.microsoft.com/office/drawing/2014/main" id="{567BBB01-A1E3-4CE4-B8F0-455605AD4F14}"/>
              </a:ext>
            </a:extLst>
          </p:cNvPr>
          <p:cNvSpPr txBox="1">
            <a:spLocks noChangeArrowheads="1"/>
          </p:cNvSpPr>
          <p:nvPr/>
        </p:nvSpPr>
        <p:spPr>
          <a:xfrm>
            <a:off x="6798650" y="3072873"/>
            <a:ext cx="1877806" cy="122022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None/>
            </a:pPr>
            <a:r>
              <a:rPr lang="es-ES_tradnl" altLang="es-MX" sz="1200" b="1" dirty="0">
                <a:solidFill>
                  <a:schemeClr val="bg2">
                    <a:lumMod val="10000"/>
                  </a:schemeClr>
                </a:solidFill>
                <a:latin typeface="Dom Casual" charset="0"/>
              </a:rPr>
              <a:t>Vamos a tener diccionarios propios para cada uno de los objetos. </a:t>
            </a:r>
          </a:p>
          <a:p>
            <a:pPr marL="182563" indent="-182563">
              <a:lnSpc>
                <a:spcPct val="120000"/>
              </a:lnSpc>
              <a:spcBef>
                <a:spcPct val="0"/>
              </a:spcBef>
            </a:pPr>
            <a:r>
              <a:rPr lang="es-ES_tradnl" altLang="es-MX" sz="1200" dirty="0">
                <a:solidFill>
                  <a:schemeClr val="bg2">
                    <a:lumMod val="10000"/>
                  </a:schemeClr>
                </a:solidFill>
                <a:latin typeface="Dom Casual" charset="0"/>
              </a:rPr>
              <a:t>En el objeto </a:t>
            </a:r>
            <a:r>
              <a:rPr lang="es-ES_tradnl" altLang="es-MX" sz="1200" b="1" dirty="0">
                <a:solidFill>
                  <a:srgbClr val="FF0000"/>
                </a:solidFill>
                <a:latin typeface="Dom Casual" charset="0"/>
              </a:rPr>
              <a:t>p</a:t>
            </a:r>
            <a:r>
              <a:rPr lang="es-ES_tradnl" altLang="es-MX" sz="1200" dirty="0">
                <a:solidFill>
                  <a:schemeClr val="bg2">
                    <a:lumMod val="10000"/>
                  </a:schemeClr>
                </a:solidFill>
                <a:latin typeface="Dom Casual" charset="0"/>
              </a:rPr>
              <a:t>, se creó un atributo dinámico. </a:t>
            </a:r>
            <a:endParaRPr lang="es-ES_tradnl" altLang="es-MX" sz="1200" b="1" dirty="0">
              <a:solidFill>
                <a:schemeClr val="bg2">
                  <a:lumMod val="10000"/>
                </a:schemeClr>
              </a:solidFill>
              <a:latin typeface="Dom Casual" charset="0"/>
            </a:endParaRPr>
          </a:p>
        </p:txBody>
      </p:sp>
      <p:sp>
        <p:nvSpPr>
          <p:cNvPr id="7" name="Rectangle 3">
            <a:extLst>
              <a:ext uri="{FF2B5EF4-FFF2-40B4-BE49-F238E27FC236}">
                <a16:creationId xmlns:a16="http://schemas.microsoft.com/office/drawing/2014/main" id="{6D3D0BE0-74FB-4AC8-933B-4B7C7EF1BC52}"/>
              </a:ext>
            </a:extLst>
          </p:cNvPr>
          <p:cNvSpPr txBox="1">
            <a:spLocks noChangeArrowheads="1"/>
          </p:cNvSpPr>
          <p:nvPr/>
        </p:nvSpPr>
        <p:spPr>
          <a:xfrm>
            <a:off x="616631" y="2564904"/>
            <a:ext cx="7488832" cy="4219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400" dirty="0">
                <a:solidFill>
                  <a:schemeClr val="bg2">
                    <a:lumMod val="10000"/>
                  </a:schemeClr>
                </a:solidFill>
                <a:latin typeface="Dom Casual" charset="0"/>
              </a:rPr>
              <a:t>Para la clase </a:t>
            </a:r>
            <a:r>
              <a:rPr lang="es-ES_tradnl" altLang="es-MX" sz="1400" b="1" dirty="0">
                <a:solidFill>
                  <a:schemeClr val="accent5">
                    <a:lumMod val="75000"/>
                  </a:schemeClr>
                </a:solidFill>
                <a:latin typeface="Dom Casual" charset="0"/>
              </a:rPr>
              <a:t>Gato</a:t>
            </a:r>
            <a:r>
              <a:rPr lang="es-ES_tradnl" altLang="es-MX" sz="1400" b="1" dirty="0">
                <a:solidFill>
                  <a:schemeClr val="bg2">
                    <a:lumMod val="10000"/>
                  </a:schemeClr>
                </a:solidFill>
                <a:latin typeface="Dom Casual" charset="0"/>
              </a:rPr>
              <a:t> </a:t>
            </a:r>
            <a:r>
              <a:rPr lang="es-ES_tradnl" altLang="es-MX" sz="1400" dirty="0">
                <a:solidFill>
                  <a:schemeClr val="bg2">
                    <a:lumMod val="10000"/>
                  </a:schemeClr>
                </a:solidFill>
                <a:latin typeface="Dom Casual" charset="0"/>
              </a:rPr>
              <a:t>se crea un diccionario donde se van a guardar los atributos y valores de clase. </a:t>
            </a:r>
            <a:endParaRPr lang="es-ES_tradnl" altLang="es-MX" sz="1400" b="1" dirty="0">
              <a:solidFill>
                <a:schemeClr val="bg2">
                  <a:lumMod val="10000"/>
                </a:schemeClr>
              </a:solidFill>
              <a:latin typeface="Dom Casual" charset="0"/>
            </a:endParaRPr>
          </a:p>
        </p:txBody>
      </p:sp>
      <p:sp>
        <p:nvSpPr>
          <p:cNvPr id="10" name="Rectangle 3">
            <a:extLst>
              <a:ext uri="{FF2B5EF4-FFF2-40B4-BE49-F238E27FC236}">
                <a16:creationId xmlns:a16="http://schemas.microsoft.com/office/drawing/2014/main" id="{666C5DD3-F84B-45A6-8C34-45D7510ED897}"/>
              </a:ext>
            </a:extLst>
          </p:cNvPr>
          <p:cNvSpPr txBox="1">
            <a:spLocks noChangeArrowheads="1"/>
          </p:cNvSpPr>
          <p:nvPr/>
        </p:nvSpPr>
        <p:spPr>
          <a:xfrm>
            <a:off x="6798650" y="4379137"/>
            <a:ext cx="1723121" cy="164835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None/>
            </a:pPr>
            <a:r>
              <a:rPr lang="es-ES_tradnl" altLang="es-MX" sz="1200" dirty="0">
                <a:solidFill>
                  <a:schemeClr val="bg2">
                    <a:lumMod val="10000"/>
                  </a:schemeClr>
                </a:solidFill>
                <a:latin typeface="Dom Casual" charset="0"/>
              </a:rPr>
              <a:t>Cada objeto va a tener todos los</a:t>
            </a:r>
            <a:r>
              <a:rPr lang="es-ES_tradnl" altLang="es-MX" sz="1200" b="1" dirty="0">
                <a:solidFill>
                  <a:schemeClr val="bg2">
                    <a:lumMod val="10000"/>
                  </a:schemeClr>
                </a:solidFill>
                <a:latin typeface="Dom Casual" charset="0"/>
              </a:rPr>
              <a:t> atributos de instancia </a:t>
            </a:r>
            <a:r>
              <a:rPr lang="es-ES_tradnl" altLang="es-MX" sz="1200" dirty="0">
                <a:solidFill>
                  <a:schemeClr val="bg2">
                    <a:lumMod val="10000"/>
                  </a:schemeClr>
                </a:solidFill>
                <a:latin typeface="Dom Casual" charset="0"/>
              </a:rPr>
              <a:t>que estén en la clase, más los </a:t>
            </a:r>
            <a:r>
              <a:rPr lang="es-ES_tradnl" altLang="es-MX" sz="1200" b="1" dirty="0">
                <a:solidFill>
                  <a:schemeClr val="bg2">
                    <a:lumMod val="10000"/>
                  </a:schemeClr>
                </a:solidFill>
                <a:latin typeface="Dom Casual" charset="0"/>
              </a:rPr>
              <a:t>atributos dinámicos </a:t>
            </a:r>
            <a:r>
              <a:rPr lang="es-ES_tradnl" altLang="es-MX" sz="1200" dirty="0">
                <a:solidFill>
                  <a:schemeClr val="bg2">
                    <a:lumMod val="10000"/>
                  </a:schemeClr>
                </a:solidFill>
                <a:latin typeface="Dom Casual" charset="0"/>
              </a:rPr>
              <a:t>que se agreguen en la ejecución.</a:t>
            </a:r>
          </a:p>
        </p:txBody>
      </p:sp>
    </p:spTree>
    <p:extLst>
      <p:ext uri="{BB962C8B-B14F-4D97-AF65-F5344CB8AC3E}">
        <p14:creationId xmlns:p14="http://schemas.microsoft.com/office/powerpoint/2010/main" val="34059667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Subtitle 2"/>
          <p:cNvSpPr>
            <a:spLocks noGrp="1"/>
          </p:cNvSpPr>
          <p:nvPr>
            <p:ph type="subTitle" idx="1"/>
          </p:nvPr>
        </p:nvSpPr>
        <p:spPr>
          <a:xfrm>
            <a:off x="621604" y="2186472"/>
            <a:ext cx="3915888" cy="2102108"/>
          </a:xfrm>
        </p:spPr>
        <p:txBody>
          <a:bodyPr rtlCol="0" anchor="t">
            <a:normAutofit/>
          </a:bodyPr>
          <a:lstStyle/>
          <a:p>
            <a:pPr eaLnBrk="1" fontAlgn="auto" hangingPunct="1">
              <a:spcAft>
                <a:spcPts val="0"/>
              </a:spcAft>
              <a:defRPr/>
            </a:pPr>
            <a:r>
              <a:rPr lang="es-MX" b="1" dirty="0">
                <a:solidFill>
                  <a:srgbClr val="002060"/>
                </a:solidFill>
              </a:rPr>
              <a:t>Laboratorio</a:t>
            </a:r>
          </a:p>
          <a:p>
            <a:pPr eaLnBrk="1" fontAlgn="auto" hangingPunct="1">
              <a:spcAft>
                <a:spcPts val="0"/>
              </a:spcAft>
              <a:defRPr/>
            </a:pPr>
            <a:r>
              <a:rPr lang="es-MX" dirty="0"/>
              <a:t>Programación orientada a objetos</a:t>
            </a:r>
          </a:p>
        </p:txBody>
      </p:sp>
      <p:sp>
        <p:nvSpPr>
          <p:cNvPr id="13" name="Freeform: Shape 12">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3044" y="0"/>
            <a:ext cx="130305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25502" y="1"/>
            <a:ext cx="866356"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Imagen 5" descr="Imagen que contiene Escala de tiempo&#10;&#10;Descripción generada automáticamente">
            <a:extLst>
              <a:ext uri="{FF2B5EF4-FFF2-40B4-BE49-F238E27FC236}">
                <a16:creationId xmlns:a16="http://schemas.microsoft.com/office/drawing/2014/main" id="{02A3DAED-B948-41BF-A6AE-9C0A881E42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8432" y="2004580"/>
            <a:ext cx="3704628" cy="2465893"/>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17" name="Freeform: Shape 16">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4194" y="2916245"/>
            <a:ext cx="119806"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1330" y="5717906"/>
            <a:ext cx="1328706"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5633" y="6258756"/>
            <a:ext cx="1174455"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2865" y="5835650"/>
            <a:ext cx="1161135"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1705771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a:extLst>
              <a:ext uri="{FF2B5EF4-FFF2-40B4-BE49-F238E27FC236}">
                <a16:creationId xmlns:a16="http://schemas.microsoft.com/office/drawing/2014/main" id="{A989DBC3-3BB3-47E2-B7AB-0605D52D98D2}"/>
              </a:ext>
            </a:extLst>
          </p:cNvPr>
          <p:cNvSpPr>
            <a:spLocks noGrp="1" noChangeArrowheads="1"/>
          </p:cNvSpPr>
          <p:nvPr>
            <p:ph type="title"/>
          </p:nvPr>
        </p:nvSpPr>
        <p:spPr>
          <a:xfrm>
            <a:off x="431540" y="1143001"/>
            <a:ext cx="8280920" cy="770172"/>
          </a:xfrm>
        </p:spPr>
        <p:txBody>
          <a:bodyPr>
            <a:normAutofit fontScale="90000"/>
          </a:bodyPr>
          <a:lstStyle/>
          <a:p>
            <a:pPr algn="l">
              <a:lnSpc>
                <a:spcPct val="150000"/>
              </a:lnSpc>
              <a:spcBef>
                <a:spcPts val="1200"/>
              </a:spcBef>
            </a:pPr>
            <a:r>
              <a:rPr lang="es-ES" altLang="es-MX" sz="1800" dirty="0">
                <a:solidFill>
                  <a:schemeClr val="tx1">
                    <a:lumMod val="95000"/>
                    <a:lumOff val="5000"/>
                  </a:schemeClr>
                </a:solidFill>
                <a:latin typeface="Dom Casual" charset="0"/>
              </a:rPr>
              <a:t>Cada vez que se define una clase en Python, se crea a su vez un tipo nuevo (tipo </a:t>
            </a:r>
            <a:r>
              <a:rPr lang="es-ES" altLang="es-MX" sz="1800" b="1" dirty="0">
                <a:solidFill>
                  <a:schemeClr val="tx1">
                    <a:lumMod val="95000"/>
                    <a:lumOff val="5000"/>
                  </a:schemeClr>
                </a:solidFill>
                <a:latin typeface="Dom Casual" charset="0"/>
              </a:rPr>
              <a:t>int</a:t>
            </a:r>
            <a:r>
              <a:rPr lang="es-ES" altLang="es-MX" sz="1800" dirty="0">
                <a:solidFill>
                  <a:schemeClr val="tx1">
                    <a:lumMod val="95000"/>
                    <a:lumOff val="5000"/>
                  </a:schemeClr>
                </a:solidFill>
                <a:latin typeface="Dom Casual" charset="0"/>
              </a:rPr>
              <a:t>, </a:t>
            </a:r>
            <a:r>
              <a:rPr lang="es-ES" altLang="es-MX" sz="1800" b="1" dirty="0">
                <a:solidFill>
                  <a:schemeClr val="tx1">
                    <a:lumMod val="95000"/>
                    <a:lumOff val="5000"/>
                  </a:schemeClr>
                </a:solidFill>
                <a:latin typeface="Dom Casual" charset="0"/>
              </a:rPr>
              <a:t>float</a:t>
            </a:r>
            <a:r>
              <a:rPr lang="es-ES" altLang="es-MX" sz="1800" dirty="0">
                <a:solidFill>
                  <a:schemeClr val="tx1">
                    <a:lumMod val="95000"/>
                    <a:lumOff val="5000"/>
                  </a:schemeClr>
                </a:solidFill>
                <a:latin typeface="Dom Casual" charset="0"/>
              </a:rPr>
              <a:t>, </a:t>
            </a:r>
            <a:r>
              <a:rPr lang="es-ES" altLang="es-MX" sz="1800" b="1" dirty="0">
                <a:solidFill>
                  <a:schemeClr val="tx1">
                    <a:lumMod val="95000"/>
                    <a:lumOff val="5000"/>
                  </a:schemeClr>
                </a:solidFill>
                <a:latin typeface="Dom Casual" charset="0"/>
              </a:rPr>
              <a:t>str</a:t>
            </a:r>
            <a:r>
              <a:rPr lang="es-ES" altLang="es-MX" sz="1800" dirty="0">
                <a:solidFill>
                  <a:schemeClr val="tx1">
                    <a:lumMod val="95000"/>
                    <a:lumOff val="5000"/>
                  </a:schemeClr>
                </a:solidFill>
                <a:latin typeface="Dom Casual" charset="0"/>
              </a:rPr>
              <a:t>, </a:t>
            </a:r>
            <a:r>
              <a:rPr lang="es-ES" altLang="es-MX" sz="1800" b="1" dirty="0">
                <a:solidFill>
                  <a:schemeClr val="tx1">
                    <a:lumMod val="95000"/>
                    <a:lumOff val="5000"/>
                  </a:schemeClr>
                </a:solidFill>
                <a:latin typeface="Dom Casual" charset="0"/>
              </a:rPr>
              <a:t>list</a:t>
            </a:r>
            <a:r>
              <a:rPr lang="es-ES" altLang="es-MX" sz="1800" dirty="0">
                <a:solidFill>
                  <a:schemeClr val="tx1">
                    <a:lumMod val="95000"/>
                    <a:lumOff val="5000"/>
                  </a:schemeClr>
                </a:solidFill>
                <a:latin typeface="Dom Casual" charset="0"/>
              </a:rPr>
              <a:t>, </a:t>
            </a:r>
            <a:r>
              <a:rPr lang="es-ES" altLang="es-MX" sz="1800" b="1" dirty="0">
                <a:solidFill>
                  <a:schemeClr val="tx1">
                    <a:lumMod val="95000"/>
                    <a:lumOff val="5000"/>
                  </a:schemeClr>
                </a:solidFill>
                <a:latin typeface="Dom Casual" charset="0"/>
              </a:rPr>
              <a:t>tuple…</a:t>
            </a:r>
            <a:r>
              <a:rPr lang="es-ES" altLang="es-MX" sz="1800" dirty="0">
                <a:solidFill>
                  <a:schemeClr val="tx1">
                    <a:lumMod val="95000"/>
                    <a:lumOff val="5000"/>
                  </a:schemeClr>
                </a:solidFill>
                <a:latin typeface="Dom Casual" charset="0"/>
              </a:rPr>
              <a:t>)</a:t>
            </a:r>
            <a:endParaRPr lang="es-ES_tradnl" altLang="es-MX" sz="1800" dirty="0">
              <a:solidFill>
                <a:schemeClr val="tx1">
                  <a:lumMod val="95000"/>
                  <a:lumOff val="5000"/>
                </a:schemeClr>
              </a:solidFill>
              <a:latin typeface="Dom Casual" charset="0"/>
            </a:endParaRPr>
          </a:p>
        </p:txBody>
      </p:sp>
      <p:sp>
        <p:nvSpPr>
          <p:cNvPr id="7" name="Rectangle 2">
            <a:extLst>
              <a:ext uri="{FF2B5EF4-FFF2-40B4-BE49-F238E27FC236}">
                <a16:creationId xmlns:a16="http://schemas.microsoft.com/office/drawing/2014/main" id="{C1FE459C-07E2-4B95-B312-371C1E72CE94}"/>
              </a:ext>
            </a:extLst>
          </p:cNvPr>
          <p:cNvSpPr txBox="1">
            <a:spLocks noChangeArrowheads="1"/>
          </p:cNvSpPr>
          <p:nvPr/>
        </p:nvSpPr>
        <p:spPr>
          <a:xfrm>
            <a:off x="925513" y="0"/>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Clases en Python</a:t>
            </a:r>
          </a:p>
        </p:txBody>
      </p:sp>
      <p:pic>
        <p:nvPicPr>
          <p:cNvPr id="11" name="Imagen 10">
            <a:extLst>
              <a:ext uri="{FF2B5EF4-FFF2-40B4-BE49-F238E27FC236}">
                <a16:creationId xmlns:a16="http://schemas.microsoft.com/office/drawing/2014/main" id="{7DD650B5-F59A-45D1-B1A3-5494C0D93B6A}"/>
              </a:ext>
            </a:extLst>
          </p:cNvPr>
          <p:cNvPicPr>
            <a:picLocks noChangeAspect="1"/>
          </p:cNvPicPr>
          <p:nvPr/>
        </p:nvPicPr>
        <p:blipFill>
          <a:blip r:embed="rId3"/>
          <a:stretch>
            <a:fillRect/>
          </a:stretch>
        </p:blipFill>
        <p:spPr>
          <a:xfrm>
            <a:off x="3059832" y="1844824"/>
            <a:ext cx="5500223" cy="4430191"/>
          </a:xfrm>
          <a:prstGeom prst="rect">
            <a:avLst/>
          </a:prstGeom>
        </p:spPr>
      </p:pic>
      <p:sp>
        <p:nvSpPr>
          <p:cNvPr id="14" name="Rectangle 2">
            <a:extLst>
              <a:ext uri="{FF2B5EF4-FFF2-40B4-BE49-F238E27FC236}">
                <a16:creationId xmlns:a16="http://schemas.microsoft.com/office/drawing/2014/main" id="{98A9BE75-84DA-4969-88EB-5F789CE4F31B}"/>
              </a:ext>
            </a:extLst>
          </p:cNvPr>
          <p:cNvSpPr txBox="1">
            <a:spLocks noChangeArrowheads="1"/>
          </p:cNvSpPr>
          <p:nvPr/>
        </p:nvSpPr>
        <p:spPr>
          <a:xfrm>
            <a:off x="431540" y="1948759"/>
            <a:ext cx="2628292" cy="376623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50000"/>
              </a:lnSpc>
              <a:spcBef>
                <a:spcPts val="1200"/>
              </a:spcBef>
            </a:pPr>
            <a:r>
              <a:rPr lang="es-ES" altLang="es-MX" sz="1600" dirty="0">
                <a:solidFill>
                  <a:schemeClr val="tx1">
                    <a:lumMod val="95000"/>
                    <a:lumOff val="5000"/>
                  </a:schemeClr>
                </a:solidFill>
                <a:latin typeface="Dom Casual" charset="0"/>
              </a:rPr>
              <a:t>Para definir una clase en Python se utiliza la palabra reservada </a:t>
            </a:r>
            <a:r>
              <a:rPr lang="es-ES" altLang="es-MX" sz="1600" b="1" dirty="0">
                <a:solidFill>
                  <a:schemeClr val="accent6">
                    <a:lumMod val="75000"/>
                  </a:schemeClr>
                </a:solidFill>
                <a:latin typeface="Dom Casual" charset="0"/>
              </a:rPr>
              <a:t>class</a:t>
            </a:r>
            <a:r>
              <a:rPr lang="es-ES" altLang="es-MX" sz="1600" dirty="0">
                <a:solidFill>
                  <a:schemeClr val="tx1">
                    <a:lumMod val="95000"/>
                    <a:lumOff val="5000"/>
                  </a:schemeClr>
                </a:solidFill>
                <a:latin typeface="Dom Casual" charset="0"/>
              </a:rPr>
              <a:t>. </a:t>
            </a:r>
          </a:p>
          <a:p>
            <a:pPr algn="l">
              <a:lnSpc>
                <a:spcPct val="150000"/>
              </a:lnSpc>
              <a:spcBef>
                <a:spcPts val="1200"/>
              </a:spcBef>
            </a:pPr>
            <a:r>
              <a:rPr lang="es-ES" altLang="es-MX" sz="1600" dirty="0">
                <a:solidFill>
                  <a:schemeClr val="tx1">
                    <a:lumMod val="95000"/>
                    <a:lumOff val="5000"/>
                  </a:schemeClr>
                </a:solidFill>
                <a:latin typeface="Dom Casual" charset="0"/>
              </a:rPr>
              <a:t>El siguiente esquema visualiza los elementos principales que componen una clase. </a:t>
            </a:r>
            <a:endParaRPr lang="es-ES_tradnl" altLang="es-MX" sz="1600" dirty="0">
              <a:solidFill>
                <a:schemeClr val="tx1">
                  <a:lumMod val="95000"/>
                  <a:lumOff val="5000"/>
                </a:schemeClr>
              </a:solidFill>
              <a:latin typeface="Dom Casual" charset="0"/>
            </a:endParaRPr>
          </a:p>
        </p:txBody>
      </p:sp>
    </p:spTree>
    <p:extLst>
      <p:ext uri="{BB962C8B-B14F-4D97-AF65-F5344CB8AC3E}">
        <p14:creationId xmlns:p14="http://schemas.microsoft.com/office/powerpoint/2010/main" val="20259249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a:extLst>
              <a:ext uri="{FF2B5EF4-FFF2-40B4-BE49-F238E27FC236}">
                <a16:creationId xmlns:a16="http://schemas.microsoft.com/office/drawing/2014/main" id="{A989DBC3-3BB3-47E2-B7AB-0605D52D98D2}"/>
              </a:ext>
            </a:extLst>
          </p:cNvPr>
          <p:cNvSpPr>
            <a:spLocks noGrp="1" noChangeArrowheads="1"/>
          </p:cNvSpPr>
          <p:nvPr>
            <p:ph type="title"/>
          </p:nvPr>
        </p:nvSpPr>
        <p:spPr>
          <a:xfrm>
            <a:off x="431540" y="1115617"/>
            <a:ext cx="8280920" cy="585191"/>
          </a:xfrm>
        </p:spPr>
        <p:txBody>
          <a:bodyPr>
            <a:normAutofit/>
          </a:bodyPr>
          <a:lstStyle/>
          <a:p>
            <a:pPr algn="just">
              <a:lnSpc>
                <a:spcPct val="150000"/>
              </a:lnSpc>
            </a:pPr>
            <a:r>
              <a:rPr lang="es-ES" altLang="es-MX" sz="1600" dirty="0">
                <a:solidFill>
                  <a:schemeClr val="tx1">
                    <a:lumMod val="95000"/>
                    <a:lumOff val="5000"/>
                  </a:schemeClr>
                </a:solidFill>
                <a:latin typeface="Dom Casual" charset="0"/>
              </a:rPr>
              <a:t>Este esquema se define la clase </a:t>
            </a:r>
            <a:r>
              <a:rPr lang="es-ES" altLang="es-MX" sz="1600" b="1" dirty="0">
                <a:solidFill>
                  <a:schemeClr val="accent6">
                    <a:lumMod val="75000"/>
                  </a:schemeClr>
                </a:solidFill>
                <a:latin typeface="Dom Casual" charset="0"/>
              </a:rPr>
              <a:t>Coche</a:t>
            </a:r>
            <a:r>
              <a:rPr lang="es-ES" altLang="es-MX" sz="1600" dirty="0">
                <a:solidFill>
                  <a:schemeClr val="tx1">
                    <a:lumMod val="95000"/>
                    <a:lumOff val="5000"/>
                  </a:schemeClr>
                </a:solidFill>
                <a:latin typeface="Dom Casual" charset="0"/>
              </a:rPr>
              <a:t>. </a:t>
            </a:r>
            <a:endParaRPr lang="es-ES_tradnl" altLang="es-MX" sz="1600" dirty="0">
              <a:solidFill>
                <a:schemeClr val="tx1">
                  <a:lumMod val="95000"/>
                  <a:lumOff val="5000"/>
                </a:schemeClr>
              </a:solidFill>
              <a:latin typeface="Dom Casual" charset="0"/>
            </a:endParaRPr>
          </a:p>
        </p:txBody>
      </p:sp>
      <p:sp>
        <p:nvSpPr>
          <p:cNvPr id="7" name="Rectangle 2">
            <a:extLst>
              <a:ext uri="{FF2B5EF4-FFF2-40B4-BE49-F238E27FC236}">
                <a16:creationId xmlns:a16="http://schemas.microsoft.com/office/drawing/2014/main" id="{C1FE459C-07E2-4B95-B312-371C1E72CE94}"/>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Clases en Python</a:t>
            </a:r>
          </a:p>
        </p:txBody>
      </p:sp>
      <p:pic>
        <p:nvPicPr>
          <p:cNvPr id="6" name="Imagen 5">
            <a:extLst>
              <a:ext uri="{FF2B5EF4-FFF2-40B4-BE49-F238E27FC236}">
                <a16:creationId xmlns:a16="http://schemas.microsoft.com/office/drawing/2014/main" id="{33435BC1-AD01-4FA7-B9E6-5B7267A13ED2}"/>
              </a:ext>
            </a:extLst>
          </p:cNvPr>
          <p:cNvPicPr>
            <a:picLocks noChangeAspect="1"/>
          </p:cNvPicPr>
          <p:nvPr/>
        </p:nvPicPr>
        <p:blipFill>
          <a:blip r:embed="rId3"/>
          <a:stretch>
            <a:fillRect/>
          </a:stretch>
        </p:blipFill>
        <p:spPr>
          <a:xfrm>
            <a:off x="3106982" y="1794351"/>
            <a:ext cx="5605478" cy="4514969"/>
          </a:xfrm>
          <a:prstGeom prst="rect">
            <a:avLst/>
          </a:prstGeom>
        </p:spPr>
      </p:pic>
      <p:sp>
        <p:nvSpPr>
          <p:cNvPr id="9" name="Rectangle 2">
            <a:extLst>
              <a:ext uri="{FF2B5EF4-FFF2-40B4-BE49-F238E27FC236}">
                <a16:creationId xmlns:a16="http://schemas.microsoft.com/office/drawing/2014/main" id="{102D4FEC-80EE-463E-A4B2-7087BBE7322F}"/>
              </a:ext>
            </a:extLst>
          </p:cNvPr>
          <p:cNvSpPr txBox="1">
            <a:spLocks noChangeArrowheads="1"/>
          </p:cNvSpPr>
          <p:nvPr/>
        </p:nvSpPr>
        <p:spPr>
          <a:xfrm>
            <a:off x="431540" y="1794351"/>
            <a:ext cx="2484276" cy="234361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50000"/>
              </a:lnSpc>
            </a:pPr>
            <a:r>
              <a:rPr lang="es-ES" altLang="es-MX" sz="1600" dirty="0">
                <a:solidFill>
                  <a:schemeClr val="tx1">
                    <a:lumMod val="95000"/>
                    <a:lumOff val="5000"/>
                  </a:schemeClr>
                </a:solidFill>
                <a:latin typeface="Dom Casual" charset="0"/>
              </a:rPr>
              <a:t>La clase establece una serie de </a:t>
            </a:r>
            <a:r>
              <a:rPr lang="es-ES" altLang="es-MX" sz="1600" b="1" dirty="0">
                <a:solidFill>
                  <a:schemeClr val="accent6">
                    <a:lumMod val="75000"/>
                  </a:schemeClr>
                </a:solidFill>
                <a:latin typeface="Dom Casual" charset="0"/>
              </a:rPr>
              <a:t>datos </a:t>
            </a:r>
            <a:r>
              <a:rPr lang="es-ES" altLang="es-MX" sz="1600" dirty="0">
                <a:solidFill>
                  <a:schemeClr val="tx1">
                    <a:lumMod val="95000"/>
                    <a:lumOff val="5000"/>
                  </a:schemeClr>
                </a:solidFill>
                <a:latin typeface="Dom Casual" charset="0"/>
              </a:rPr>
              <a:t>(atributos), como </a:t>
            </a:r>
            <a:r>
              <a:rPr lang="es-ES" altLang="es-MX" sz="1600" b="1" dirty="0">
                <a:solidFill>
                  <a:schemeClr val="tx1">
                    <a:lumMod val="95000"/>
                    <a:lumOff val="5000"/>
                  </a:schemeClr>
                </a:solidFill>
                <a:latin typeface="Dom Casual" charset="0"/>
              </a:rPr>
              <a:t>ruedas</a:t>
            </a:r>
            <a:r>
              <a:rPr lang="es-ES" altLang="es-MX" sz="1600" dirty="0">
                <a:solidFill>
                  <a:schemeClr val="tx1">
                    <a:lumMod val="95000"/>
                    <a:lumOff val="5000"/>
                  </a:schemeClr>
                </a:solidFill>
                <a:latin typeface="Dom Casual" charset="0"/>
              </a:rPr>
              <a:t>, </a:t>
            </a:r>
            <a:r>
              <a:rPr lang="es-ES" altLang="es-MX" sz="1600" b="1" dirty="0">
                <a:solidFill>
                  <a:schemeClr val="tx1">
                    <a:lumMod val="95000"/>
                    <a:lumOff val="5000"/>
                  </a:schemeClr>
                </a:solidFill>
                <a:latin typeface="Dom Casual" charset="0"/>
              </a:rPr>
              <a:t>color</a:t>
            </a:r>
            <a:r>
              <a:rPr lang="es-ES" altLang="es-MX" sz="1600" dirty="0">
                <a:solidFill>
                  <a:schemeClr val="tx1">
                    <a:lumMod val="95000"/>
                    <a:lumOff val="5000"/>
                  </a:schemeClr>
                </a:solidFill>
                <a:latin typeface="Dom Casual" charset="0"/>
              </a:rPr>
              <a:t>, </a:t>
            </a:r>
            <a:r>
              <a:rPr lang="es-ES" altLang="es-MX" sz="1600" b="1" dirty="0">
                <a:solidFill>
                  <a:schemeClr val="tx1">
                    <a:lumMod val="95000"/>
                    <a:lumOff val="5000"/>
                  </a:schemeClr>
                </a:solidFill>
                <a:latin typeface="Dom Casual" charset="0"/>
              </a:rPr>
              <a:t>aceleracion</a:t>
            </a:r>
            <a:r>
              <a:rPr lang="es-ES" altLang="es-MX" sz="1600" dirty="0">
                <a:solidFill>
                  <a:schemeClr val="tx1">
                    <a:lumMod val="95000"/>
                    <a:lumOff val="5000"/>
                  </a:schemeClr>
                </a:solidFill>
                <a:latin typeface="Dom Casual" charset="0"/>
              </a:rPr>
              <a:t> y </a:t>
            </a:r>
            <a:r>
              <a:rPr lang="es-ES" altLang="es-MX" sz="1600" b="1" dirty="0">
                <a:solidFill>
                  <a:schemeClr val="tx1">
                    <a:lumMod val="95000"/>
                    <a:lumOff val="5000"/>
                  </a:schemeClr>
                </a:solidFill>
                <a:latin typeface="Dom Casual" charset="0"/>
              </a:rPr>
              <a:t>velocidad</a:t>
            </a:r>
            <a:r>
              <a:rPr lang="es-ES" altLang="es-MX" sz="1600" dirty="0">
                <a:solidFill>
                  <a:schemeClr val="tx1">
                    <a:lumMod val="95000"/>
                    <a:lumOff val="5000"/>
                  </a:schemeClr>
                </a:solidFill>
                <a:latin typeface="Dom Casual" charset="0"/>
              </a:rPr>
              <a:t> y las </a:t>
            </a:r>
            <a:r>
              <a:rPr lang="es-ES" altLang="es-MX" sz="1600" b="1" dirty="0">
                <a:solidFill>
                  <a:schemeClr val="accent6">
                    <a:lumMod val="75000"/>
                  </a:schemeClr>
                </a:solidFill>
                <a:latin typeface="Dom Casual" charset="0"/>
              </a:rPr>
              <a:t>operaciones</a:t>
            </a:r>
            <a:r>
              <a:rPr lang="es-ES" altLang="es-MX" sz="1600" dirty="0">
                <a:solidFill>
                  <a:schemeClr val="tx1">
                    <a:lumMod val="95000"/>
                    <a:lumOff val="5000"/>
                  </a:schemeClr>
                </a:solidFill>
                <a:latin typeface="Dom Casual" charset="0"/>
              </a:rPr>
              <a:t> (métodos) </a:t>
            </a:r>
            <a:r>
              <a:rPr lang="es-ES" altLang="es-MX" sz="1600" b="1" dirty="0">
                <a:solidFill>
                  <a:schemeClr val="tx1">
                    <a:lumMod val="95000"/>
                    <a:lumOff val="5000"/>
                  </a:schemeClr>
                </a:solidFill>
                <a:latin typeface="Dom Casual" charset="0"/>
              </a:rPr>
              <a:t>acelera()</a:t>
            </a:r>
            <a:r>
              <a:rPr lang="es-ES" altLang="es-MX" sz="1600" dirty="0">
                <a:solidFill>
                  <a:schemeClr val="tx1">
                    <a:lumMod val="95000"/>
                    <a:lumOff val="5000"/>
                  </a:schemeClr>
                </a:solidFill>
                <a:latin typeface="Dom Casual" charset="0"/>
              </a:rPr>
              <a:t> y </a:t>
            </a:r>
            <a:r>
              <a:rPr lang="es-ES" altLang="es-MX" sz="1600" b="1" dirty="0">
                <a:solidFill>
                  <a:schemeClr val="tx1">
                    <a:lumMod val="95000"/>
                    <a:lumOff val="5000"/>
                  </a:schemeClr>
                </a:solidFill>
                <a:latin typeface="Dom Casual" charset="0"/>
              </a:rPr>
              <a:t>frena()</a:t>
            </a:r>
            <a:r>
              <a:rPr lang="es-ES" altLang="es-MX" sz="1600" dirty="0">
                <a:solidFill>
                  <a:schemeClr val="tx1">
                    <a:lumMod val="95000"/>
                    <a:lumOff val="5000"/>
                  </a:schemeClr>
                </a:solidFill>
                <a:latin typeface="Dom Casual" charset="0"/>
              </a:rPr>
              <a:t>.</a:t>
            </a:r>
            <a:endParaRPr lang="es-ES_tradnl" altLang="es-MX" sz="1600" dirty="0">
              <a:solidFill>
                <a:schemeClr val="tx1">
                  <a:lumMod val="95000"/>
                  <a:lumOff val="5000"/>
                </a:schemeClr>
              </a:solidFill>
              <a:latin typeface="Dom Casual" charset="0"/>
            </a:endParaRPr>
          </a:p>
        </p:txBody>
      </p:sp>
    </p:spTree>
    <p:extLst>
      <p:ext uri="{BB962C8B-B14F-4D97-AF65-F5344CB8AC3E}">
        <p14:creationId xmlns:p14="http://schemas.microsoft.com/office/powerpoint/2010/main" val="39466589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a:extLst>
              <a:ext uri="{FF2B5EF4-FFF2-40B4-BE49-F238E27FC236}">
                <a16:creationId xmlns:a16="http://schemas.microsoft.com/office/drawing/2014/main" id="{A989DBC3-3BB3-47E2-B7AB-0605D52D98D2}"/>
              </a:ext>
            </a:extLst>
          </p:cNvPr>
          <p:cNvSpPr>
            <a:spLocks noGrp="1" noChangeArrowheads="1"/>
          </p:cNvSpPr>
          <p:nvPr>
            <p:ph type="title"/>
          </p:nvPr>
        </p:nvSpPr>
        <p:spPr>
          <a:xfrm>
            <a:off x="431540" y="911410"/>
            <a:ext cx="8100900" cy="4101766"/>
          </a:xfrm>
        </p:spPr>
        <p:txBody>
          <a:bodyPr>
            <a:normAutofit/>
          </a:bodyPr>
          <a:lstStyle/>
          <a:p>
            <a:pPr algn="l"/>
            <a:r>
              <a:rPr lang="es-ES" altLang="es-MX" sz="1600" dirty="0">
                <a:solidFill>
                  <a:schemeClr val="tx1">
                    <a:lumMod val="95000"/>
                    <a:lumOff val="5000"/>
                  </a:schemeClr>
                </a:solidFill>
                <a:latin typeface="Dom Casual" charset="0"/>
              </a:rPr>
              <a:t>En el siguiente ejemplo se crean dos objetos de tipo Coche:</a:t>
            </a:r>
            <a:br>
              <a:rPr lang="es-ES" altLang="es-MX" sz="1600" dirty="0">
                <a:solidFill>
                  <a:schemeClr val="tx1">
                    <a:lumMod val="95000"/>
                    <a:lumOff val="5000"/>
                  </a:schemeClr>
                </a:solidFill>
                <a:latin typeface="Dom Casual" charset="0"/>
              </a:rPr>
            </a:br>
            <a:br>
              <a:rPr lang="es-ES" altLang="es-MX" sz="1600" dirty="0">
                <a:solidFill>
                  <a:schemeClr val="tx1">
                    <a:lumMod val="95000"/>
                    <a:lumOff val="5000"/>
                  </a:schemeClr>
                </a:solidFill>
                <a:latin typeface="Dom Casual" charset="0"/>
              </a:rPr>
            </a:br>
            <a:br>
              <a:rPr lang="es-ES" altLang="es-MX" sz="1600" dirty="0">
                <a:solidFill>
                  <a:schemeClr val="tx1">
                    <a:lumMod val="95000"/>
                    <a:lumOff val="5000"/>
                  </a:schemeClr>
                </a:solidFill>
                <a:latin typeface="Dom Casual" charset="0"/>
              </a:rPr>
            </a:br>
            <a:r>
              <a:rPr lang="es-ES" altLang="es-MX" sz="1600" b="1" dirty="0">
                <a:solidFill>
                  <a:srgbClr val="FF0000"/>
                </a:solidFill>
                <a:latin typeface="Dom Casual" charset="0"/>
              </a:rPr>
              <a:t>c1 </a:t>
            </a:r>
            <a:r>
              <a:rPr lang="es-ES" altLang="es-MX" sz="1600" dirty="0">
                <a:solidFill>
                  <a:schemeClr val="tx1">
                    <a:lumMod val="95000"/>
                    <a:lumOff val="5000"/>
                  </a:schemeClr>
                </a:solidFill>
                <a:latin typeface="Dom Casual" charset="0"/>
              </a:rPr>
              <a:t>= </a:t>
            </a:r>
            <a:r>
              <a:rPr lang="es-ES" altLang="es-MX" sz="1600" b="1" dirty="0">
                <a:solidFill>
                  <a:schemeClr val="accent6">
                    <a:lumMod val="75000"/>
                  </a:schemeClr>
                </a:solidFill>
                <a:latin typeface="Dom Casual" charset="0"/>
              </a:rPr>
              <a:t>Coche('rojo', 20)</a:t>
            </a:r>
            <a:br>
              <a:rPr lang="es-ES" altLang="es-MX" sz="1600" b="1" dirty="0">
                <a:solidFill>
                  <a:schemeClr val="accent6">
                    <a:lumMod val="75000"/>
                  </a:schemeClr>
                </a:solidFill>
                <a:latin typeface="Dom Casual" charset="0"/>
              </a:rPr>
            </a:br>
            <a:r>
              <a:rPr lang="es-ES" altLang="es-MX" sz="1600" dirty="0">
                <a:solidFill>
                  <a:schemeClr val="tx1">
                    <a:lumMod val="95000"/>
                    <a:lumOff val="5000"/>
                  </a:schemeClr>
                </a:solidFill>
                <a:latin typeface="Dom Casual" charset="0"/>
              </a:rPr>
              <a:t>print(c1.color)</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rojo</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print(c1.ruedas)</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4</a:t>
            </a:r>
            <a:br>
              <a:rPr lang="es-ES" altLang="es-MX" sz="1600" dirty="0">
                <a:solidFill>
                  <a:schemeClr val="tx1">
                    <a:lumMod val="95000"/>
                    <a:lumOff val="5000"/>
                  </a:schemeClr>
                </a:solidFill>
                <a:latin typeface="Dom Casual" charset="0"/>
              </a:rPr>
            </a:br>
            <a:br>
              <a:rPr lang="es-ES" altLang="es-MX" sz="1600" dirty="0">
                <a:solidFill>
                  <a:schemeClr val="tx1">
                    <a:lumMod val="95000"/>
                    <a:lumOff val="5000"/>
                  </a:schemeClr>
                </a:solidFill>
                <a:latin typeface="Dom Casual" charset="0"/>
              </a:rPr>
            </a:br>
            <a:r>
              <a:rPr lang="es-ES" altLang="es-MX" sz="1600" b="1" dirty="0">
                <a:solidFill>
                  <a:srgbClr val="FF0000"/>
                </a:solidFill>
                <a:latin typeface="Dom Casual" charset="0"/>
              </a:rPr>
              <a:t>c2</a:t>
            </a:r>
            <a:r>
              <a:rPr lang="es-ES" altLang="es-MX" sz="1600" dirty="0">
                <a:solidFill>
                  <a:schemeClr val="tx1">
                    <a:lumMod val="95000"/>
                    <a:lumOff val="5000"/>
                  </a:schemeClr>
                </a:solidFill>
                <a:latin typeface="Dom Casual" charset="0"/>
              </a:rPr>
              <a:t> = </a:t>
            </a:r>
            <a:r>
              <a:rPr lang="es-ES" altLang="es-MX" sz="1600" b="1" dirty="0">
                <a:solidFill>
                  <a:schemeClr val="accent6">
                    <a:lumMod val="75000"/>
                  </a:schemeClr>
                </a:solidFill>
                <a:latin typeface="Dom Casual" charset="0"/>
              </a:rPr>
              <a:t>Coche('azul', 30)</a:t>
            </a:r>
            <a:br>
              <a:rPr lang="es-ES" altLang="es-MX" sz="1600" b="1" dirty="0">
                <a:solidFill>
                  <a:schemeClr val="accent6">
                    <a:lumMod val="75000"/>
                  </a:schemeClr>
                </a:solidFill>
                <a:latin typeface="Dom Casual" charset="0"/>
              </a:rPr>
            </a:br>
            <a:r>
              <a:rPr lang="es-ES" altLang="es-MX" sz="1600" dirty="0">
                <a:solidFill>
                  <a:schemeClr val="tx1">
                    <a:lumMod val="95000"/>
                    <a:lumOff val="5000"/>
                  </a:schemeClr>
                </a:solidFill>
                <a:latin typeface="Dom Casual" charset="0"/>
              </a:rPr>
              <a:t>print(c2.color)</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azul</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print(c2.ruedas)</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4</a:t>
            </a:r>
            <a:endParaRPr lang="es-ES_tradnl" altLang="es-MX" sz="1600" dirty="0">
              <a:solidFill>
                <a:schemeClr val="tx1">
                  <a:lumMod val="95000"/>
                  <a:lumOff val="5000"/>
                </a:schemeClr>
              </a:solidFill>
              <a:latin typeface="Dom Casual" charset="0"/>
            </a:endParaRPr>
          </a:p>
        </p:txBody>
      </p:sp>
      <p:sp>
        <p:nvSpPr>
          <p:cNvPr id="7" name="Rectangle 2">
            <a:extLst>
              <a:ext uri="{FF2B5EF4-FFF2-40B4-BE49-F238E27FC236}">
                <a16:creationId xmlns:a16="http://schemas.microsoft.com/office/drawing/2014/main" id="{C1FE459C-07E2-4B95-B312-371C1E72CE94}"/>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Objetos en Python</a:t>
            </a:r>
          </a:p>
        </p:txBody>
      </p:sp>
      <p:sp>
        <p:nvSpPr>
          <p:cNvPr id="6" name="Rectangle 2">
            <a:extLst>
              <a:ext uri="{FF2B5EF4-FFF2-40B4-BE49-F238E27FC236}">
                <a16:creationId xmlns:a16="http://schemas.microsoft.com/office/drawing/2014/main" id="{A6FC9F71-00E5-43D0-9944-D99205359CE4}"/>
              </a:ext>
            </a:extLst>
          </p:cNvPr>
          <p:cNvSpPr txBox="1">
            <a:spLocks noChangeArrowheads="1"/>
          </p:cNvSpPr>
          <p:nvPr/>
        </p:nvSpPr>
        <p:spPr>
          <a:xfrm>
            <a:off x="395654" y="4983297"/>
            <a:ext cx="8136786" cy="12961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lnSpc>
                <a:spcPts val="3000"/>
              </a:lnSpc>
            </a:pPr>
            <a:r>
              <a:rPr lang="es-ES" altLang="es-MX" sz="1600" b="1" dirty="0">
                <a:solidFill>
                  <a:srgbClr val="FF0000"/>
                </a:solidFill>
                <a:latin typeface="Dom Casual" charset="0"/>
              </a:rPr>
              <a:t>c1</a:t>
            </a:r>
            <a:r>
              <a:rPr lang="es-ES" altLang="es-MX" sz="1600" dirty="0">
                <a:solidFill>
                  <a:schemeClr val="tx1">
                    <a:lumMod val="95000"/>
                    <a:lumOff val="5000"/>
                  </a:schemeClr>
                </a:solidFill>
                <a:latin typeface="Dom Casual" charset="0"/>
              </a:rPr>
              <a:t> y </a:t>
            </a:r>
            <a:r>
              <a:rPr lang="es-ES" altLang="es-MX" sz="1600" b="1" dirty="0">
                <a:solidFill>
                  <a:srgbClr val="FF0000"/>
                </a:solidFill>
                <a:latin typeface="Dom Casual" charset="0"/>
              </a:rPr>
              <a:t>c2</a:t>
            </a:r>
            <a:r>
              <a:rPr lang="es-ES" altLang="es-MX" sz="1600" dirty="0">
                <a:solidFill>
                  <a:schemeClr val="tx1">
                    <a:lumMod val="95000"/>
                    <a:lumOff val="5000"/>
                  </a:schemeClr>
                </a:solidFill>
                <a:latin typeface="Dom Casual" charset="0"/>
              </a:rPr>
              <a:t> son objetos, objetos cuya clase es </a:t>
            </a:r>
            <a:r>
              <a:rPr lang="es-ES" altLang="es-MX" sz="1600" b="1" dirty="0">
                <a:solidFill>
                  <a:schemeClr val="accent6">
                    <a:lumMod val="75000"/>
                  </a:schemeClr>
                </a:solidFill>
                <a:latin typeface="Dom Casual" charset="0"/>
              </a:rPr>
              <a:t>Coche</a:t>
            </a:r>
            <a:r>
              <a:rPr lang="es-ES" altLang="es-MX" sz="1600" dirty="0">
                <a:solidFill>
                  <a:schemeClr val="tx1">
                    <a:lumMod val="95000"/>
                    <a:lumOff val="5000"/>
                  </a:schemeClr>
                </a:solidFill>
                <a:latin typeface="Dom Casual" charset="0"/>
              </a:rPr>
              <a:t>. Ambos objetos pueden </a:t>
            </a:r>
            <a:r>
              <a:rPr lang="es-ES" altLang="es-MX" sz="1600" b="1" dirty="0">
                <a:solidFill>
                  <a:schemeClr val="tx1">
                    <a:lumMod val="95000"/>
                    <a:lumOff val="5000"/>
                  </a:schemeClr>
                </a:solidFill>
                <a:latin typeface="Dom Casual" charset="0"/>
              </a:rPr>
              <a:t>acelerar</a:t>
            </a:r>
            <a:r>
              <a:rPr lang="es-ES" altLang="es-MX" sz="1600" dirty="0">
                <a:solidFill>
                  <a:schemeClr val="tx1">
                    <a:lumMod val="95000"/>
                    <a:lumOff val="5000"/>
                  </a:schemeClr>
                </a:solidFill>
                <a:latin typeface="Dom Casual" charset="0"/>
              </a:rPr>
              <a:t> y </a:t>
            </a:r>
            <a:r>
              <a:rPr lang="es-ES" altLang="es-MX" sz="1600" b="1" dirty="0">
                <a:solidFill>
                  <a:schemeClr val="tx1">
                    <a:lumMod val="95000"/>
                    <a:lumOff val="5000"/>
                  </a:schemeClr>
                </a:solidFill>
                <a:latin typeface="Dom Casual" charset="0"/>
              </a:rPr>
              <a:t>frenar</a:t>
            </a:r>
            <a:r>
              <a:rPr lang="es-ES" altLang="es-MX" sz="1600" dirty="0">
                <a:solidFill>
                  <a:schemeClr val="tx1">
                    <a:lumMod val="95000"/>
                    <a:lumOff val="5000"/>
                  </a:schemeClr>
                </a:solidFill>
                <a:latin typeface="Dom Casual" charset="0"/>
              </a:rPr>
              <a:t>, porque su clase define estas operaciones y tienen un color, porque la clase </a:t>
            </a:r>
            <a:r>
              <a:rPr lang="es-ES" altLang="es-MX" sz="1600" b="1" dirty="0">
                <a:solidFill>
                  <a:schemeClr val="accent6">
                    <a:lumMod val="75000"/>
                  </a:schemeClr>
                </a:solidFill>
                <a:latin typeface="Dom Casual" charset="0"/>
              </a:rPr>
              <a:t>Coche</a:t>
            </a:r>
            <a:r>
              <a:rPr lang="es-ES" altLang="es-MX" sz="1600" dirty="0">
                <a:solidFill>
                  <a:schemeClr val="tx1">
                    <a:lumMod val="95000"/>
                    <a:lumOff val="5000"/>
                  </a:schemeClr>
                </a:solidFill>
                <a:latin typeface="Dom Casual" charset="0"/>
              </a:rPr>
              <a:t> también define este dato. </a:t>
            </a:r>
            <a:r>
              <a:rPr lang="es-ES" altLang="es-MX" sz="1600" b="1" dirty="0">
                <a:solidFill>
                  <a:srgbClr val="FF0000"/>
                </a:solidFill>
                <a:latin typeface="Dom Casual" charset="0"/>
              </a:rPr>
              <a:t>c1</a:t>
            </a:r>
            <a:r>
              <a:rPr lang="es-ES" altLang="es-MX" sz="1600" dirty="0">
                <a:solidFill>
                  <a:schemeClr val="tx1">
                    <a:lumMod val="95000"/>
                    <a:lumOff val="5000"/>
                  </a:schemeClr>
                </a:solidFill>
                <a:latin typeface="Dom Casual" charset="0"/>
              </a:rPr>
              <a:t> es de color rojo, mientras que </a:t>
            </a:r>
            <a:r>
              <a:rPr lang="es-ES" altLang="es-MX" sz="1600" b="1" dirty="0">
                <a:solidFill>
                  <a:srgbClr val="FF0000"/>
                </a:solidFill>
                <a:latin typeface="Dom Casual" charset="0"/>
              </a:rPr>
              <a:t>c2 </a:t>
            </a:r>
            <a:r>
              <a:rPr lang="es-ES" altLang="es-MX" sz="1600" dirty="0">
                <a:solidFill>
                  <a:schemeClr val="tx1">
                    <a:lumMod val="95000"/>
                    <a:lumOff val="5000"/>
                  </a:schemeClr>
                </a:solidFill>
                <a:latin typeface="Dom Casual" charset="0"/>
              </a:rPr>
              <a:t>es de color azul.</a:t>
            </a:r>
            <a:endParaRPr lang="es-ES_tradnl" altLang="es-MX" sz="1600" dirty="0">
              <a:solidFill>
                <a:schemeClr val="tx1">
                  <a:lumMod val="95000"/>
                  <a:lumOff val="5000"/>
                </a:schemeClr>
              </a:solidFill>
              <a:latin typeface="Dom Casual" charset="0"/>
            </a:endParaRPr>
          </a:p>
        </p:txBody>
      </p:sp>
      <p:pic>
        <p:nvPicPr>
          <p:cNvPr id="10" name="Imagen 9">
            <a:extLst>
              <a:ext uri="{FF2B5EF4-FFF2-40B4-BE49-F238E27FC236}">
                <a16:creationId xmlns:a16="http://schemas.microsoft.com/office/drawing/2014/main" id="{51B4ED5C-4EAB-4BB6-B188-BF7088972B35}"/>
              </a:ext>
            </a:extLst>
          </p:cNvPr>
          <p:cNvPicPr>
            <a:picLocks noChangeAspect="1"/>
          </p:cNvPicPr>
          <p:nvPr/>
        </p:nvPicPr>
        <p:blipFill>
          <a:blip r:embed="rId3"/>
          <a:stretch>
            <a:fillRect/>
          </a:stretch>
        </p:blipFill>
        <p:spPr>
          <a:xfrm>
            <a:off x="3419872" y="1614936"/>
            <a:ext cx="4392488" cy="3363673"/>
          </a:xfrm>
          <a:prstGeom prst="rect">
            <a:avLst/>
          </a:prstGeom>
        </p:spPr>
      </p:pic>
    </p:spTree>
    <p:extLst>
      <p:ext uri="{BB962C8B-B14F-4D97-AF65-F5344CB8AC3E}">
        <p14:creationId xmlns:p14="http://schemas.microsoft.com/office/powerpoint/2010/main" val="1227542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a:extLst>
              <a:ext uri="{FF2B5EF4-FFF2-40B4-BE49-F238E27FC236}">
                <a16:creationId xmlns:a16="http://schemas.microsoft.com/office/drawing/2014/main" id="{DAB08E9E-A027-4C8D-9D6B-FC48C293BDFA}"/>
              </a:ext>
            </a:extLst>
          </p:cNvPr>
          <p:cNvSpPr>
            <a:spLocks noGrp="1" noChangeArrowheads="1"/>
          </p:cNvSpPr>
          <p:nvPr>
            <p:ph type="title"/>
          </p:nvPr>
        </p:nvSpPr>
        <p:spPr>
          <a:xfrm>
            <a:off x="350657" y="188640"/>
            <a:ext cx="8442684" cy="827087"/>
          </a:xfrm>
        </p:spPr>
        <p:txBody>
          <a:bodyPr>
            <a:no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Programación Orientada a Objetos</a:t>
            </a:r>
          </a:p>
        </p:txBody>
      </p:sp>
      <p:sp>
        <p:nvSpPr>
          <p:cNvPr id="414723" name="Rectangle 3">
            <a:extLst>
              <a:ext uri="{FF2B5EF4-FFF2-40B4-BE49-F238E27FC236}">
                <a16:creationId xmlns:a16="http://schemas.microsoft.com/office/drawing/2014/main" id="{4B7C7DA4-8082-4981-8952-AEBE5A5A0D2B}"/>
              </a:ext>
            </a:extLst>
          </p:cNvPr>
          <p:cNvSpPr>
            <a:spLocks noGrp="1" noChangeArrowheads="1"/>
          </p:cNvSpPr>
          <p:nvPr>
            <p:ph type="body" sz="half" idx="1"/>
          </p:nvPr>
        </p:nvSpPr>
        <p:spPr>
          <a:xfrm>
            <a:off x="683569" y="1196752"/>
            <a:ext cx="6984776" cy="2880320"/>
          </a:xfrm>
        </p:spPr>
        <p:txBody>
          <a:bodyPr>
            <a:normAutofit/>
          </a:bodyPr>
          <a:lstStyle/>
          <a:p>
            <a:pPr>
              <a:lnSpc>
                <a:spcPct val="120000"/>
              </a:lnSpc>
              <a:buFontTx/>
              <a:buNone/>
            </a:pPr>
            <a:r>
              <a:rPr lang="es-ES_tradnl" altLang="es-MX" sz="2000" dirty="0">
                <a:latin typeface="Dom Casual" charset="0"/>
              </a:rPr>
              <a:t>Es una técnica de diseño y programación</a:t>
            </a:r>
          </a:p>
          <a:p>
            <a:pPr>
              <a:lnSpc>
                <a:spcPct val="120000"/>
              </a:lnSpc>
              <a:buNone/>
            </a:pPr>
            <a:r>
              <a:rPr lang="es-ES_tradnl" altLang="es-MX" sz="2000" dirty="0">
                <a:latin typeface="Dom Casual" charset="0"/>
              </a:rPr>
              <a:t>Algunos términos:</a:t>
            </a:r>
          </a:p>
          <a:p>
            <a:pPr>
              <a:lnSpc>
                <a:spcPct val="120000"/>
              </a:lnSpc>
            </a:pPr>
            <a:r>
              <a:rPr lang="es-ES_tradnl" altLang="es-MX" sz="2000" b="1" dirty="0">
                <a:solidFill>
                  <a:schemeClr val="accent6">
                    <a:lumMod val="75000"/>
                  </a:schemeClr>
                </a:solidFill>
                <a:latin typeface="Dom Casual" charset="0"/>
              </a:rPr>
              <a:t>Objeto:</a:t>
            </a:r>
            <a:r>
              <a:rPr lang="es-ES_tradnl" altLang="es-MX" sz="2000" dirty="0">
                <a:latin typeface="Dom Casual" charset="0"/>
              </a:rPr>
              <a:t> Usualmente una persona, lugar o cosa.</a:t>
            </a:r>
          </a:p>
          <a:p>
            <a:pPr>
              <a:lnSpc>
                <a:spcPct val="120000"/>
              </a:lnSpc>
            </a:pPr>
            <a:r>
              <a:rPr lang="es-ES_tradnl" altLang="es-MX" sz="2000" b="1" dirty="0">
                <a:solidFill>
                  <a:schemeClr val="accent6">
                    <a:lumMod val="75000"/>
                  </a:schemeClr>
                </a:solidFill>
                <a:latin typeface="Dom Casual" charset="0"/>
              </a:rPr>
              <a:t>Método:</a:t>
            </a:r>
            <a:r>
              <a:rPr lang="es-ES_tradnl" altLang="es-MX" sz="2000" dirty="0">
                <a:solidFill>
                  <a:schemeClr val="accent6">
                    <a:lumMod val="75000"/>
                  </a:schemeClr>
                </a:solidFill>
                <a:latin typeface="Dom Casual" charset="0"/>
              </a:rPr>
              <a:t> </a:t>
            </a:r>
            <a:r>
              <a:rPr lang="es-ES_tradnl" altLang="es-MX" sz="2000" dirty="0">
                <a:latin typeface="Dom Casual" charset="0"/>
              </a:rPr>
              <a:t>Una acción ejecutada por el objeto (un verbo)</a:t>
            </a:r>
          </a:p>
          <a:p>
            <a:pPr>
              <a:lnSpc>
                <a:spcPct val="120000"/>
              </a:lnSpc>
            </a:pPr>
            <a:r>
              <a:rPr lang="es-ES_tradnl" altLang="es-MX" sz="2000" b="1" dirty="0">
                <a:solidFill>
                  <a:schemeClr val="accent6">
                    <a:lumMod val="75000"/>
                  </a:schemeClr>
                </a:solidFill>
                <a:latin typeface="Dom Casual" charset="0"/>
              </a:rPr>
              <a:t>Clase:</a:t>
            </a:r>
            <a:r>
              <a:rPr lang="es-ES_tradnl" altLang="es-MX" sz="2000" dirty="0">
                <a:solidFill>
                  <a:schemeClr val="accent6">
                    <a:lumMod val="75000"/>
                  </a:schemeClr>
                </a:solidFill>
                <a:latin typeface="Dom Casual" charset="0"/>
              </a:rPr>
              <a:t> </a:t>
            </a:r>
            <a:r>
              <a:rPr lang="es-ES_tradnl" altLang="es-MX" sz="2000" dirty="0">
                <a:latin typeface="Dom Casual" charset="0"/>
              </a:rPr>
              <a:t>Una categoría de objetos similares (como automóviles)</a:t>
            </a:r>
          </a:p>
        </p:txBody>
      </p:sp>
      <p:pic>
        <p:nvPicPr>
          <p:cNvPr id="3" name="Imagen 2" descr="Imagen que contiene Escala de tiempo&#10;&#10;Descripción generada automáticamente">
            <a:extLst>
              <a:ext uri="{FF2B5EF4-FFF2-40B4-BE49-F238E27FC236}">
                <a16:creationId xmlns:a16="http://schemas.microsoft.com/office/drawing/2014/main" id="{B0CC0422-65CC-4F12-AD6C-B557FCFCA6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8" y="3789040"/>
            <a:ext cx="3540625" cy="2356729"/>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53751"/>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Objetos en Python</a:t>
            </a:r>
          </a:p>
        </p:txBody>
      </p:sp>
      <p:sp>
        <p:nvSpPr>
          <p:cNvPr id="5" name="CuadroTexto 4">
            <a:extLst>
              <a:ext uri="{FF2B5EF4-FFF2-40B4-BE49-F238E27FC236}">
                <a16:creationId xmlns:a16="http://schemas.microsoft.com/office/drawing/2014/main" id="{5B9DCBD5-EDB4-472E-80FA-9890151C94A5}"/>
              </a:ext>
            </a:extLst>
          </p:cNvPr>
          <p:cNvSpPr txBox="1"/>
          <p:nvPr/>
        </p:nvSpPr>
        <p:spPr>
          <a:xfrm>
            <a:off x="886631" y="1412776"/>
            <a:ext cx="7272808" cy="1692771"/>
          </a:xfrm>
          <a:prstGeom prst="rect">
            <a:avLst/>
          </a:prstGeom>
          <a:noFill/>
        </p:spPr>
        <p:txBody>
          <a:bodyPr wrap="square" rtlCol="0">
            <a:spAutoFit/>
          </a:bodyPr>
          <a:lstStyle/>
          <a:p>
            <a:pPr algn="just">
              <a:lnSpc>
                <a:spcPct val="150000"/>
              </a:lnSpc>
            </a:pPr>
            <a:r>
              <a:rPr lang="es-ES" sz="1600" dirty="0"/>
              <a:t>Para crear un objeto de una clase determinada, es decir, instanciar una clase, se usa el nombre de la clase y a continuación se añaden paréntesis (como si se llamara a una función).</a:t>
            </a:r>
          </a:p>
          <a:p>
            <a:r>
              <a:rPr lang="es-ES" sz="1600" dirty="0">
                <a:solidFill>
                  <a:schemeClr val="bg1"/>
                </a:solidFill>
              </a:rPr>
              <a:t>.</a:t>
            </a:r>
            <a:br>
              <a:rPr lang="es-ES" sz="1600" dirty="0"/>
            </a:br>
            <a:r>
              <a:rPr lang="es-ES" sz="1600" b="1" dirty="0">
                <a:solidFill>
                  <a:srgbClr val="FF0000"/>
                </a:solidFill>
              </a:rPr>
              <a:t>obj</a:t>
            </a:r>
            <a:r>
              <a:rPr lang="es-ES" sz="1600" dirty="0"/>
              <a:t> = </a:t>
            </a:r>
            <a:r>
              <a:rPr lang="es-ES" sz="1600" b="1" dirty="0">
                <a:solidFill>
                  <a:schemeClr val="accent6">
                    <a:lumMod val="75000"/>
                  </a:schemeClr>
                </a:solidFill>
              </a:rPr>
              <a:t>MiClase()</a:t>
            </a:r>
            <a:endParaRPr lang="es-ES" sz="1600" dirty="0"/>
          </a:p>
        </p:txBody>
      </p:sp>
      <p:sp>
        <p:nvSpPr>
          <p:cNvPr id="6" name="CuadroTexto 5">
            <a:extLst>
              <a:ext uri="{FF2B5EF4-FFF2-40B4-BE49-F238E27FC236}">
                <a16:creationId xmlns:a16="http://schemas.microsoft.com/office/drawing/2014/main" id="{57FA5499-F960-45B8-A4F1-72965E0A367A}"/>
              </a:ext>
            </a:extLst>
          </p:cNvPr>
          <p:cNvSpPr txBox="1"/>
          <p:nvPr/>
        </p:nvSpPr>
        <p:spPr>
          <a:xfrm>
            <a:off x="872459" y="3283201"/>
            <a:ext cx="7272808" cy="792781"/>
          </a:xfrm>
          <a:prstGeom prst="rect">
            <a:avLst/>
          </a:prstGeom>
          <a:noFill/>
        </p:spPr>
        <p:txBody>
          <a:bodyPr wrap="square" rtlCol="0">
            <a:spAutoFit/>
          </a:bodyPr>
          <a:lstStyle/>
          <a:p>
            <a:pPr algn="just">
              <a:lnSpc>
                <a:spcPct val="150000"/>
              </a:lnSpc>
            </a:pPr>
            <a:r>
              <a:rPr lang="es-ES" sz="1600" dirty="0"/>
              <a:t>Este código crea una nueva instancia de la clase </a:t>
            </a:r>
            <a:r>
              <a:rPr lang="es-ES" sz="1600" b="1" dirty="0">
                <a:solidFill>
                  <a:schemeClr val="accent6">
                    <a:lumMod val="75000"/>
                  </a:schemeClr>
                </a:solidFill>
              </a:rPr>
              <a:t>MiClase</a:t>
            </a:r>
            <a:r>
              <a:rPr lang="es-ES" sz="1600" dirty="0"/>
              <a:t> y asigna dicho objeto a la variable </a:t>
            </a:r>
            <a:r>
              <a:rPr lang="es-ES" sz="1600" b="1" dirty="0">
                <a:solidFill>
                  <a:srgbClr val="FF0000"/>
                </a:solidFill>
              </a:rPr>
              <a:t>obj</a:t>
            </a:r>
            <a:r>
              <a:rPr lang="es-ES" sz="1600" dirty="0"/>
              <a:t>. Esto crea un objeto vacío, sin estado.</a:t>
            </a:r>
          </a:p>
        </p:txBody>
      </p:sp>
    </p:spTree>
    <p:extLst>
      <p:ext uri="{BB962C8B-B14F-4D97-AF65-F5344CB8AC3E}">
        <p14:creationId xmlns:p14="http://schemas.microsoft.com/office/powerpoint/2010/main" val="32859346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Constructor de una clase</a:t>
            </a:r>
          </a:p>
        </p:txBody>
      </p:sp>
      <p:sp>
        <p:nvSpPr>
          <p:cNvPr id="6" name="CuadroTexto 5">
            <a:extLst>
              <a:ext uri="{FF2B5EF4-FFF2-40B4-BE49-F238E27FC236}">
                <a16:creationId xmlns:a16="http://schemas.microsoft.com/office/drawing/2014/main" id="{57FA5499-F960-45B8-A4F1-72965E0A367A}"/>
              </a:ext>
            </a:extLst>
          </p:cNvPr>
          <p:cNvSpPr txBox="1"/>
          <p:nvPr/>
        </p:nvSpPr>
        <p:spPr>
          <a:xfrm>
            <a:off x="488603" y="1052736"/>
            <a:ext cx="8166794" cy="2870273"/>
          </a:xfrm>
          <a:prstGeom prst="rect">
            <a:avLst/>
          </a:prstGeom>
          <a:noFill/>
        </p:spPr>
        <p:txBody>
          <a:bodyPr wrap="square" rtlCol="0">
            <a:spAutoFit/>
          </a:bodyPr>
          <a:lstStyle/>
          <a:p>
            <a:pPr marL="285750" indent="-285750" algn="just">
              <a:lnSpc>
                <a:spcPct val="150000"/>
              </a:lnSpc>
              <a:spcAft>
                <a:spcPts val="600"/>
              </a:spcAft>
              <a:buFont typeface="Arial" panose="020B0604020202020204" pitchFamily="34" charset="0"/>
              <a:buChar char="•"/>
            </a:pPr>
            <a:r>
              <a:rPr lang="es-ES" sz="1600" dirty="0"/>
              <a:t>Sin embargo, hay clases que deben o necesitan crear instancias de objetos con un estado inicial.</a:t>
            </a:r>
          </a:p>
          <a:p>
            <a:pPr marL="285750" indent="-285750" algn="just">
              <a:lnSpc>
                <a:spcPct val="150000"/>
              </a:lnSpc>
              <a:spcAft>
                <a:spcPts val="600"/>
              </a:spcAft>
              <a:buFont typeface="Arial" panose="020B0604020202020204" pitchFamily="34" charset="0"/>
              <a:buChar char="•"/>
            </a:pPr>
            <a:r>
              <a:rPr lang="es-ES" sz="1600" dirty="0"/>
              <a:t>Esto se consigue implementando el método especial </a:t>
            </a:r>
            <a:r>
              <a:rPr lang="es-ES" sz="1600" b="1" dirty="0">
                <a:solidFill>
                  <a:srgbClr val="FF0000"/>
                </a:solidFill>
              </a:rPr>
              <a:t>__init__()</a:t>
            </a:r>
            <a:r>
              <a:rPr lang="es-ES" sz="1600" dirty="0"/>
              <a:t>. Este método es conocido como el constructor de la clase y se invoca cada vez que se instancia un nuevo objeto.</a:t>
            </a:r>
          </a:p>
          <a:p>
            <a:pPr marL="285750" indent="-285750" algn="just">
              <a:lnSpc>
                <a:spcPct val="150000"/>
              </a:lnSpc>
              <a:spcAft>
                <a:spcPts val="600"/>
              </a:spcAft>
              <a:buFont typeface="Arial" panose="020B0604020202020204" pitchFamily="34" charset="0"/>
              <a:buChar char="•"/>
            </a:pPr>
            <a:r>
              <a:rPr lang="es-ES" sz="1600" dirty="0"/>
              <a:t>El método </a:t>
            </a:r>
            <a:r>
              <a:rPr lang="es-ES" sz="1600" b="1" dirty="0">
                <a:solidFill>
                  <a:srgbClr val="FF0000"/>
                </a:solidFill>
              </a:rPr>
              <a:t>__init__()</a:t>
            </a:r>
            <a:r>
              <a:rPr lang="es-ES" sz="1600" dirty="0"/>
              <a:t> establece un primer parámetro especial que se suele llamar </a:t>
            </a:r>
            <a:r>
              <a:rPr lang="es-ES" sz="1600" b="1" dirty="0">
                <a:solidFill>
                  <a:schemeClr val="accent6">
                    <a:lumMod val="75000"/>
                  </a:schemeClr>
                </a:solidFill>
              </a:rPr>
              <a:t>self </a:t>
            </a:r>
            <a:r>
              <a:rPr lang="es-ES" sz="1600" dirty="0"/>
              <a:t>y puede especificar otros parámetros como en las funciones.</a:t>
            </a:r>
          </a:p>
          <a:p>
            <a:pPr marL="285750" indent="-285750" algn="just">
              <a:lnSpc>
                <a:spcPct val="150000"/>
              </a:lnSpc>
              <a:spcAft>
                <a:spcPts val="600"/>
              </a:spcAft>
              <a:buFont typeface="Arial" panose="020B0604020202020204" pitchFamily="34" charset="0"/>
              <a:buChar char="•"/>
            </a:pPr>
            <a:r>
              <a:rPr lang="es-ES" sz="1600" dirty="0"/>
              <a:t>En nuestro caso, el constructor de la clase </a:t>
            </a:r>
            <a:r>
              <a:rPr lang="es-ES" sz="1600" b="1" dirty="0">
                <a:solidFill>
                  <a:schemeClr val="accent5">
                    <a:lumMod val="75000"/>
                  </a:schemeClr>
                </a:solidFill>
              </a:rPr>
              <a:t>Coche</a:t>
            </a:r>
            <a:r>
              <a:rPr lang="es-ES" sz="1600" dirty="0"/>
              <a:t> es el siguiente:</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488602" y="5241347"/>
            <a:ext cx="8043837" cy="79278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ES" sz="1600" dirty="0"/>
              <a:t>Además del parámetro </a:t>
            </a:r>
            <a:r>
              <a:rPr lang="es-ES" sz="1600" b="1" dirty="0">
                <a:solidFill>
                  <a:schemeClr val="accent6">
                    <a:lumMod val="75000"/>
                  </a:schemeClr>
                </a:solidFill>
              </a:rPr>
              <a:t>self</a:t>
            </a:r>
            <a:r>
              <a:rPr lang="es-ES" sz="1600" dirty="0"/>
              <a:t>, se definen los parámetros </a:t>
            </a:r>
            <a:r>
              <a:rPr lang="es-ES" sz="1600" b="1" dirty="0">
                <a:solidFill>
                  <a:schemeClr val="accent6">
                    <a:lumMod val="75000"/>
                  </a:schemeClr>
                </a:solidFill>
              </a:rPr>
              <a:t>color</a:t>
            </a:r>
            <a:r>
              <a:rPr lang="es-ES" sz="1600" dirty="0"/>
              <a:t> y </a:t>
            </a:r>
            <a:r>
              <a:rPr lang="es-ES" sz="1600" b="1" dirty="0">
                <a:solidFill>
                  <a:schemeClr val="accent6">
                    <a:lumMod val="75000"/>
                  </a:schemeClr>
                </a:solidFill>
              </a:rPr>
              <a:t>aceleracion</a:t>
            </a:r>
            <a:r>
              <a:rPr lang="es-ES" sz="1600" dirty="0"/>
              <a:t>, que determinan el estado inicial del objeto de tipo </a:t>
            </a:r>
            <a:r>
              <a:rPr lang="es-ES" sz="1600" b="1" dirty="0">
                <a:solidFill>
                  <a:schemeClr val="accent5">
                    <a:lumMod val="75000"/>
                  </a:schemeClr>
                </a:solidFill>
              </a:rPr>
              <a:t>Coche</a:t>
            </a:r>
            <a:r>
              <a:rPr lang="es-ES" sz="1600" dirty="0"/>
              <a:t>.</a:t>
            </a:r>
          </a:p>
        </p:txBody>
      </p:sp>
      <p:pic>
        <p:nvPicPr>
          <p:cNvPr id="9" name="Imagen 8">
            <a:extLst>
              <a:ext uri="{FF2B5EF4-FFF2-40B4-BE49-F238E27FC236}">
                <a16:creationId xmlns:a16="http://schemas.microsoft.com/office/drawing/2014/main" id="{917813CB-E4B8-46C1-8558-63AE7140883A}"/>
              </a:ext>
            </a:extLst>
          </p:cNvPr>
          <p:cNvPicPr>
            <a:picLocks noChangeAspect="1"/>
          </p:cNvPicPr>
          <p:nvPr/>
        </p:nvPicPr>
        <p:blipFill>
          <a:blip r:embed="rId3"/>
          <a:stretch>
            <a:fillRect/>
          </a:stretch>
        </p:blipFill>
        <p:spPr>
          <a:xfrm>
            <a:off x="827584" y="3965727"/>
            <a:ext cx="3312368" cy="1241022"/>
          </a:xfrm>
          <a:prstGeom prst="rect">
            <a:avLst/>
          </a:prstGeom>
        </p:spPr>
      </p:pic>
    </p:spTree>
    <p:extLst>
      <p:ext uri="{BB962C8B-B14F-4D97-AF65-F5344CB8AC3E}">
        <p14:creationId xmlns:p14="http://schemas.microsoft.com/office/powerpoint/2010/main" val="16851585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Constructor de una clase</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755575" y="1150292"/>
            <a:ext cx="7632848" cy="1569660"/>
          </a:xfrm>
          <a:prstGeom prst="rect">
            <a:avLst/>
          </a:prstGeom>
          <a:noFill/>
        </p:spPr>
        <p:txBody>
          <a:bodyPr wrap="square" rtlCol="0">
            <a:spAutoFit/>
          </a:bodyPr>
          <a:lstStyle/>
          <a:p>
            <a:pPr>
              <a:lnSpc>
                <a:spcPct val="150000"/>
              </a:lnSpc>
            </a:pPr>
            <a:r>
              <a:rPr lang="es-ES" sz="1600" dirty="0"/>
              <a:t>En este caso, para instanciar un objeto de tipo </a:t>
            </a:r>
            <a:r>
              <a:rPr lang="es-ES" sz="1600" b="1" dirty="0">
                <a:solidFill>
                  <a:schemeClr val="accent5">
                    <a:lumMod val="75000"/>
                  </a:schemeClr>
                </a:solidFill>
              </a:rPr>
              <a:t>Coche</a:t>
            </a:r>
            <a:r>
              <a:rPr lang="es-ES" sz="1600" dirty="0"/>
              <a:t>, debemos pasar como argumentos el </a:t>
            </a:r>
            <a:r>
              <a:rPr lang="es-ES" sz="1600" b="1" dirty="0"/>
              <a:t>color </a:t>
            </a:r>
            <a:r>
              <a:rPr lang="es-ES" sz="1600" dirty="0"/>
              <a:t>y la </a:t>
            </a:r>
            <a:r>
              <a:rPr lang="es-ES" sz="1600" b="1" dirty="0"/>
              <a:t>aceleración </a:t>
            </a:r>
            <a:r>
              <a:rPr lang="es-ES" sz="1600" dirty="0"/>
              <a:t>como vimos en el ejemplo:</a:t>
            </a:r>
          </a:p>
          <a:p>
            <a:endParaRPr lang="es-MX" sz="1600" b="0" i="0" dirty="0">
              <a:solidFill>
                <a:srgbClr val="000000"/>
              </a:solidFill>
              <a:effectLst/>
              <a:latin typeface="Source Code Pro" panose="020B0509030403020204" pitchFamily="49" charset="0"/>
            </a:endParaRPr>
          </a:p>
          <a:p>
            <a:r>
              <a:rPr lang="es-MX" sz="1600" b="0" i="0" dirty="0">
                <a:solidFill>
                  <a:srgbClr val="000000"/>
                </a:solidFill>
                <a:effectLst/>
                <a:latin typeface="Source Code Pro" panose="020B0509030403020204" pitchFamily="49" charset="0"/>
              </a:rPr>
              <a:t>c1 = </a:t>
            </a:r>
            <a:r>
              <a:rPr lang="es-MX" sz="1600" b="0" i="0" dirty="0">
                <a:solidFill>
                  <a:srgbClr val="0086B3"/>
                </a:solidFill>
                <a:effectLst/>
                <a:latin typeface="Source Code Pro" panose="020B0509030403020204" pitchFamily="49" charset="0"/>
              </a:rPr>
              <a:t>Coche</a:t>
            </a:r>
            <a:r>
              <a:rPr lang="es-MX" sz="1600" b="0" i="0" dirty="0">
                <a:solidFill>
                  <a:srgbClr val="777777"/>
                </a:solidFill>
                <a:effectLst/>
                <a:latin typeface="Source Code Pro" panose="020B0509030403020204" pitchFamily="49" charset="0"/>
              </a:rPr>
              <a:t>(</a:t>
            </a:r>
            <a:r>
              <a:rPr lang="es-MX" sz="1600" b="0" i="0" dirty="0">
                <a:solidFill>
                  <a:srgbClr val="DD1144"/>
                </a:solidFill>
                <a:effectLst/>
                <a:latin typeface="Source Code Pro" panose="020B0509030403020204" pitchFamily="49" charset="0"/>
              </a:rPr>
              <a:t>'rojo'</a:t>
            </a:r>
            <a:r>
              <a:rPr lang="es-MX" sz="1600" b="0" i="0" dirty="0">
                <a:solidFill>
                  <a:srgbClr val="000000"/>
                </a:solidFill>
                <a:effectLst/>
                <a:latin typeface="Source Code Pro" panose="020B0509030403020204" pitchFamily="49" charset="0"/>
              </a:rPr>
              <a:t>, </a:t>
            </a:r>
            <a:r>
              <a:rPr lang="es-MX" sz="1600" b="0" i="0" dirty="0">
                <a:solidFill>
                  <a:srgbClr val="009999"/>
                </a:solidFill>
                <a:effectLst/>
                <a:latin typeface="Source Code Pro" panose="020B0509030403020204" pitchFamily="49" charset="0"/>
              </a:rPr>
              <a:t>20</a:t>
            </a:r>
            <a:r>
              <a:rPr lang="es-MX" sz="1600" b="0" i="0" dirty="0">
                <a:solidFill>
                  <a:srgbClr val="777777"/>
                </a:solidFill>
                <a:effectLst/>
                <a:latin typeface="Source Code Pro" panose="020B0509030403020204" pitchFamily="49" charset="0"/>
              </a:rPr>
              <a:t>)</a:t>
            </a:r>
            <a:br>
              <a:rPr lang="es-ES" sz="1600" dirty="0"/>
            </a:br>
            <a:endParaRPr lang="es-ES" sz="1600" dirty="0"/>
          </a:p>
        </p:txBody>
      </p:sp>
      <p:pic>
        <p:nvPicPr>
          <p:cNvPr id="3" name="Imagen 2">
            <a:extLst>
              <a:ext uri="{FF2B5EF4-FFF2-40B4-BE49-F238E27FC236}">
                <a16:creationId xmlns:a16="http://schemas.microsoft.com/office/drawing/2014/main" id="{FEE2874F-F48B-47D6-8562-87AB343D0170}"/>
              </a:ext>
            </a:extLst>
          </p:cNvPr>
          <p:cNvPicPr>
            <a:picLocks noChangeAspect="1"/>
          </p:cNvPicPr>
          <p:nvPr/>
        </p:nvPicPr>
        <p:blipFill>
          <a:blip r:embed="rId2"/>
          <a:stretch>
            <a:fillRect/>
          </a:stretch>
        </p:blipFill>
        <p:spPr>
          <a:xfrm>
            <a:off x="1259632" y="2833124"/>
            <a:ext cx="6781800" cy="2609850"/>
          </a:xfrm>
          <a:prstGeom prst="rect">
            <a:avLst/>
          </a:prstGeom>
        </p:spPr>
      </p:pic>
    </p:spTree>
    <p:extLst>
      <p:ext uri="{BB962C8B-B14F-4D97-AF65-F5344CB8AC3E}">
        <p14:creationId xmlns:p14="http://schemas.microsoft.com/office/powerpoint/2010/main" val="29895754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Atributos de datos y métodos</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546194" y="1403256"/>
            <a:ext cx="7632848" cy="792781"/>
          </a:xfrm>
          <a:prstGeom prst="rect">
            <a:avLst/>
          </a:prstGeom>
          <a:noFill/>
        </p:spPr>
        <p:txBody>
          <a:bodyPr wrap="square" rtlCol="0">
            <a:spAutoFit/>
          </a:bodyPr>
          <a:lstStyle/>
          <a:p>
            <a:pPr>
              <a:lnSpc>
                <a:spcPct val="150000"/>
              </a:lnSpc>
            </a:pPr>
            <a:r>
              <a:rPr lang="es-ES" sz="1600" dirty="0"/>
              <a:t>La única operación que pueden realizar los objetos es referenciar a sus atributos por medio del operador (.) punto. </a:t>
            </a:r>
          </a:p>
        </p:txBody>
      </p:sp>
      <p:sp>
        <p:nvSpPr>
          <p:cNvPr id="21" name="CuadroTexto 20">
            <a:extLst>
              <a:ext uri="{FF2B5EF4-FFF2-40B4-BE49-F238E27FC236}">
                <a16:creationId xmlns:a16="http://schemas.microsoft.com/office/drawing/2014/main" id="{E83328AB-21E1-4C74-9969-267791F4E483}"/>
              </a:ext>
            </a:extLst>
          </p:cNvPr>
          <p:cNvSpPr txBox="1"/>
          <p:nvPr/>
        </p:nvSpPr>
        <p:spPr>
          <a:xfrm>
            <a:off x="539553" y="2196037"/>
            <a:ext cx="7639490" cy="423449"/>
          </a:xfrm>
          <a:prstGeom prst="rect">
            <a:avLst/>
          </a:prstGeom>
          <a:noFill/>
        </p:spPr>
        <p:txBody>
          <a:bodyPr wrap="square" rtlCol="0">
            <a:spAutoFit/>
          </a:bodyPr>
          <a:lstStyle/>
          <a:p>
            <a:pPr>
              <a:lnSpc>
                <a:spcPct val="150000"/>
              </a:lnSpc>
            </a:pPr>
            <a:r>
              <a:rPr lang="es-ES" sz="1600" dirty="0"/>
              <a:t>Un objeto tiene dos tipos de atributos</a:t>
            </a:r>
            <a:r>
              <a:rPr lang="es-ES" sz="1600" dirty="0">
                <a:solidFill>
                  <a:schemeClr val="accent6">
                    <a:lumMod val="75000"/>
                  </a:schemeClr>
                </a:solidFill>
              </a:rPr>
              <a:t>: </a:t>
            </a:r>
            <a:r>
              <a:rPr lang="es-ES" sz="1600" b="1" dirty="0">
                <a:solidFill>
                  <a:schemeClr val="accent6">
                    <a:lumMod val="75000"/>
                  </a:schemeClr>
                </a:solidFill>
              </a:rPr>
              <a:t>atributos de datos </a:t>
            </a:r>
            <a:r>
              <a:rPr lang="es-ES" sz="1600" dirty="0"/>
              <a:t>y </a:t>
            </a:r>
            <a:r>
              <a:rPr lang="es-ES" sz="1600" b="1" dirty="0">
                <a:solidFill>
                  <a:schemeClr val="accent6">
                    <a:lumMod val="75000"/>
                  </a:schemeClr>
                </a:solidFill>
              </a:rPr>
              <a:t>métodos</a:t>
            </a:r>
            <a:r>
              <a:rPr lang="es-ES" sz="1600" dirty="0"/>
              <a:t>.</a:t>
            </a:r>
          </a:p>
        </p:txBody>
      </p:sp>
      <p:sp>
        <p:nvSpPr>
          <p:cNvPr id="22" name="CuadroTexto 21">
            <a:extLst>
              <a:ext uri="{FF2B5EF4-FFF2-40B4-BE49-F238E27FC236}">
                <a16:creationId xmlns:a16="http://schemas.microsoft.com/office/drawing/2014/main" id="{B1A84889-B9D5-417A-BF82-6E82EF2CC978}"/>
              </a:ext>
            </a:extLst>
          </p:cNvPr>
          <p:cNvSpPr txBox="1"/>
          <p:nvPr/>
        </p:nvSpPr>
        <p:spPr>
          <a:xfrm>
            <a:off x="539553" y="2859208"/>
            <a:ext cx="2538067" cy="33781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ES" sz="1600" dirty="0"/>
              <a:t>Los </a:t>
            </a:r>
            <a:r>
              <a:rPr lang="es-ES" sz="1600" b="1" dirty="0">
                <a:solidFill>
                  <a:schemeClr val="accent6">
                    <a:lumMod val="75000"/>
                  </a:schemeClr>
                </a:solidFill>
              </a:rPr>
              <a:t>atributos de datos </a:t>
            </a:r>
            <a:r>
              <a:rPr lang="es-ES" sz="1600" dirty="0"/>
              <a:t>definen el estado del objeto. En otros lenguajes son conocidos simplemente como atributos.</a:t>
            </a:r>
          </a:p>
          <a:p>
            <a:pPr marL="285750" indent="-285750">
              <a:lnSpc>
                <a:spcPct val="150000"/>
              </a:lnSpc>
              <a:buFont typeface="Arial" panose="020B0604020202020204" pitchFamily="34" charset="0"/>
              <a:buChar char="•"/>
            </a:pPr>
            <a:r>
              <a:rPr lang="es-ES" sz="1600" dirty="0"/>
              <a:t>Los </a:t>
            </a:r>
            <a:r>
              <a:rPr lang="es-ES" sz="1600" b="1" dirty="0">
                <a:solidFill>
                  <a:schemeClr val="accent6">
                    <a:lumMod val="75000"/>
                  </a:schemeClr>
                </a:solidFill>
              </a:rPr>
              <a:t>métodos</a:t>
            </a:r>
            <a:r>
              <a:rPr lang="es-ES" sz="1600" dirty="0"/>
              <a:t> son las funciones definidas dentro de la clase.</a:t>
            </a:r>
          </a:p>
        </p:txBody>
      </p:sp>
      <p:pic>
        <p:nvPicPr>
          <p:cNvPr id="23" name="Imagen 22">
            <a:extLst>
              <a:ext uri="{FF2B5EF4-FFF2-40B4-BE49-F238E27FC236}">
                <a16:creationId xmlns:a16="http://schemas.microsoft.com/office/drawing/2014/main" id="{9C0574E7-E365-4DA4-85C8-363EDA9F323E}"/>
              </a:ext>
            </a:extLst>
          </p:cNvPr>
          <p:cNvPicPr>
            <a:picLocks noChangeAspect="1"/>
          </p:cNvPicPr>
          <p:nvPr/>
        </p:nvPicPr>
        <p:blipFill>
          <a:blip r:embed="rId3"/>
          <a:stretch>
            <a:fillRect/>
          </a:stretch>
        </p:blipFill>
        <p:spPr>
          <a:xfrm>
            <a:off x="3221892" y="3097094"/>
            <a:ext cx="4937547" cy="2902332"/>
          </a:xfrm>
          <a:prstGeom prst="rect">
            <a:avLst/>
          </a:prstGeom>
        </p:spPr>
      </p:pic>
    </p:spTree>
    <p:extLst>
      <p:ext uri="{BB962C8B-B14F-4D97-AF65-F5344CB8AC3E}">
        <p14:creationId xmlns:p14="http://schemas.microsoft.com/office/powerpoint/2010/main" val="22516452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Atributos de datos y métodos</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683568" y="1071716"/>
            <a:ext cx="7632848" cy="423449"/>
          </a:xfrm>
          <a:prstGeom prst="rect">
            <a:avLst/>
          </a:prstGeom>
          <a:noFill/>
        </p:spPr>
        <p:txBody>
          <a:bodyPr wrap="square" rtlCol="0">
            <a:spAutoFit/>
          </a:bodyPr>
          <a:lstStyle/>
          <a:p>
            <a:pPr>
              <a:lnSpc>
                <a:spcPct val="150000"/>
              </a:lnSpc>
            </a:pPr>
            <a:r>
              <a:rPr lang="es-ES" sz="1600" dirty="0"/>
              <a:t>Siguiendo con nuestro ejemplo de la clase </a:t>
            </a:r>
            <a:r>
              <a:rPr lang="es-ES" sz="1600" b="1" dirty="0">
                <a:solidFill>
                  <a:schemeClr val="accent5">
                    <a:lumMod val="75000"/>
                  </a:schemeClr>
                </a:solidFill>
              </a:rPr>
              <a:t>Coche</a:t>
            </a:r>
            <a:r>
              <a:rPr lang="es-ES" sz="1600" dirty="0"/>
              <a:t>, vamos a crear el objeto </a:t>
            </a:r>
            <a:r>
              <a:rPr lang="es-ES" sz="1600" b="1" dirty="0">
                <a:solidFill>
                  <a:srgbClr val="FF0000"/>
                </a:solidFill>
              </a:rPr>
              <a:t>c1</a:t>
            </a:r>
            <a:r>
              <a:rPr lang="es-ES" sz="1600" dirty="0"/>
              <a:t>:</a:t>
            </a:r>
          </a:p>
        </p:txBody>
      </p:sp>
      <p:sp>
        <p:nvSpPr>
          <p:cNvPr id="16" name="CuadroTexto 15">
            <a:extLst>
              <a:ext uri="{FF2B5EF4-FFF2-40B4-BE49-F238E27FC236}">
                <a16:creationId xmlns:a16="http://schemas.microsoft.com/office/drawing/2014/main" id="{A64589E1-D774-4109-9A31-A4D03F5FFFFA}"/>
              </a:ext>
            </a:extLst>
          </p:cNvPr>
          <p:cNvSpPr txBox="1"/>
          <p:nvPr/>
        </p:nvSpPr>
        <p:spPr>
          <a:xfrm>
            <a:off x="683568" y="4430889"/>
            <a:ext cx="7992888" cy="1531445"/>
          </a:xfrm>
          <a:prstGeom prst="rect">
            <a:avLst/>
          </a:prstGeom>
          <a:noFill/>
        </p:spPr>
        <p:txBody>
          <a:bodyPr wrap="square" rtlCol="0">
            <a:spAutoFit/>
          </a:bodyPr>
          <a:lstStyle/>
          <a:p>
            <a:pPr algn="just">
              <a:lnSpc>
                <a:spcPct val="150000"/>
              </a:lnSpc>
            </a:pPr>
            <a:r>
              <a:rPr lang="es-ES" sz="1600" dirty="0"/>
              <a:t>En la línea 2, el objeto </a:t>
            </a:r>
            <a:r>
              <a:rPr lang="es-ES" sz="1600" b="1" dirty="0">
                <a:solidFill>
                  <a:srgbClr val="FF0000"/>
                </a:solidFill>
              </a:rPr>
              <a:t>c1 </a:t>
            </a:r>
            <a:r>
              <a:rPr lang="es-ES" sz="1600" dirty="0"/>
              <a:t>está referenciando al atributo de dato </a:t>
            </a:r>
            <a:r>
              <a:rPr lang="es-ES" sz="1600" b="1" dirty="0">
                <a:solidFill>
                  <a:schemeClr val="accent6">
                    <a:lumMod val="75000"/>
                  </a:schemeClr>
                </a:solidFill>
              </a:rPr>
              <a:t>color</a:t>
            </a:r>
            <a:r>
              <a:rPr lang="es-ES" sz="1600" dirty="0"/>
              <a:t> y en la línea 4 al atributo </a:t>
            </a:r>
            <a:r>
              <a:rPr lang="es-ES" sz="1600" b="1" dirty="0">
                <a:solidFill>
                  <a:schemeClr val="accent6">
                    <a:lumMod val="75000"/>
                  </a:schemeClr>
                </a:solidFill>
              </a:rPr>
              <a:t>velocidad</a:t>
            </a:r>
            <a:r>
              <a:rPr lang="es-ES" sz="1600" dirty="0"/>
              <a:t>. Sin embargo, en la línea 6 se referencia al método </a:t>
            </a:r>
            <a:r>
              <a:rPr lang="es-ES" sz="1600" b="1" dirty="0">
                <a:solidFill>
                  <a:schemeClr val="accent6">
                    <a:lumMod val="75000"/>
                  </a:schemeClr>
                </a:solidFill>
              </a:rPr>
              <a:t>acelera()</a:t>
            </a:r>
            <a:r>
              <a:rPr lang="es-ES" sz="1600" dirty="0"/>
              <a:t>. Al llamar a este método se modifica el estado del objeto, dado que se incrementa su velocidad. Este hecho lo puedes apreciar cuando se vuelve a referenciar al atributo velocidad en la línea 7.</a:t>
            </a:r>
          </a:p>
        </p:txBody>
      </p:sp>
      <p:pic>
        <p:nvPicPr>
          <p:cNvPr id="14" name="Imagen 13">
            <a:extLst>
              <a:ext uri="{FF2B5EF4-FFF2-40B4-BE49-F238E27FC236}">
                <a16:creationId xmlns:a16="http://schemas.microsoft.com/office/drawing/2014/main" id="{F3FBE88E-271B-4CCB-A6B2-F1F08A77817C}"/>
              </a:ext>
            </a:extLst>
          </p:cNvPr>
          <p:cNvPicPr>
            <a:picLocks noChangeAspect="1"/>
          </p:cNvPicPr>
          <p:nvPr/>
        </p:nvPicPr>
        <p:blipFill>
          <a:blip r:embed="rId2"/>
          <a:stretch>
            <a:fillRect/>
          </a:stretch>
        </p:blipFill>
        <p:spPr>
          <a:xfrm>
            <a:off x="704815" y="1995716"/>
            <a:ext cx="3571875" cy="1819275"/>
          </a:xfrm>
          <a:prstGeom prst="rect">
            <a:avLst/>
          </a:prstGeom>
        </p:spPr>
      </p:pic>
      <p:pic>
        <p:nvPicPr>
          <p:cNvPr id="3" name="Imagen 2">
            <a:extLst>
              <a:ext uri="{FF2B5EF4-FFF2-40B4-BE49-F238E27FC236}">
                <a16:creationId xmlns:a16="http://schemas.microsoft.com/office/drawing/2014/main" id="{19FAB63F-4894-4D94-8C17-98F7B82DD3E0}"/>
              </a:ext>
            </a:extLst>
          </p:cNvPr>
          <p:cNvPicPr>
            <a:picLocks noChangeAspect="1"/>
          </p:cNvPicPr>
          <p:nvPr/>
        </p:nvPicPr>
        <p:blipFill>
          <a:blip r:embed="rId3"/>
          <a:stretch>
            <a:fillRect/>
          </a:stretch>
        </p:blipFill>
        <p:spPr>
          <a:xfrm>
            <a:off x="4533451" y="1651937"/>
            <a:ext cx="3841132" cy="2785175"/>
          </a:xfrm>
          <a:prstGeom prst="rect">
            <a:avLst/>
          </a:prstGeom>
        </p:spPr>
      </p:pic>
    </p:spTree>
    <p:extLst>
      <p:ext uri="{BB962C8B-B14F-4D97-AF65-F5344CB8AC3E}">
        <p14:creationId xmlns:p14="http://schemas.microsoft.com/office/powerpoint/2010/main" val="19481617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Atributos dinámicos</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611560" y="980728"/>
            <a:ext cx="7632848" cy="1531445"/>
          </a:xfrm>
          <a:prstGeom prst="rect">
            <a:avLst/>
          </a:prstGeom>
          <a:noFill/>
        </p:spPr>
        <p:txBody>
          <a:bodyPr wrap="square" rtlCol="0">
            <a:spAutoFit/>
          </a:bodyPr>
          <a:lstStyle/>
          <a:p>
            <a:pPr algn="just">
              <a:lnSpc>
                <a:spcPct val="150000"/>
              </a:lnSpc>
            </a:pPr>
            <a:r>
              <a:rPr lang="es-ES" sz="1600" dirty="0"/>
              <a:t>A diferencia de otros lenguajes, los atributos de datos </a:t>
            </a:r>
            <a:r>
              <a:rPr lang="es-ES" sz="1600" b="1" dirty="0"/>
              <a:t>dinámicos</a:t>
            </a:r>
            <a:r>
              <a:rPr lang="es-ES" sz="1600" dirty="0"/>
              <a:t> no necesitan ser declarados previamente. Un objeto los crea del mismo modo en que se crean las variables en Python, es decir, cuando les asigna un valor por primera vez.</a:t>
            </a:r>
          </a:p>
          <a:p>
            <a:pPr algn="just">
              <a:lnSpc>
                <a:spcPct val="150000"/>
              </a:lnSpc>
            </a:pPr>
            <a:r>
              <a:rPr lang="es-ES" sz="1600" dirty="0"/>
              <a:t>El siguiente código es un ejemplo de ello:</a:t>
            </a:r>
          </a:p>
        </p:txBody>
      </p:sp>
      <p:pic>
        <p:nvPicPr>
          <p:cNvPr id="3" name="Imagen 2">
            <a:extLst>
              <a:ext uri="{FF2B5EF4-FFF2-40B4-BE49-F238E27FC236}">
                <a16:creationId xmlns:a16="http://schemas.microsoft.com/office/drawing/2014/main" id="{D380F844-6434-4D53-89C1-0365C38A6EB2}"/>
              </a:ext>
            </a:extLst>
          </p:cNvPr>
          <p:cNvPicPr>
            <a:picLocks noChangeAspect="1"/>
          </p:cNvPicPr>
          <p:nvPr/>
        </p:nvPicPr>
        <p:blipFill>
          <a:blip r:embed="rId2"/>
          <a:stretch>
            <a:fillRect/>
          </a:stretch>
        </p:blipFill>
        <p:spPr>
          <a:xfrm>
            <a:off x="611560" y="2836115"/>
            <a:ext cx="7181850" cy="3019425"/>
          </a:xfrm>
          <a:prstGeom prst="rect">
            <a:avLst/>
          </a:prstGeom>
        </p:spPr>
      </p:pic>
      <p:sp>
        <p:nvSpPr>
          <p:cNvPr id="5" name="Rectángulo 4">
            <a:extLst>
              <a:ext uri="{FF2B5EF4-FFF2-40B4-BE49-F238E27FC236}">
                <a16:creationId xmlns:a16="http://schemas.microsoft.com/office/drawing/2014/main" id="{B1D7871E-6C57-48A1-849B-74A05A14746F}"/>
              </a:ext>
            </a:extLst>
          </p:cNvPr>
          <p:cNvSpPr/>
          <p:nvPr/>
        </p:nvSpPr>
        <p:spPr>
          <a:xfrm>
            <a:off x="1259632" y="4221088"/>
            <a:ext cx="2592288" cy="6773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extLst>
      <p:ext uri="{BB962C8B-B14F-4D97-AF65-F5344CB8AC3E}">
        <p14:creationId xmlns:p14="http://schemas.microsoft.com/office/powerpoint/2010/main" val="15176616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323528" y="-27384"/>
            <a:ext cx="8391846"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sz="3600" b="1" dirty="0">
                <a:solidFill>
                  <a:schemeClr val="accent4">
                    <a:lumMod val="50000"/>
                  </a:schemeClr>
                </a:solidFill>
                <a:effectLst>
                  <a:outerShdw blurRad="38100" dist="38100" dir="2700000" algn="tl">
                    <a:srgbClr val="C0C0C0"/>
                  </a:outerShdw>
                </a:effectLst>
                <a:latin typeface="Dom Casual" charset="0"/>
              </a:rPr>
              <a:t>Atributos de clase y atributos de instancia</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428624" y="1268760"/>
            <a:ext cx="8286750" cy="208544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ES" dirty="0"/>
              <a:t>Los </a:t>
            </a:r>
            <a:r>
              <a:rPr lang="es-ES" b="1" dirty="0">
                <a:solidFill>
                  <a:schemeClr val="accent6">
                    <a:lumMod val="75000"/>
                  </a:schemeClr>
                </a:solidFill>
              </a:rPr>
              <a:t>atributos de clase </a:t>
            </a:r>
            <a:r>
              <a:rPr lang="es-ES" dirty="0"/>
              <a:t>son atributos compartidos por todas las instancias de esa clase.</a:t>
            </a:r>
          </a:p>
          <a:p>
            <a:pPr marL="285750" indent="-285750" algn="just">
              <a:lnSpc>
                <a:spcPct val="150000"/>
              </a:lnSpc>
              <a:buFont typeface="Arial" panose="020B0604020202020204" pitchFamily="34" charset="0"/>
              <a:buChar char="•"/>
            </a:pPr>
            <a:r>
              <a:rPr lang="es-ES" dirty="0"/>
              <a:t>Los </a:t>
            </a:r>
            <a:r>
              <a:rPr lang="es-ES" b="1" dirty="0">
                <a:solidFill>
                  <a:schemeClr val="accent6">
                    <a:lumMod val="75000"/>
                  </a:schemeClr>
                </a:solidFill>
              </a:rPr>
              <a:t>atributos de instancia </a:t>
            </a:r>
            <a:r>
              <a:rPr lang="es-ES" dirty="0"/>
              <a:t>son atributos únicos para cada uno de los objetos pertenecientes a dicha clase.</a:t>
            </a:r>
          </a:p>
          <a:p>
            <a:pPr>
              <a:lnSpc>
                <a:spcPct val="150000"/>
              </a:lnSpc>
            </a:pPr>
            <a:endParaRPr lang="es-ES" sz="1600" dirty="0"/>
          </a:p>
        </p:txBody>
      </p:sp>
      <p:pic>
        <p:nvPicPr>
          <p:cNvPr id="9" name="Imagen 8">
            <a:extLst>
              <a:ext uri="{FF2B5EF4-FFF2-40B4-BE49-F238E27FC236}">
                <a16:creationId xmlns:a16="http://schemas.microsoft.com/office/drawing/2014/main" id="{3BE01F2E-D978-43AB-8E61-2A91E604C2A6}"/>
              </a:ext>
            </a:extLst>
          </p:cNvPr>
          <p:cNvPicPr>
            <a:picLocks noChangeAspect="1"/>
          </p:cNvPicPr>
          <p:nvPr/>
        </p:nvPicPr>
        <p:blipFill>
          <a:blip r:embed="rId2"/>
          <a:stretch>
            <a:fillRect/>
          </a:stretch>
        </p:blipFill>
        <p:spPr>
          <a:xfrm>
            <a:off x="662316" y="3503798"/>
            <a:ext cx="7714270" cy="2402951"/>
          </a:xfrm>
          <a:prstGeom prst="rect">
            <a:avLst/>
          </a:prstGeom>
        </p:spPr>
      </p:pic>
    </p:spTree>
    <p:extLst>
      <p:ext uri="{BB962C8B-B14F-4D97-AF65-F5344CB8AC3E}">
        <p14:creationId xmlns:p14="http://schemas.microsoft.com/office/powerpoint/2010/main" val="21213151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0" y="-27384"/>
            <a:ext cx="9144000"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sz="3200" b="1" dirty="0">
                <a:solidFill>
                  <a:schemeClr val="accent4">
                    <a:lumMod val="50000"/>
                  </a:schemeClr>
                </a:solidFill>
                <a:effectLst>
                  <a:outerShdw blurRad="38100" dist="38100" dir="2700000" algn="tl">
                    <a:srgbClr val="C0C0C0"/>
                  </a:outerShdw>
                </a:effectLst>
                <a:latin typeface="Dom Casual" charset="0"/>
              </a:rPr>
              <a:t>Atributos de clase y atributos de instancia</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677087" y="1191006"/>
            <a:ext cx="7789826" cy="460126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ES" sz="1600" dirty="0"/>
              <a:t>Para referenciar a un </a:t>
            </a:r>
            <a:r>
              <a:rPr lang="es-ES" sz="1600" b="1" dirty="0">
                <a:solidFill>
                  <a:schemeClr val="accent6">
                    <a:lumMod val="75000"/>
                  </a:schemeClr>
                </a:solidFill>
              </a:rPr>
              <a:t>atributo de clase</a:t>
            </a:r>
            <a:r>
              <a:rPr lang="es-ES" sz="1600" dirty="0"/>
              <a:t> se utiliza el nombre de la clase. </a:t>
            </a:r>
          </a:p>
          <a:p>
            <a:pPr marL="285750" indent="-285750" algn="just">
              <a:lnSpc>
                <a:spcPct val="150000"/>
              </a:lnSpc>
              <a:buFont typeface="Arial" panose="020B0604020202020204" pitchFamily="34" charset="0"/>
              <a:buChar char="•"/>
            </a:pPr>
            <a:r>
              <a:rPr lang="es-ES" sz="1600" dirty="0"/>
              <a:t>Al modificar un atributo de este tipo, los cambios se verán reflejados en todas y cada una las instancias.</a:t>
            </a:r>
          </a:p>
          <a:p>
            <a:pPr algn="just">
              <a:lnSpc>
                <a:spcPct val="150000"/>
              </a:lnSpc>
            </a:pPr>
            <a:endParaRPr lang="es-ES" sz="1100" dirty="0"/>
          </a:p>
          <a:p>
            <a:pPr lvl="1">
              <a:spcBef>
                <a:spcPts val="600"/>
              </a:spcBef>
            </a:pPr>
            <a:r>
              <a:rPr lang="es-ES" sz="1600" b="0" i="0" dirty="0">
                <a:solidFill>
                  <a:srgbClr val="777777"/>
                </a:solidFill>
                <a:effectLst/>
                <a:latin typeface="inherit"/>
              </a:rPr>
              <a:t>&gt;&gt;&gt;</a:t>
            </a:r>
            <a:r>
              <a:rPr lang="es-ES" sz="1600" b="0" i="0" dirty="0">
                <a:solidFill>
                  <a:srgbClr val="000000"/>
                </a:solidFill>
                <a:effectLst/>
                <a:latin typeface="inherit"/>
              </a:rPr>
              <a:t> c1 = </a:t>
            </a:r>
            <a:r>
              <a:rPr lang="es-ES" sz="1600" b="1" i="0" dirty="0">
                <a:effectLst/>
                <a:latin typeface="inherit"/>
              </a:rPr>
              <a:t>Coche</a:t>
            </a:r>
            <a:r>
              <a:rPr lang="es-ES" sz="1600" b="0" i="0" dirty="0">
                <a:solidFill>
                  <a:srgbClr val="777777"/>
                </a:solidFill>
                <a:effectLst/>
                <a:latin typeface="inherit"/>
              </a:rPr>
              <a:t>(</a:t>
            </a:r>
            <a:r>
              <a:rPr lang="es-ES" sz="1600" b="0" i="0" dirty="0">
                <a:solidFill>
                  <a:srgbClr val="DD1144"/>
                </a:solidFill>
                <a:effectLst/>
                <a:latin typeface="inherit"/>
              </a:rPr>
              <a:t>'rojo'</a:t>
            </a:r>
            <a:r>
              <a:rPr lang="es-ES" sz="1600" b="0" i="0" dirty="0">
                <a:solidFill>
                  <a:srgbClr val="000000"/>
                </a:solidFill>
                <a:effectLst/>
                <a:latin typeface="inherit"/>
              </a:rPr>
              <a:t>, </a:t>
            </a:r>
            <a:r>
              <a:rPr lang="es-ES" sz="1600" b="0" i="0" dirty="0">
                <a:solidFill>
                  <a:srgbClr val="009999"/>
                </a:solidFill>
                <a:effectLst/>
                <a:latin typeface="inherit"/>
              </a:rPr>
              <a:t>20</a:t>
            </a:r>
            <a:r>
              <a:rPr lang="es-ES" sz="1600" b="0" i="0" dirty="0">
                <a:solidFill>
                  <a:srgbClr val="777777"/>
                </a:solidFill>
                <a:effectLst/>
                <a:latin typeface="inherit"/>
              </a:rPr>
              <a:t>)</a:t>
            </a:r>
            <a:endParaRPr lang="es-ES" sz="1600" b="0" i="0" dirty="0">
              <a:solidFill>
                <a:srgbClr val="AAAAAA"/>
              </a:solidFill>
              <a:effectLst/>
              <a:latin typeface="Source Code Pro" panose="020B0509030403020204" pitchFamily="49" charset="0"/>
            </a:endParaRPr>
          </a:p>
          <a:p>
            <a:pPr lvl="1"/>
            <a:r>
              <a:rPr lang="es-ES" sz="1600" b="0" i="0" dirty="0">
                <a:solidFill>
                  <a:srgbClr val="777777"/>
                </a:solidFill>
                <a:effectLst/>
                <a:latin typeface="inherit"/>
              </a:rPr>
              <a:t>&gt;&gt;&gt;</a:t>
            </a:r>
            <a:r>
              <a:rPr lang="es-ES" sz="1600" b="0" i="0" dirty="0">
                <a:solidFill>
                  <a:srgbClr val="000000"/>
                </a:solidFill>
                <a:effectLst/>
                <a:latin typeface="inherit"/>
              </a:rPr>
              <a:t> c2 = </a:t>
            </a:r>
            <a:r>
              <a:rPr lang="es-ES" sz="1600" b="1" i="0" dirty="0">
                <a:effectLst/>
                <a:latin typeface="inherit"/>
              </a:rPr>
              <a:t>Coche</a:t>
            </a:r>
            <a:r>
              <a:rPr lang="es-ES" sz="1600" b="0" i="0" dirty="0">
                <a:solidFill>
                  <a:srgbClr val="777777"/>
                </a:solidFill>
                <a:effectLst/>
                <a:latin typeface="inherit"/>
              </a:rPr>
              <a:t>(</a:t>
            </a:r>
            <a:r>
              <a:rPr lang="es-ES" sz="1600" b="0" i="0" dirty="0">
                <a:solidFill>
                  <a:srgbClr val="DD1144"/>
                </a:solidFill>
                <a:effectLst/>
                <a:latin typeface="inherit"/>
              </a:rPr>
              <a:t>'azul'</a:t>
            </a:r>
            <a:r>
              <a:rPr lang="es-ES" sz="1600" b="0" i="0" dirty="0">
                <a:solidFill>
                  <a:srgbClr val="000000"/>
                </a:solidFill>
                <a:effectLst/>
                <a:latin typeface="inherit"/>
              </a:rPr>
              <a:t>, </a:t>
            </a:r>
            <a:r>
              <a:rPr lang="es-ES" sz="1600" b="0" i="0" dirty="0">
                <a:solidFill>
                  <a:srgbClr val="009999"/>
                </a:solidFill>
                <a:effectLst/>
                <a:latin typeface="inherit"/>
              </a:rPr>
              <a:t>20</a:t>
            </a:r>
            <a:r>
              <a:rPr lang="es-ES" sz="1600" b="0" i="0" dirty="0">
                <a:solidFill>
                  <a:srgbClr val="777777"/>
                </a:solidFill>
                <a:effectLst/>
                <a:latin typeface="inherit"/>
              </a:rPr>
              <a:t>)</a:t>
            </a:r>
            <a:endParaRPr lang="es-ES" sz="1600" b="0" i="0" dirty="0">
              <a:solidFill>
                <a:srgbClr val="AAAAAA"/>
              </a:solidFill>
              <a:effectLst/>
              <a:latin typeface="Source Code Pro" panose="020B0509030403020204" pitchFamily="49" charset="0"/>
            </a:endParaRPr>
          </a:p>
          <a:p>
            <a:pPr lvl="1"/>
            <a:r>
              <a:rPr lang="es-ES" sz="1600" b="0" i="0" dirty="0">
                <a:solidFill>
                  <a:schemeClr val="tx1">
                    <a:lumMod val="95000"/>
                    <a:lumOff val="5000"/>
                  </a:schemeClr>
                </a:solidFill>
                <a:effectLst/>
                <a:latin typeface="inherit"/>
              </a:rPr>
              <a:t>&gt;&gt;&gt; print(</a:t>
            </a:r>
            <a:r>
              <a:rPr lang="es-ES" sz="1600" b="0" i="0" dirty="0">
                <a:solidFill>
                  <a:srgbClr val="000000"/>
                </a:solidFill>
                <a:effectLst/>
                <a:latin typeface="inherit"/>
              </a:rPr>
              <a:t>c1.</a:t>
            </a:r>
            <a:r>
              <a:rPr lang="es-ES" sz="1600" b="1" i="0" dirty="0">
                <a:solidFill>
                  <a:schemeClr val="accent6">
                    <a:lumMod val="75000"/>
                  </a:schemeClr>
                </a:solidFill>
                <a:effectLst/>
                <a:latin typeface="inherit"/>
              </a:rPr>
              <a:t>ruedas</a:t>
            </a:r>
            <a:r>
              <a:rPr lang="es-ES" sz="1600" b="0" i="0" dirty="0">
                <a:solidFill>
                  <a:srgbClr val="777777"/>
                </a:solidFill>
                <a:effectLst/>
                <a:latin typeface="inherit"/>
              </a:rPr>
              <a:t>)</a:t>
            </a:r>
            <a:endParaRPr lang="es-ES" sz="1600" b="0" i="0" dirty="0">
              <a:solidFill>
                <a:srgbClr val="AAAAAA"/>
              </a:solidFill>
              <a:effectLst/>
              <a:latin typeface="Source Code Pro" panose="020B0509030403020204" pitchFamily="49" charset="0"/>
            </a:endParaRPr>
          </a:p>
          <a:p>
            <a:pPr lvl="1"/>
            <a:r>
              <a:rPr lang="es-ES" sz="1600" b="0" i="0" dirty="0">
                <a:effectLst/>
                <a:latin typeface="inherit"/>
              </a:rPr>
              <a:t>4</a:t>
            </a:r>
            <a:endParaRPr lang="es-ES" sz="1600" b="0" i="0" dirty="0">
              <a:effectLst/>
              <a:latin typeface="Source Code Pro" panose="020B0509030403020204" pitchFamily="49" charset="0"/>
            </a:endParaRPr>
          </a:p>
          <a:p>
            <a:pPr lvl="1"/>
            <a:r>
              <a:rPr lang="es-ES" sz="1600" b="0" i="0" dirty="0">
                <a:solidFill>
                  <a:schemeClr val="tx1">
                    <a:lumMod val="95000"/>
                    <a:lumOff val="5000"/>
                  </a:schemeClr>
                </a:solidFill>
                <a:effectLst/>
                <a:latin typeface="inherit"/>
              </a:rPr>
              <a:t>&gt;&gt;&gt; print(</a:t>
            </a:r>
            <a:r>
              <a:rPr lang="es-ES" sz="1600" b="0" i="0" dirty="0">
                <a:solidFill>
                  <a:srgbClr val="000000"/>
                </a:solidFill>
                <a:effectLst/>
                <a:latin typeface="inherit"/>
              </a:rPr>
              <a:t>c2.</a:t>
            </a:r>
            <a:r>
              <a:rPr lang="es-ES" sz="1600" b="1" i="0" dirty="0">
                <a:solidFill>
                  <a:schemeClr val="accent6">
                    <a:lumMod val="75000"/>
                  </a:schemeClr>
                </a:solidFill>
                <a:effectLst/>
                <a:latin typeface="inherit"/>
              </a:rPr>
              <a:t>ruedas</a:t>
            </a:r>
            <a:r>
              <a:rPr lang="es-ES" sz="1600" b="0" i="0" dirty="0">
                <a:solidFill>
                  <a:srgbClr val="777777"/>
                </a:solidFill>
                <a:effectLst/>
                <a:latin typeface="inherit"/>
              </a:rPr>
              <a:t>)</a:t>
            </a:r>
            <a:r>
              <a:rPr lang="es-ES" sz="1600" b="0" i="0" dirty="0">
                <a:solidFill>
                  <a:srgbClr val="000000"/>
                </a:solidFill>
                <a:effectLst/>
                <a:latin typeface="inherit"/>
              </a:rPr>
              <a:t> </a:t>
            </a:r>
            <a:endParaRPr lang="es-ES" sz="1600" b="0" i="0" dirty="0">
              <a:solidFill>
                <a:srgbClr val="AAAAAA"/>
              </a:solidFill>
              <a:effectLst/>
              <a:latin typeface="Source Code Pro" panose="020B0509030403020204" pitchFamily="49" charset="0"/>
            </a:endParaRPr>
          </a:p>
          <a:p>
            <a:pPr lvl="1"/>
            <a:r>
              <a:rPr lang="es-ES" sz="1600" b="0" i="0" dirty="0">
                <a:effectLst/>
                <a:latin typeface="inherit"/>
              </a:rPr>
              <a:t>4</a:t>
            </a:r>
            <a:endParaRPr lang="es-ES" sz="1600" b="0" i="0" dirty="0">
              <a:effectLst/>
              <a:latin typeface="Source Code Pro" panose="020B0509030403020204" pitchFamily="49" charset="0"/>
            </a:endParaRPr>
          </a:p>
          <a:p>
            <a:pPr lvl="1"/>
            <a:r>
              <a:rPr lang="es-ES" sz="1600" b="0" i="0" dirty="0">
                <a:solidFill>
                  <a:srgbClr val="777777"/>
                </a:solidFill>
                <a:effectLst/>
                <a:highlight>
                  <a:srgbClr val="FFFF00"/>
                </a:highlight>
                <a:latin typeface="inherit"/>
              </a:rPr>
              <a:t>&gt;&gt;&gt;</a:t>
            </a:r>
            <a:r>
              <a:rPr lang="es-ES" sz="1600" b="0" i="0" dirty="0">
                <a:solidFill>
                  <a:srgbClr val="000000"/>
                </a:solidFill>
                <a:effectLst/>
                <a:highlight>
                  <a:srgbClr val="FFFF00"/>
                </a:highlight>
                <a:latin typeface="inherit"/>
              </a:rPr>
              <a:t> </a:t>
            </a:r>
            <a:r>
              <a:rPr lang="es-ES" sz="1600" b="1" i="0" dirty="0">
                <a:solidFill>
                  <a:srgbClr val="000000"/>
                </a:solidFill>
                <a:effectLst/>
                <a:highlight>
                  <a:srgbClr val="FFFF00"/>
                </a:highlight>
                <a:latin typeface="inherit"/>
              </a:rPr>
              <a:t>Coche</a:t>
            </a:r>
            <a:r>
              <a:rPr lang="es-ES" sz="1600" b="0" i="0" dirty="0">
                <a:solidFill>
                  <a:srgbClr val="000000"/>
                </a:solidFill>
                <a:effectLst/>
                <a:highlight>
                  <a:srgbClr val="FFFF00"/>
                </a:highlight>
                <a:latin typeface="inherit"/>
              </a:rPr>
              <a:t>.</a:t>
            </a:r>
            <a:r>
              <a:rPr lang="es-ES" sz="1600" b="1" i="0" dirty="0">
                <a:solidFill>
                  <a:schemeClr val="accent6">
                    <a:lumMod val="75000"/>
                  </a:schemeClr>
                </a:solidFill>
                <a:effectLst/>
                <a:highlight>
                  <a:srgbClr val="FFFF00"/>
                </a:highlight>
                <a:latin typeface="inherit"/>
              </a:rPr>
              <a:t>ruedas</a:t>
            </a:r>
            <a:r>
              <a:rPr lang="es-ES" sz="1600" b="0" i="0" dirty="0">
                <a:solidFill>
                  <a:srgbClr val="000000"/>
                </a:solidFill>
                <a:effectLst/>
                <a:highlight>
                  <a:srgbClr val="FFFF00"/>
                </a:highlight>
                <a:latin typeface="inherit"/>
              </a:rPr>
              <a:t> = </a:t>
            </a:r>
            <a:r>
              <a:rPr lang="es-ES" sz="1600" b="0" i="0" dirty="0">
                <a:effectLst/>
                <a:highlight>
                  <a:srgbClr val="FFFF00"/>
                </a:highlight>
                <a:latin typeface="inherit"/>
              </a:rPr>
              <a:t>6</a:t>
            </a:r>
            <a:r>
              <a:rPr lang="es-ES" sz="1600" b="0" i="0" dirty="0">
                <a:solidFill>
                  <a:srgbClr val="000000"/>
                </a:solidFill>
                <a:effectLst/>
                <a:highlight>
                  <a:srgbClr val="FFFF00"/>
                </a:highlight>
                <a:latin typeface="inherit"/>
              </a:rPr>
              <a:t> </a:t>
            </a:r>
            <a:endParaRPr lang="es-ES" sz="1600" b="0" i="0" dirty="0">
              <a:solidFill>
                <a:srgbClr val="AAAAAA"/>
              </a:solidFill>
              <a:effectLst/>
              <a:highlight>
                <a:srgbClr val="FFFF00"/>
              </a:highlight>
              <a:latin typeface="Source Code Pro" panose="020B0509030403020204" pitchFamily="49" charset="0"/>
            </a:endParaRPr>
          </a:p>
          <a:p>
            <a:pPr lvl="1"/>
            <a:r>
              <a:rPr lang="es-ES" sz="1600" b="0" i="0" dirty="0">
                <a:effectLst/>
                <a:latin typeface="inherit"/>
              </a:rPr>
              <a:t>&gt;&gt;&gt; print(</a:t>
            </a:r>
            <a:r>
              <a:rPr lang="es-ES" sz="1600" b="0" i="0" dirty="0">
                <a:solidFill>
                  <a:srgbClr val="000000"/>
                </a:solidFill>
                <a:effectLst/>
                <a:latin typeface="inherit"/>
              </a:rPr>
              <a:t>c1.</a:t>
            </a:r>
            <a:r>
              <a:rPr lang="es-ES" sz="1600" b="1" i="0" dirty="0">
                <a:solidFill>
                  <a:schemeClr val="accent6">
                    <a:lumMod val="75000"/>
                  </a:schemeClr>
                </a:solidFill>
                <a:effectLst/>
                <a:latin typeface="inherit"/>
              </a:rPr>
              <a:t>ruedas</a:t>
            </a:r>
            <a:r>
              <a:rPr lang="es-ES" sz="1600" b="0" i="0" dirty="0">
                <a:solidFill>
                  <a:srgbClr val="777777"/>
                </a:solidFill>
                <a:effectLst/>
                <a:latin typeface="inherit"/>
              </a:rPr>
              <a:t>)</a:t>
            </a:r>
            <a:r>
              <a:rPr lang="es-ES" sz="1600" b="0" i="0" dirty="0">
                <a:solidFill>
                  <a:srgbClr val="000000"/>
                </a:solidFill>
                <a:effectLst/>
                <a:latin typeface="inherit"/>
              </a:rPr>
              <a:t> </a:t>
            </a:r>
            <a:endParaRPr lang="es-ES" sz="1600" b="0" i="0" dirty="0">
              <a:solidFill>
                <a:srgbClr val="AAAAAA"/>
              </a:solidFill>
              <a:effectLst/>
              <a:latin typeface="Source Code Pro" panose="020B0509030403020204" pitchFamily="49" charset="0"/>
            </a:endParaRPr>
          </a:p>
          <a:p>
            <a:pPr lvl="1"/>
            <a:r>
              <a:rPr lang="es-ES" sz="1600" b="0" i="0" dirty="0">
                <a:effectLst/>
                <a:latin typeface="inherit"/>
              </a:rPr>
              <a:t>6</a:t>
            </a:r>
            <a:endParaRPr lang="es-ES" sz="1600" b="0" i="0" dirty="0">
              <a:effectLst/>
              <a:latin typeface="Source Code Pro" panose="020B0509030403020204" pitchFamily="49" charset="0"/>
            </a:endParaRPr>
          </a:p>
          <a:p>
            <a:pPr lvl="1"/>
            <a:r>
              <a:rPr lang="es-ES" sz="1600" b="0" i="0" dirty="0">
                <a:effectLst/>
                <a:latin typeface="inherit"/>
              </a:rPr>
              <a:t>&gt;&gt;&gt; print(</a:t>
            </a:r>
            <a:r>
              <a:rPr lang="es-ES" sz="1600" b="0" i="0" dirty="0">
                <a:solidFill>
                  <a:srgbClr val="000000"/>
                </a:solidFill>
                <a:effectLst/>
                <a:latin typeface="inherit"/>
              </a:rPr>
              <a:t>c2.</a:t>
            </a:r>
            <a:r>
              <a:rPr lang="es-ES" sz="1600" b="1" i="0" dirty="0">
                <a:solidFill>
                  <a:schemeClr val="accent6">
                    <a:lumMod val="75000"/>
                  </a:schemeClr>
                </a:solidFill>
                <a:effectLst/>
                <a:latin typeface="inherit"/>
              </a:rPr>
              <a:t>ruedas</a:t>
            </a:r>
            <a:r>
              <a:rPr lang="es-ES" sz="1600" b="0" i="0" dirty="0">
                <a:solidFill>
                  <a:srgbClr val="777777"/>
                </a:solidFill>
                <a:effectLst/>
                <a:latin typeface="inherit"/>
              </a:rPr>
              <a:t>)</a:t>
            </a:r>
            <a:r>
              <a:rPr lang="es-ES" sz="1600" b="0" i="0" dirty="0">
                <a:solidFill>
                  <a:srgbClr val="000000"/>
                </a:solidFill>
                <a:effectLst/>
                <a:latin typeface="inherit"/>
              </a:rPr>
              <a:t> </a:t>
            </a:r>
            <a:endParaRPr lang="es-ES" sz="1600" b="0" i="0" dirty="0">
              <a:solidFill>
                <a:srgbClr val="AAAAAA"/>
              </a:solidFill>
              <a:effectLst/>
              <a:latin typeface="Source Code Pro" panose="020B0509030403020204" pitchFamily="49" charset="0"/>
            </a:endParaRPr>
          </a:p>
          <a:p>
            <a:pPr lvl="1"/>
            <a:r>
              <a:rPr lang="es-ES" sz="1600" b="0" i="0" dirty="0">
                <a:effectLst/>
                <a:latin typeface="inherit"/>
              </a:rPr>
              <a:t>6</a:t>
            </a:r>
            <a:endParaRPr lang="es-ES" sz="1600" b="0" i="0" dirty="0">
              <a:effectLst/>
              <a:latin typeface="Source Code Pro" panose="020B0509030403020204" pitchFamily="49" charset="0"/>
            </a:endParaRPr>
          </a:p>
          <a:p>
            <a:pPr lvl="1" algn="just"/>
            <a:endParaRPr lang="es-MX" sz="1600" b="0" i="0" dirty="0">
              <a:solidFill>
                <a:srgbClr val="777777"/>
              </a:solidFill>
              <a:effectLst/>
              <a:latin typeface="Source Code Pro" panose="020B0509030403020204" pitchFamily="49" charset="0"/>
            </a:endParaRPr>
          </a:p>
        </p:txBody>
      </p:sp>
      <p:pic>
        <p:nvPicPr>
          <p:cNvPr id="6" name="Imagen 5">
            <a:extLst>
              <a:ext uri="{FF2B5EF4-FFF2-40B4-BE49-F238E27FC236}">
                <a16:creationId xmlns:a16="http://schemas.microsoft.com/office/drawing/2014/main" id="{C5ADFD07-2F2A-401D-A6C0-E8C09C9597AB}"/>
              </a:ext>
            </a:extLst>
          </p:cNvPr>
          <p:cNvPicPr>
            <a:picLocks noChangeAspect="1"/>
          </p:cNvPicPr>
          <p:nvPr/>
        </p:nvPicPr>
        <p:blipFill>
          <a:blip r:embed="rId2"/>
          <a:stretch>
            <a:fillRect/>
          </a:stretch>
        </p:blipFill>
        <p:spPr>
          <a:xfrm>
            <a:off x="4283968" y="2996952"/>
            <a:ext cx="3960440" cy="2096704"/>
          </a:xfrm>
          <a:prstGeom prst="rect">
            <a:avLst/>
          </a:prstGeom>
        </p:spPr>
      </p:pic>
    </p:spTree>
    <p:extLst>
      <p:ext uri="{BB962C8B-B14F-4D97-AF65-F5344CB8AC3E}">
        <p14:creationId xmlns:p14="http://schemas.microsoft.com/office/powerpoint/2010/main" val="1730492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18931" y="4978146"/>
            <a:ext cx="684276" cy="594360"/>
          </a:xfrm>
          <a:prstGeom prst="rect">
            <a:avLst/>
          </a:prstGeom>
          <a:blipFill>
            <a:blip r:embed="rId2" cstate="print"/>
            <a:stretch>
              <a:fillRect/>
            </a:stretch>
          </a:blipFill>
        </p:spPr>
        <p:txBody>
          <a:bodyPr wrap="square" lIns="0" tIns="0" rIns="0" bIns="0" rtlCol="0">
            <a:noAutofit/>
          </a:bodyPr>
          <a:lstStyle/>
          <a:p>
            <a:endParaRPr dirty="0"/>
          </a:p>
        </p:txBody>
      </p:sp>
      <p:sp>
        <p:nvSpPr>
          <p:cNvPr id="3" name="object 3"/>
          <p:cNvSpPr/>
          <p:nvPr/>
        </p:nvSpPr>
        <p:spPr>
          <a:xfrm>
            <a:off x="315468" y="1035558"/>
            <a:ext cx="1089660" cy="943355"/>
          </a:xfrm>
          <a:prstGeom prst="rect">
            <a:avLst/>
          </a:prstGeom>
          <a:blipFill>
            <a:blip r:embed="rId3" cstate="print"/>
            <a:stretch>
              <a:fillRect/>
            </a:stretch>
          </a:blipFill>
        </p:spPr>
        <p:txBody>
          <a:bodyPr wrap="square" lIns="0" tIns="0" rIns="0" bIns="0" rtlCol="0">
            <a:noAutofit/>
          </a:bodyPr>
          <a:lstStyle/>
          <a:p>
            <a:endParaRPr dirty="0"/>
          </a:p>
        </p:txBody>
      </p:sp>
      <p:sp>
        <p:nvSpPr>
          <p:cNvPr id="4" name="object 4"/>
          <p:cNvSpPr/>
          <p:nvPr/>
        </p:nvSpPr>
        <p:spPr>
          <a:xfrm>
            <a:off x="0" y="1704595"/>
            <a:ext cx="550164" cy="585215"/>
          </a:xfrm>
          <a:custGeom>
            <a:avLst/>
            <a:gdLst/>
            <a:ahLst/>
            <a:cxnLst/>
            <a:rect l="l" t="t" r="r" b="b"/>
            <a:pathLst>
              <a:path w="550164" h="585215">
                <a:moveTo>
                  <a:pt x="0" y="507832"/>
                </a:moveTo>
                <a:lnTo>
                  <a:pt x="44383" y="585215"/>
                </a:lnTo>
                <a:lnTo>
                  <a:pt x="382333" y="585215"/>
                </a:lnTo>
                <a:lnTo>
                  <a:pt x="550164" y="292607"/>
                </a:lnTo>
                <a:lnTo>
                  <a:pt x="382333" y="0"/>
                </a:lnTo>
                <a:lnTo>
                  <a:pt x="44383" y="0"/>
                </a:lnTo>
                <a:lnTo>
                  <a:pt x="0" y="77383"/>
                </a:lnTo>
              </a:path>
            </a:pathLst>
          </a:custGeom>
          <a:ln w="9144">
            <a:solidFill>
              <a:srgbClr val="18BAD4"/>
            </a:solidFill>
          </a:ln>
        </p:spPr>
        <p:txBody>
          <a:bodyPr wrap="square" lIns="0" tIns="0" rIns="0" bIns="0" rtlCol="0">
            <a:noAutofit/>
          </a:bodyPr>
          <a:lstStyle/>
          <a:p>
            <a:endParaRPr dirty="0"/>
          </a:p>
        </p:txBody>
      </p:sp>
      <p:sp>
        <p:nvSpPr>
          <p:cNvPr id="5" name="object 5"/>
          <p:cNvSpPr/>
          <p:nvPr/>
        </p:nvSpPr>
        <p:spPr>
          <a:xfrm>
            <a:off x="502920" y="2018538"/>
            <a:ext cx="353567" cy="306324"/>
          </a:xfrm>
          <a:custGeom>
            <a:avLst/>
            <a:gdLst/>
            <a:ahLst/>
            <a:cxnLst/>
            <a:rect l="l" t="t" r="r" b="b"/>
            <a:pathLst>
              <a:path w="353568" h="306324">
                <a:moveTo>
                  <a:pt x="265722" y="0"/>
                </a:moveTo>
                <a:lnTo>
                  <a:pt x="87845" y="0"/>
                </a:lnTo>
                <a:lnTo>
                  <a:pt x="0" y="153162"/>
                </a:lnTo>
                <a:lnTo>
                  <a:pt x="87845" y="306324"/>
                </a:lnTo>
                <a:lnTo>
                  <a:pt x="265722" y="306324"/>
                </a:lnTo>
                <a:lnTo>
                  <a:pt x="353567" y="153162"/>
                </a:lnTo>
                <a:lnTo>
                  <a:pt x="265722" y="0"/>
                </a:lnTo>
                <a:close/>
              </a:path>
            </a:pathLst>
          </a:custGeom>
          <a:solidFill>
            <a:srgbClr val="174669"/>
          </a:solidFill>
        </p:spPr>
        <p:txBody>
          <a:bodyPr wrap="square" lIns="0" tIns="0" rIns="0" bIns="0" rtlCol="0">
            <a:noAutofit/>
          </a:bodyPr>
          <a:lstStyle/>
          <a:p>
            <a:endParaRPr dirty="0"/>
          </a:p>
        </p:txBody>
      </p:sp>
      <p:sp>
        <p:nvSpPr>
          <p:cNvPr id="6" name="object 6"/>
          <p:cNvSpPr/>
          <p:nvPr/>
        </p:nvSpPr>
        <p:spPr>
          <a:xfrm>
            <a:off x="1208533" y="857251"/>
            <a:ext cx="673607" cy="452627"/>
          </a:xfrm>
          <a:custGeom>
            <a:avLst/>
            <a:gdLst/>
            <a:ahLst/>
            <a:cxnLst/>
            <a:rect l="l" t="t" r="r" b="b"/>
            <a:pathLst>
              <a:path w="673607" h="452627">
                <a:moveTo>
                  <a:pt x="0" y="160781"/>
                </a:moveTo>
                <a:lnTo>
                  <a:pt x="167386" y="452627"/>
                </a:lnTo>
                <a:lnTo>
                  <a:pt x="506222" y="452627"/>
                </a:lnTo>
                <a:lnTo>
                  <a:pt x="673607" y="160781"/>
                </a:lnTo>
                <a:lnTo>
                  <a:pt x="581393" y="0"/>
                </a:lnTo>
              </a:path>
            </a:pathLst>
          </a:custGeom>
          <a:ln w="76200">
            <a:solidFill>
              <a:srgbClr val="174669"/>
            </a:solidFill>
          </a:ln>
        </p:spPr>
        <p:txBody>
          <a:bodyPr wrap="square" lIns="0" tIns="0" rIns="0" bIns="0" rtlCol="0">
            <a:noAutofit/>
          </a:bodyPr>
          <a:lstStyle/>
          <a:p>
            <a:endParaRPr dirty="0"/>
          </a:p>
        </p:txBody>
      </p:sp>
      <p:sp>
        <p:nvSpPr>
          <p:cNvPr id="7" name="object 7"/>
          <p:cNvSpPr/>
          <p:nvPr/>
        </p:nvSpPr>
        <p:spPr>
          <a:xfrm>
            <a:off x="1208532" y="857251"/>
            <a:ext cx="92214" cy="160781"/>
          </a:xfrm>
          <a:custGeom>
            <a:avLst/>
            <a:gdLst/>
            <a:ahLst/>
            <a:cxnLst/>
            <a:rect l="l" t="t" r="r" b="b"/>
            <a:pathLst>
              <a:path w="92214" h="160781">
                <a:moveTo>
                  <a:pt x="92214" y="0"/>
                </a:moveTo>
                <a:lnTo>
                  <a:pt x="0" y="160781"/>
                </a:lnTo>
              </a:path>
            </a:pathLst>
          </a:custGeom>
          <a:ln w="76199">
            <a:solidFill>
              <a:srgbClr val="174669"/>
            </a:solidFill>
          </a:ln>
        </p:spPr>
        <p:txBody>
          <a:bodyPr wrap="square" lIns="0" tIns="0" rIns="0" bIns="0" rtlCol="0">
            <a:noAutofit/>
          </a:bodyPr>
          <a:lstStyle/>
          <a:p>
            <a:endParaRPr dirty="0"/>
          </a:p>
        </p:txBody>
      </p:sp>
      <p:sp>
        <p:nvSpPr>
          <p:cNvPr id="8" name="object 8"/>
          <p:cNvSpPr/>
          <p:nvPr/>
        </p:nvSpPr>
        <p:spPr>
          <a:xfrm>
            <a:off x="248411" y="907542"/>
            <a:ext cx="294132" cy="254508"/>
          </a:xfrm>
          <a:custGeom>
            <a:avLst/>
            <a:gdLst/>
            <a:ahLst/>
            <a:cxnLst/>
            <a:rect l="l" t="t" r="r" b="b"/>
            <a:pathLst>
              <a:path w="294131" h="254508">
                <a:moveTo>
                  <a:pt x="221145" y="0"/>
                </a:moveTo>
                <a:lnTo>
                  <a:pt x="72986" y="0"/>
                </a:lnTo>
                <a:lnTo>
                  <a:pt x="0" y="127254"/>
                </a:lnTo>
                <a:lnTo>
                  <a:pt x="72986" y="254508"/>
                </a:lnTo>
                <a:lnTo>
                  <a:pt x="221145" y="254508"/>
                </a:lnTo>
                <a:lnTo>
                  <a:pt x="294132" y="127254"/>
                </a:lnTo>
                <a:lnTo>
                  <a:pt x="221145" y="0"/>
                </a:lnTo>
                <a:close/>
              </a:path>
            </a:pathLst>
          </a:custGeom>
          <a:solidFill>
            <a:srgbClr val="00E0C5"/>
          </a:solidFill>
        </p:spPr>
        <p:txBody>
          <a:bodyPr wrap="square" lIns="0" tIns="0" rIns="0" bIns="0" rtlCol="0">
            <a:noAutofit/>
          </a:bodyPr>
          <a:lstStyle/>
          <a:p>
            <a:endParaRPr dirty="0"/>
          </a:p>
        </p:txBody>
      </p:sp>
      <p:sp>
        <p:nvSpPr>
          <p:cNvPr id="9" name="object 9"/>
          <p:cNvSpPr/>
          <p:nvPr/>
        </p:nvSpPr>
        <p:spPr>
          <a:xfrm>
            <a:off x="8763000" y="5578602"/>
            <a:ext cx="381000" cy="234696"/>
          </a:xfrm>
          <a:custGeom>
            <a:avLst/>
            <a:gdLst/>
            <a:ahLst/>
            <a:cxnLst/>
            <a:rect l="l" t="t" r="r" b="b"/>
            <a:pathLst>
              <a:path w="381000" h="234696">
                <a:moveTo>
                  <a:pt x="0" y="0"/>
                </a:moveTo>
                <a:lnTo>
                  <a:pt x="134620" y="234696"/>
                </a:lnTo>
                <a:lnTo>
                  <a:pt x="381000" y="234696"/>
                </a:lnTo>
              </a:path>
            </a:pathLst>
          </a:custGeom>
          <a:ln w="9144">
            <a:solidFill>
              <a:srgbClr val="174669"/>
            </a:solidFill>
          </a:ln>
        </p:spPr>
        <p:txBody>
          <a:bodyPr wrap="square" lIns="0" tIns="0" rIns="0" bIns="0" rtlCol="0">
            <a:noAutofit/>
          </a:bodyPr>
          <a:lstStyle/>
          <a:p>
            <a:endParaRPr dirty="0"/>
          </a:p>
        </p:txBody>
      </p:sp>
      <p:sp>
        <p:nvSpPr>
          <p:cNvPr id="10" name="object 10"/>
          <p:cNvSpPr/>
          <p:nvPr/>
        </p:nvSpPr>
        <p:spPr>
          <a:xfrm>
            <a:off x="8763000" y="5343906"/>
            <a:ext cx="381000" cy="234695"/>
          </a:xfrm>
          <a:custGeom>
            <a:avLst/>
            <a:gdLst/>
            <a:ahLst/>
            <a:cxnLst/>
            <a:rect l="l" t="t" r="r" b="b"/>
            <a:pathLst>
              <a:path w="381000" h="234696">
                <a:moveTo>
                  <a:pt x="381000" y="0"/>
                </a:moveTo>
                <a:lnTo>
                  <a:pt x="134620" y="0"/>
                </a:lnTo>
                <a:lnTo>
                  <a:pt x="0" y="234696"/>
                </a:lnTo>
              </a:path>
            </a:pathLst>
          </a:custGeom>
          <a:ln w="9144">
            <a:solidFill>
              <a:srgbClr val="174669"/>
            </a:solidFill>
          </a:ln>
        </p:spPr>
        <p:txBody>
          <a:bodyPr wrap="square" lIns="0" tIns="0" rIns="0" bIns="0" rtlCol="0">
            <a:noAutofit/>
          </a:bodyPr>
          <a:lstStyle/>
          <a:p>
            <a:endParaRPr dirty="0"/>
          </a:p>
        </p:txBody>
      </p:sp>
      <p:sp>
        <p:nvSpPr>
          <p:cNvPr id="11" name="object 11"/>
          <p:cNvSpPr/>
          <p:nvPr/>
        </p:nvSpPr>
        <p:spPr>
          <a:xfrm>
            <a:off x="8523731" y="5598414"/>
            <a:ext cx="283464" cy="245364"/>
          </a:xfrm>
          <a:custGeom>
            <a:avLst/>
            <a:gdLst/>
            <a:ahLst/>
            <a:cxnLst/>
            <a:rect l="l" t="t" r="r" b="b"/>
            <a:pathLst>
              <a:path w="283464" h="245363">
                <a:moveTo>
                  <a:pt x="213106" y="0"/>
                </a:moveTo>
                <a:lnTo>
                  <a:pt x="70358" y="0"/>
                </a:lnTo>
                <a:lnTo>
                  <a:pt x="0" y="122682"/>
                </a:lnTo>
                <a:lnTo>
                  <a:pt x="70358" y="245364"/>
                </a:lnTo>
                <a:lnTo>
                  <a:pt x="213106" y="245364"/>
                </a:lnTo>
                <a:lnTo>
                  <a:pt x="283464" y="122682"/>
                </a:lnTo>
                <a:lnTo>
                  <a:pt x="213106" y="0"/>
                </a:lnTo>
                <a:close/>
              </a:path>
            </a:pathLst>
          </a:custGeom>
          <a:solidFill>
            <a:srgbClr val="3192E0"/>
          </a:solidFill>
        </p:spPr>
        <p:txBody>
          <a:bodyPr wrap="square" lIns="0" tIns="0" rIns="0" bIns="0" rtlCol="0">
            <a:noAutofit/>
          </a:bodyPr>
          <a:lstStyle/>
          <a:p>
            <a:endParaRPr dirty="0"/>
          </a:p>
        </p:txBody>
      </p:sp>
      <p:sp>
        <p:nvSpPr>
          <p:cNvPr id="12" name="object 12"/>
          <p:cNvSpPr/>
          <p:nvPr/>
        </p:nvSpPr>
        <p:spPr>
          <a:xfrm>
            <a:off x="8322565" y="4485894"/>
            <a:ext cx="542543" cy="469392"/>
          </a:xfrm>
          <a:custGeom>
            <a:avLst/>
            <a:gdLst/>
            <a:ahLst/>
            <a:cxnLst/>
            <a:rect l="l" t="t" r="r" b="b"/>
            <a:pathLst>
              <a:path w="542543" h="469392">
                <a:moveTo>
                  <a:pt x="407924" y="0"/>
                </a:moveTo>
                <a:lnTo>
                  <a:pt x="134619" y="0"/>
                </a:lnTo>
                <a:lnTo>
                  <a:pt x="0" y="234695"/>
                </a:lnTo>
                <a:lnTo>
                  <a:pt x="134619" y="469391"/>
                </a:lnTo>
                <a:lnTo>
                  <a:pt x="407924" y="469391"/>
                </a:lnTo>
                <a:lnTo>
                  <a:pt x="542543" y="234695"/>
                </a:lnTo>
                <a:lnTo>
                  <a:pt x="407924" y="0"/>
                </a:lnTo>
                <a:close/>
              </a:path>
            </a:pathLst>
          </a:custGeom>
          <a:solidFill>
            <a:srgbClr val="174669"/>
          </a:solidFill>
        </p:spPr>
        <p:txBody>
          <a:bodyPr wrap="square" lIns="0" tIns="0" rIns="0" bIns="0" rtlCol="0">
            <a:noAutofit/>
          </a:bodyPr>
          <a:lstStyle/>
          <a:p>
            <a:endParaRPr dirty="0"/>
          </a:p>
        </p:txBody>
      </p:sp>
      <p:sp>
        <p:nvSpPr>
          <p:cNvPr id="13" name="object 13"/>
          <p:cNvSpPr/>
          <p:nvPr/>
        </p:nvSpPr>
        <p:spPr>
          <a:xfrm>
            <a:off x="8763761" y="4867655"/>
            <a:ext cx="237744" cy="205740"/>
          </a:xfrm>
          <a:custGeom>
            <a:avLst/>
            <a:gdLst/>
            <a:ahLst/>
            <a:cxnLst/>
            <a:rect l="l" t="t" r="r" b="b"/>
            <a:pathLst>
              <a:path w="237744" h="205739">
                <a:moveTo>
                  <a:pt x="0" y="102870"/>
                </a:moveTo>
                <a:lnTo>
                  <a:pt x="59055" y="205740"/>
                </a:lnTo>
                <a:lnTo>
                  <a:pt x="178689" y="205740"/>
                </a:lnTo>
                <a:lnTo>
                  <a:pt x="237744" y="102870"/>
                </a:lnTo>
                <a:lnTo>
                  <a:pt x="178689" y="0"/>
                </a:lnTo>
                <a:lnTo>
                  <a:pt x="59055" y="0"/>
                </a:lnTo>
                <a:lnTo>
                  <a:pt x="0" y="102870"/>
                </a:lnTo>
                <a:close/>
              </a:path>
            </a:pathLst>
          </a:custGeom>
          <a:ln w="19811">
            <a:solidFill>
              <a:srgbClr val="00E0C5"/>
            </a:solidFill>
          </a:ln>
        </p:spPr>
        <p:txBody>
          <a:bodyPr wrap="square" lIns="0" tIns="0" rIns="0" bIns="0" rtlCol="0">
            <a:noAutofit/>
          </a:bodyPr>
          <a:lstStyle/>
          <a:p>
            <a:endParaRPr dirty="0"/>
          </a:p>
        </p:txBody>
      </p:sp>
      <p:sp>
        <p:nvSpPr>
          <p:cNvPr id="14" name="object 14"/>
          <p:cNvSpPr/>
          <p:nvPr/>
        </p:nvSpPr>
        <p:spPr>
          <a:xfrm>
            <a:off x="909827" y="1533905"/>
            <a:ext cx="2142744" cy="1856232"/>
          </a:xfrm>
          <a:prstGeom prst="rect">
            <a:avLst/>
          </a:prstGeom>
          <a:blipFill>
            <a:blip r:embed="rId4" cstate="print"/>
            <a:stretch>
              <a:fillRect/>
            </a:stretch>
          </a:blipFill>
        </p:spPr>
        <p:txBody>
          <a:bodyPr wrap="square" lIns="0" tIns="0" rIns="0" bIns="0" rtlCol="0">
            <a:noAutofit/>
          </a:bodyPr>
          <a:lstStyle/>
          <a:p>
            <a:endParaRPr dirty="0"/>
          </a:p>
        </p:txBody>
      </p:sp>
      <p:sp>
        <p:nvSpPr>
          <p:cNvPr id="15" name="object 15"/>
          <p:cNvSpPr txBox="1"/>
          <p:nvPr/>
        </p:nvSpPr>
        <p:spPr>
          <a:xfrm>
            <a:off x="3232150" y="1996821"/>
            <a:ext cx="3932138" cy="1283335"/>
          </a:xfrm>
          <a:prstGeom prst="rect">
            <a:avLst/>
          </a:prstGeom>
        </p:spPr>
        <p:txBody>
          <a:bodyPr vert="horz" wrap="square" lIns="0" tIns="0" rIns="0" bIns="0" rtlCol="0">
            <a:noAutofit/>
          </a:bodyPr>
          <a:lstStyle/>
          <a:p>
            <a:pPr marL="12700"/>
            <a:r>
              <a:rPr sz="8000" b="1" dirty="0">
                <a:solidFill>
                  <a:srgbClr val="002060"/>
                </a:solidFill>
                <a:latin typeface="Calibri"/>
                <a:cs typeface="Calibri"/>
              </a:rPr>
              <a:t>Gracias</a:t>
            </a:r>
          </a:p>
        </p:txBody>
      </p:sp>
      <p:sp>
        <p:nvSpPr>
          <p:cNvPr id="16" name="object 16"/>
          <p:cNvSpPr/>
          <p:nvPr/>
        </p:nvSpPr>
        <p:spPr>
          <a:xfrm>
            <a:off x="1591055" y="2070353"/>
            <a:ext cx="780288" cy="778764"/>
          </a:xfrm>
          <a:custGeom>
            <a:avLst/>
            <a:gdLst/>
            <a:ahLst/>
            <a:cxnLst/>
            <a:rect l="l" t="t" r="r" b="b"/>
            <a:pathLst>
              <a:path w="780288" h="778764">
                <a:moveTo>
                  <a:pt x="410082" y="0"/>
                </a:moveTo>
                <a:lnTo>
                  <a:pt x="370205" y="0"/>
                </a:lnTo>
                <a:lnTo>
                  <a:pt x="311657" y="7493"/>
                </a:lnTo>
                <a:lnTo>
                  <a:pt x="274193" y="17525"/>
                </a:lnTo>
                <a:lnTo>
                  <a:pt x="255524" y="23622"/>
                </a:lnTo>
                <a:lnTo>
                  <a:pt x="220599" y="38608"/>
                </a:lnTo>
                <a:lnTo>
                  <a:pt x="204469" y="47371"/>
                </a:lnTo>
                <a:lnTo>
                  <a:pt x="188213" y="56007"/>
                </a:lnTo>
                <a:lnTo>
                  <a:pt x="142112" y="88392"/>
                </a:lnTo>
                <a:lnTo>
                  <a:pt x="100964" y="128143"/>
                </a:lnTo>
                <a:lnTo>
                  <a:pt x="66039" y="171704"/>
                </a:lnTo>
                <a:lnTo>
                  <a:pt x="38735" y="220218"/>
                </a:lnTo>
                <a:lnTo>
                  <a:pt x="17399" y="273685"/>
                </a:lnTo>
                <a:lnTo>
                  <a:pt x="7493" y="311023"/>
                </a:lnTo>
                <a:lnTo>
                  <a:pt x="2540" y="349631"/>
                </a:lnTo>
                <a:lnTo>
                  <a:pt x="0" y="369570"/>
                </a:lnTo>
                <a:lnTo>
                  <a:pt x="0" y="409321"/>
                </a:lnTo>
                <a:lnTo>
                  <a:pt x="2540" y="429260"/>
                </a:lnTo>
                <a:lnTo>
                  <a:pt x="4953" y="449072"/>
                </a:lnTo>
                <a:lnTo>
                  <a:pt x="17399" y="505079"/>
                </a:lnTo>
                <a:lnTo>
                  <a:pt x="38735" y="558546"/>
                </a:lnTo>
                <a:lnTo>
                  <a:pt x="66039" y="607060"/>
                </a:lnTo>
                <a:lnTo>
                  <a:pt x="100964" y="650621"/>
                </a:lnTo>
                <a:lnTo>
                  <a:pt x="128396" y="677926"/>
                </a:lnTo>
                <a:lnTo>
                  <a:pt x="172085" y="712851"/>
                </a:lnTo>
                <a:lnTo>
                  <a:pt x="220599" y="740156"/>
                </a:lnTo>
                <a:lnTo>
                  <a:pt x="274193" y="761365"/>
                </a:lnTo>
                <a:lnTo>
                  <a:pt x="311657" y="771271"/>
                </a:lnTo>
                <a:lnTo>
                  <a:pt x="370205" y="778764"/>
                </a:lnTo>
                <a:lnTo>
                  <a:pt x="410082" y="778764"/>
                </a:lnTo>
                <a:lnTo>
                  <a:pt x="449961" y="773811"/>
                </a:lnTo>
                <a:lnTo>
                  <a:pt x="506094" y="761365"/>
                </a:lnTo>
                <a:lnTo>
                  <a:pt x="559562" y="740156"/>
                </a:lnTo>
                <a:lnTo>
                  <a:pt x="608202" y="712851"/>
                </a:lnTo>
                <a:lnTo>
                  <a:pt x="651891" y="677926"/>
                </a:lnTo>
                <a:lnTo>
                  <a:pt x="679323" y="650621"/>
                </a:lnTo>
                <a:lnTo>
                  <a:pt x="682664" y="646938"/>
                </a:lnTo>
                <a:lnTo>
                  <a:pt x="390144" y="646938"/>
                </a:lnTo>
                <a:lnTo>
                  <a:pt x="361442" y="645668"/>
                </a:lnTo>
                <a:lnTo>
                  <a:pt x="306705" y="634492"/>
                </a:lnTo>
                <a:lnTo>
                  <a:pt x="254254" y="613283"/>
                </a:lnTo>
                <a:lnTo>
                  <a:pt x="206882" y="582168"/>
                </a:lnTo>
                <a:lnTo>
                  <a:pt x="183261" y="558546"/>
                </a:lnTo>
                <a:lnTo>
                  <a:pt x="180720" y="554863"/>
                </a:lnTo>
                <a:lnTo>
                  <a:pt x="179450" y="549910"/>
                </a:lnTo>
                <a:lnTo>
                  <a:pt x="178307" y="544830"/>
                </a:lnTo>
                <a:lnTo>
                  <a:pt x="179450" y="541147"/>
                </a:lnTo>
                <a:lnTo>
                  <a:pt x="180720" y="536194"/>
                </a:lnTo>
                <a:lnTo>
                  <a:pt x="203200" y="520065"/>
                </a:lnTo>
                <a:lnTo>
                  <a:pt x="757766" y="520065"/>
                </a:lnTo>
                <a:lnTo>
                  <a:pt x="762762" y="505079"/>
                </a:lnTo>
                <a:lnTo>
                  <a:pt x="767842" y="486410"/>
                </a:lnTo>
                <a:lnTo>
                  <a:pt x="772794" y="467741"/>
                </a:lnTo>
                <a:lnTo>
                  <a:pt x="775335" y="449072"/>
                </a:lnTo>
                <a:lnTo>
                  <a:pt x="775938" y="444119"/>
                </a:lnTo>
                <a:lnTo>
                  <a:pt x="230631" y="444119"/>
                </a:lnTo>
                <a:lnTo>
                  <a:pt x="221869" y="442849"/>
                </a:lnTo>
                <a:lnTo>
                  <a:pt x="189483" y="414274"/>
                </a:lnTo>
                <a:lnTo>
                  <a:pt x="185800" y="395605"/>
                </a:lnTo>
                <a:lnTo>
                  <a:pt x="186944" y="385699"/>
                </a:lnTo>
                <a:lnTo>
                  <a:pt x="213106" y="350774"/>
                </a:lnTo>
                <a:lnTo>
                  <a:pt x="230631" y="347091"/>
                </a:lnTo>
                <a:lnTo>
                  <a:pt x="777440" y="347091"/>
                </a:lnTo>
                <a:lnTo>
                  <a:pt x="775335" y="329692"/>
                </a:lnTo>
                <a:lnTo>
                  <a:pt x="762762" y="273685"/>
                </a:lnTo>
                <a:lnTo>
                  <a:pt x="741552" y="220218"/>
                </a:lnTo>
                <a:lnTo>
                  <a:pt x="714248" y="171704"/>
                </a:lnTo>
                <a:lnTo>
                  <a:pt x="679323" y="128143"/>
                </a:lnTo>
                <a:lnTo>
                  <a:pt x="651891" y="100837"/>
                </a:lnTo>
                <a:lnTo>
                  <a:pt x="608202" y="65912"/>
                </a:lnTo>
                <a:lnTo>
                  <a:pt x="559562" y="38608"/>
                </a:lnTo>
                <a:lnTo>
                  <a:pt x="506094" y="17525"/>
                </a:lnTo>
                <a:lnTo>
                  <a:pt x="468630" y="7493"/>
                </a:lnTo>
                <a:lnTo>
                  <a:pt x="410082" y="0"/>
                </a:lnTo>
                <a:close/>
              </a:path>
              <a:path w="780288" h="778764">
                <a:moveTo>
                  <a:pt x="757766" y="520065"/>
                </a:moveTo>
                <a:lnTo>
                  <a:pt x="577088" y="520065"/>
                </a:lnTo>
                <a:lnTo>
                  <a:pt x="582041" y="521208"/>
                </a:lnTo>
                <a:lnTo>
                  <a:pt x="585851" y="522478"/>
                </a:lnTo>
                <a:lnTo>
                  <a:pt x="600710" y="541147"/>
                </a:lnTo>
                <a:lnTo>
                  <a:pt x="601980" y="544830"/>
                </a:lnTo>
                <a:lnTo>
                  <a:pt x="600710" y="549910"/>
                </a:lnTo>
                <a:lnTo>
                  <a:pt x="599567" y="554863"/>
                </a:lnTo>
                <a:lnTo>
                  <a:pt x="597026" y="558546"/>
                </a:lnTo>
                <a:lnTo>
                  <a:pt x="550926" y="599694"/>
                </a:lnTo>
                <a:lnTo>
                  <a:pt x="501142" y="625729"/>
                </a:lnTo>
                <a:lnTo>
                  <a:pt x="447420" y="641858"/>
                </a:lnTo>
                <a:lnTo>
                  <a:pt x="390144" y="646938"/>
                </a:lnTo>
                <a:lnTo>
                  <a:pt x="682664" y="646938"/>
                </a:lnTo>
                <a:lnTo>
                  <a:pt x="714248" y="607060"/>
                </a:lnTo>
                <a:lnTo>
                  <a:pt x="741552" y="558546"/>
                </a:lnTo>
                <a:lnTo>
                  <a:pt x="756538" y="523748"/>
                </a:lnTo>
                <a:lnTo>
                  <a:pt x="757766" y="520065"/>
                </a:lnTo>
                <a:close/>
              </a:path>
              <a:path w="780288" h="778764">
                <a:moveTo>
                  <a:pt x="577088" y="520065"/>
                </a:moveTo>
                <a:lnTo>
                  <a:pt x="203200" y="520065"/>
                </a:lnTo>
                <a:lnTo>
                  <a:pt x="208152" y="521208"/>
                </a:lnTo>
                <a:lnTo>
                  <a:pt x="213106" y="522478"/>
                </a:lnTo>
                <a:lnTo>
                  <a:pt x="216916" y="525018"/>
                </a:lnTo>
                <a:lnTo>
                  <a:pt x="220599" y="527431"/>
                </a:lnTo>
                <a:lnTo>
                  <a:pt x="239394" y="543687"/>
                </a:lnTo>
                <a:lnTo>
                  <a:pt x="278002" y="569849"/>
                </a:lnTo>
                <a:lnTo>
                  <a:pt x="320294" y="587248"/>
                </a:lnTo>
                <a:lnTo>
                  <a:pt x="366521" y="595884"/>
                </a:lnTo>
                <a:lnTo>
                  <a:pt x="390144" y="597154"/>
                </a:lnTo>
                <a:lnTo>
                  <a:pt x="413766" y="595884"/>
                </a:lnTo>
                <a:lnTo>
                  <a:pt x="459994" y="587248"/>
                </a:lnTo>
                <a:lnTo>
                  <a:pt x="502285" y="569849"/>
                </a:lnTo>
                <a:lnTo>
                  <a:pt x="540893" y="543687"/>
                </a:lnTo>
                <a:lnTo>
                  <a:pt x="559562" y="527431"/>
                </a:lnTo>
                <a:lnTo>
                  <a:pt x="563371" y="525018"/>
                </a:lnTo>
                <a:lnTo>
                  <a:pt x="567182" y="522478"/>
                </a:lnTo>
                <a:lnTo>
                  <a:pt x="572135" y="521208"/>
                </a:lnTo>
                <a:lnTo>
                  <a:pt x="577088" y="520065"/>
                </a:lnTo>
                <a:close/>
              </a:path>
              <a:path w="780288" h="778764">
                <a:moveTo>
                  <a:pt x="549656" y="347091"/>
                </a:moveTo>
                <a:lnTo>
                  <a:pt x="230631" y="347091"/>
                </a:lnTo>
                <a:lnTo>
                  <a:pt x="239394" y="348361"/>
                </a:lnTo>
                <a:lnTo>
                  <a:pt x="248031" y="350774"/>
                </a:lnTo>
                <a:lnTo>
                  <a:pt x="255524" y="355854"/>
                </a:lnTo>
                <a:lnTo>
                  <a:pt x="263017" y="360807"/>
                </a:lnTo>
                <a:lnTo>
                  <a:pt x="267969" y="368300"/>
                </a:lnTo>
                <a:lnTo>
                  <a:pt x="271780" y="376936"/>
                </a:lnTo>
                <a:lnTo>
                  <a:pt x="274193" y="385699"/>
                </a:lnTo>
                <a:lnTo>
                  <a:pt x="275463" y="395605"/>
                </a:lnTo>
                <a:lnTo>
                  <a:pt x="274193" y="405638"/>
                </a:lnTo>
                <a:lnTo>
                  <a:pt x="248031" y="440436"/>
                </a:lnTo>
                <a:lnTo>
                  <a:pt x="230631" y="444119"/>
                </a:lnTo>
                <a:lnTo>
                  <a:pt x="549656" y="444119"/>
                </a:lnTo>
                <a:lnTo>
                  <a:pt x="512318" y="423037"/>
                </a:lnTo>
                <a:lnTo>
                  <a:pt x="504825" y="395605"/>
                </a:lnTo>
                <a:lnTo>
                  <a:pt x="506094" y="385699"/>
                </a:lnTo>
                <a:lnTo>
                  <a:pt x="508507" y="376936"/>
                </a:lnTo>
                <a:lnTo>
                  <a:pt x="512318" y="368300"/>
                </a:lnTo>
                <a:lnTo>
                  <a:pt x="517270" y="360807"/>
                </a:lnTo>
                <a:lnTo>
                  <a:pt x="524763" y="355854"/>
                </a:lnTo>
                <a:lnTo>
                  <a:pt x="532257" y="350774"/>
                </a:lnTo>
                <a:lnTo>
                  <a:pt x="540893" y="348361"/>
                </a:lnTo>
                <a:lnTo>
                  <a:pt x="549656" y="347091"/>
                </a:lnTo>
                <a:close/>
              </a:path>
              <a:path w="780288" h="778764">
                <a:moveTo>
                  <a:pt x="777440" y="347091"/>
                </a:moveTo>
                <a:lnTo>
                  <a:pt x="549656" y="347091"/>
                </a:lnTo>
                <a:lnTo>
                  <a:pt x="558419" y="348361"/>
                </a:lnTo>
                <a:lnTo>
                  <a:pt x="567182" y="350774"/>
                </a:lnTo>
                <a:lnTo>
                  <a:pt x="593344" y="385699"/>
                </a:lnTo>
                <a:lnTo>
                  <a:pt x="594487" y="395605"/>
                </a:lnTo>
                <a:lnTo>
                  <a:pt x="593344" y="405638"/>
                </a:lnTo>
                <a:lnTo>
                  <a:pt x="567182" y="440436"/>
                </a:lnTo>
                <a:lnTo>
                  <a:pt x="549656" y="444119"/>
                </a:lnTo>
                <a:lnTo>
                  <a:pt x="775938" y="444119"/>
                </a:lnTo>
                <a:lnTo>
                  <a:pt x="777748" y="429260"/>
                </a:lnTo>
                <a:lnTo>
                  <a:pt x="780288" y="409321"/>
                </a:lnTo>
                <a:lnTo>
                  <a:pt x="780288" y="369570"/>
                </a:lnTo>
                <a:lnTo>
                  <a:pt x="777748" y="349631"/>
                </a:lnTo>
                <a:lnTo>
                  <a:pt x="777440" y="347091"/>
                </a:lnTo>
                <a:close/>
              </a:path>
            </a:pathLst>
          </a:custGeom>
          <a:solidFill>
            <a:srgbClr val="FFFFFF"/>
          </a:solidFill>
        </p:spPr>
        <p:txBody>
          <a:bodyPr wrap="square" lIns="0" tIns="0" rIns="0" bIns="0" rtlCol="0">
            <a:noAutofit/>
          </a:bodyPr>
          <a:lstStyle/>
          <a:p>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a:extLst>
              <a:ext uri="{FF2B5EF4-FFF2-40B4-BE49-F238E27FC236}">
                <a16:creationId xmlns:a16="http://schemas.microsoft.com/office/drawing/2014/main" id="{DAB08E9E-A027-4C8D-9D6B-FC48C293BDFA}"/>
              </a:ext>
            </a:extLst>
          </p:cNvPr>
          <p:cNvSpPr>
            <a:spLocks noGrp="1" noChangeArrowheads="1"/>
          </p:cNvSpPr>
          <p:nvPr>
            <p:ph type="title"/>
          </p:nvPr>
        </p:nvSpPr>
        <p:spPr>
          <a:xfrm>
            <a:off x="350657" y="188640"/>
            <a:ext cx="8442684" cy="827087"/>
          </a:xfrm>
        </p:spPr>
        <p:txBody>
          <a:bodyPr>
            <a:no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Programación Orientada a Objetos</a:t>
            </a:r>
          </a:p>
        </p:txBody>
      </p:sp>
      <p:sp>
        <p:nvSpPr>
          <p:cNvPr id="414723" name="Rectangle 3">
            <a:extLst>
              <a:ext uri="{FF2B5EF4-FFF2-40B4-BE49-F238E27FC236}">
                <a16:creationId xmlns:a16="http://schemas.microsoft.com/office/drawing/2014/main" id="{4B7C7DA4-8082-4981-8952-AEBE5A5A0D2B}"/>
              </a:ext>
            </a:extLst>
          </p:cNvPr>
          <p:cNvSpPr>
            <a:spLocks noGrp="1" noChangeArrowheads="1"/>
          </p:cNvSpPr>
          <p:nvPr>
            <p:ph type="body" sz="half" idx="1"/>
          </p:nvPr>
        </p:nvSpPr>
        <p:spPr>
          <a:xfrm>
            <a:off x="683568" y="1196752"/>
            <a:ext cx="7704856" cy="3672408"/>
          </a:xfrm>
        </p:spPr>
        <p:txBody>
          <a:bodyPr>
            <a:normAutofit/>
          </a:bodyPr>
          <a:lstStyle/>
          <a:p>
            <a:pPr marL="0" indent="0">
              <a:lnSpc>
                <a:spcPct val="120000"/>
              </a:lnSpc>
              <a:spcBef>
                <a:spcPts val="600"/>
              </a:spcBef>
              <a:buNone/>
            </a:pPr>
            <a:r>
              <a:rPr lang="es-ES_tradnl" altLang="es-MX" sz="2000" dirty="0">
                <a:latin typeface="Dom Casual" charset="0"/>
              </a:rPr>
              <a:t>Los objetos tienen </a:t>
            </a:r>
            <a:r>
              <a:rPr lang="es-ES_tradnl" altLang="es-MX" sz="2000" b="1" dirty="0">
                <a:solidFill>
                  <a:schemeClr val="accent6">
                    <a:lumMod val="75000"/>
                  </a:schemeClr>
                </a:solidFill>
                <a:latin typeface="Dom Casual" charset="0"/>
              </a:rPr>
              <a:t>datos (atributos)</a:t>
            </a:r>
            <a:r>
              <a:rPr lang="es-ES_tradnl" altLang="es-MX" sz="2000" dirty="0">
                <a:solidFill>
                  <a:schemeClr val="accent6">
                    <a:lumMod val="75000"/>
                  </a:schemeClr>
                </a:solidFill>
                <a:latin typeface="Dom Casual" charset="0"/>
              </a:rPr>
              <a:t> </a:t>
            </a:r>
            <a:r>
              <a:rPr lang="es-ES_tradnl" altLang="es-MX" sz="2000" dirty="0">
                <a:latin typeface="Dom Casual" charset="0"/>
              </a:rPr>
              <a:t>y </a:t>
            </a:r>
            <a:r>
              <a:rPr lang="es-ES_tradnl" altLang="es-MX" sz="2000" b="1" dirty="0">
                <a:solidFill>
                  <a:schemeClr val="accent6">
                    <a:lumMod val="75000"/>
                  </a:schemeClr>
                </a:solidFill>
                <a:latin typeface="Dom Casual" charset="0"/>
              </a:rPr>
              <a:t>métodos.</a:t>
            </a:r>
          </a:p>
          <a:p>
            <a:pPr>
              <a:lnSpc>
                <a:spcPct val="120000"/>
              </a:lnSpc>
              <a:buFontTx/>
              <a:buNone/>
            </a:pPr>
            <a:r>
              <a:rPr lang="es-ES_tradnl" altLang="es-MX" sz="2000" dirty="0">
                <a:latin typeface="Dom Casual" charset="0"/>
              </a:rPr>
              <a:t>Los objetos de la misma clase tienen los mismos </a:t>
            </a:r>
            <a:r>
              <a:rPr lang="es-ES_tradnl" altLang="es-MX" sz="2000" b="1" dirty="0">
                <a:latin typeface="Dom Casual" charset="0"/>
              </a:rPr>
              <a:t>atributos</a:t>
            </a:r>
            <a:r>
              <a:rPr lang="es-ES_tradnl" altLang="es-MX" sz="2000" dirty="0">
                <a:latin typeface="Dom Casual" charset="0"/>
              </a:rPr>
              <a:t> y </a:t>
            </a:r>
            <a:r>
              <a:rPr lang="es-ES_tradnl" altLang="es-MX" sz="2000" b="1" dirty="0">
                <a:latin typeface="Dom Casual" charset="0"/>
              </a:rPr>
              <a:t>métodos.</a:t>
            </a:r>
          </a:p>
          <a:p>
            <a:pPr>
              <a:lnSpc>
                <a:spcPct val="120000"/>
              </a:lnSpc>
              <a:buFontTx/>
              <a:buNone/>
            </a:pPr>
            <a:r>
              <a:rPr lang="es-ES_tradnl" altLang="es-MX" sz="2000" dirty="0">
                <a:latin typeface="Dom Casual" charset="0"/>
              </a:rPr>
              <a:t>Los objetos envían y reciben mensajes para invocar acciones.</a:t>
            </a:r>
          </a:p>
        </p:txBody>
      </p:sp>
      <p:pic>
        <p:nvPicPr>
          <p:cNvPr id="6" name="Imagen 5" descr="Diagrama&#10;&#10;Descripción generada automáticamente">
            <a:extLst>
              <a:ext uri="{FF2B5EF4-FFF2-40B4-BE49-F238E27FC236}">
                <a16:creationId xmlns:a16="http://schemas.microsoft.com/office/drawing/2014/main" id="{3954CB45-8484-4905-A209-8E1A88E125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2852936"/>
            <a:ext cx="5904656" cy="3709513"/>
          </a:xfrm>
          <a:prstGeom prst="rect">
            <a:avLst/>
          </a:prstGeom>
        </p:spPr>
      </p:pic>
    </p:spTree>
    <p:extLst>
      <p:ext uri="{BB962C8B-B14F-4D97-AF65-F5344CB8AC3E}">
        <p14:creationId xmlns:p14="http://schemas.microsoft.com/office/powerpoint/2010/main" val="2193289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a:extLst>
              <a:ext uri="{FF2B5EF4-FFF2-40B4-BE49-F238E27FC236}">
                <a16:creationId xmlns:a16="http://schemas.microsoft.com/office/drawing/2014/main" id="{162EE5E8-4C18-4E53-A702-27C711A901EF}"/>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una clase?</a:t>
            </a:r>
          </a:p>
        </p:txBody>
      </p:sp>
      <p:sp>
        <p:nvSpPr>
          <p:cNvPr id="302083" name="Rectangle 3">
            <a:extLst>
              <a:ext uri="{FF2B5EF4-FFF2-40B4-BE49-F238E27FC236}">
                <a16:creationId xmlns:a16="http://schemas.microsoft.com/office/drawing/2014/main" id="{0903DEE6-C030-47A6-96ED-AE0DD7388D46}"/>
              </a:ext>
            </a:extLst>
          </p:cNvPr>
          <p:cNvSpPr>
            <a:spLocks noGrp="1" noChangeArrowheads="1"/>
          </p:cNvSpPr>
          <p:nvPr>
            <p:ph type="body" idx="1"/>
          </p:nvPr>
        </p:nvSpPr>
        <p:spPr>
          <a:xfrm>
            <a:off x="755576" y="1052736"/>
            <a:ext cx="7777163" cy="3456384"/>
          </a:xfrm>
        </p:spPr>
        <p:txBody>
          <a:bodyPr>
            <a:normAutofit/>
          </a:bodyPr>
          <a:lstStyle/>
          <a:p>
            <a:pPr>
              <a:lnSpc>
                <a:spcPct val="120000"/>
              </a:lnSpc>
              <a:buFontTx/>
              <a:buNone/>
            </a:pPr>
            <a:r>
              <a:rPr lang="es-ES_tradnl" altLang="es-MX" sz="1300" b="1" dirty="0">
                <a:solidFill>
                  <a:srgbClr val="000099"/>
                </a:solidFill>
              </a:rPr>
              <a:t>      </a:t>
            </a:r>
            <a:endParaRPr lang="es-ES_tradnl" altLang="es-MX" sz="1000" b="1" dirty="0">
              <a:solidFill>
                <a:srgbClr val="000099"/>
              </a:solidFill>
              <a:effectLst>
                <a:outerShdw blurRad="38100" dist="38100" dir="2700000" algn="tl">
                  <a:srgbClr val="C0C0C0"/>
                </a:outerShdw>
              </a:effectLst>
              <a:latin typeface="Dom Casual" charset="0"/>
            </a:endParaRPr>
          </a:p>
          <a:p>
            <a:pPr>
              <a:lnSpc>
                <a:spcPct val="110000"/>
              </a:lnSpc>
              <a:spcBef>
                <a:spcPct val="30000"/>
              </a:spcBef>
            </a:pPr>
            <a:r>
              <a:rPr lang="es-ES_tradnl" altLang="es-MX" sz="2000" dirty="0">
                <a:latin typeface="Dom Casual" charset="0"/>
              </a:rPr>
              <a:t>Es una categoría, una descripción general de las características o atributos propios que comparten un conjunto de entidades u objetos.</a:t>
            </a:r>
          </a:p>
          <a:p>
            <a:pPr>
              <a:lnSpc>
                <a:spcPct val="110000"/>
              </a:lnSpc>
              <a:spcBef>
                <a:spcPct val="30000"/>
              </a:spcBef>
            </a:pPr>
            <a:r>
              <a:rPr lang="es-ES_tradnl" altLang="es-MX" sz="2000" dirty="0">
                <a:latin typeface="Dom Casual" charset="0"/>
              </a:rPr>
              <a:t>Es la categoría o la clasificación que se hace para englobar un conjunto de características acerca de los objetos.</a:t>
            </a:r>
          </a:p>
          <a:p>
            <a:pPr>
              <a:lnSpc>
                <a:spcPct val="110000"/>
              </a:lnSpc>
              <a:spcBef>
                <a:spcPct val="0"/>
              </a:spcBef>
              <a:buFontTx/>
              <a:buNone/>
            </a:pPr>
            <a:endParaRPr lang="es-ES_tradnl" altLang="es-MX" sz="2000" dirty="0">
              <a:latin typeface="Dom Casual" charset="0"/>
            </a:endParaRPr>
          </a:p>
          <a:p>
            <a:pPr>
              <a:lnSpc>
                <a:spcPct val="110000"/>
              </a:lnSpc>
              <a:spcBef>
                <a:spcPct val="0"/>
              </a:spcBef>
              <a:buFontTx/>
              <a:buNone/>
            </a:pPr>
            <a:r>
              <a:rPr lang="es-ES_tradnl" altLang="es-MX" sz="2000" dirty="0">
                <a:latin typeface="Dom Casual" charset="0"/>
              </a:rPr>
              <a:t>     </a:t>
            </a:r>
            <a:r>
              <a:rPr lang="es-ES_tradnl" altLang="es-MX" sz="2000" b="1" dirty="0">
                <a:latin typeface="Dom Casual" charset="0"/>
              </a:rPr>
              <a:t>Ejemplo:</a:t>
            </a:r>
          </a:p>
          <a:p>
            <a:pPr>
              <a:lnSpc>
                <a:spcPct val="110000"/>
              </a:lnSpc>
              <a:spcBef>
                <a:spcPct val="0"/>
              </a:spcBef>
              <a:buFontTx/>
              <a:buNone/>
            </a:pPr>
            <a:r>
              <a:rPr lang="es-ES_tradnl" altLang="es-MX" sz="2000" dirty="0">
                <a:latin typeface="Dom Casual" charset="0"/>
              </a:rPr>
              <a:t>     Los mamíferos son una clase y las características comunes de todos los mamíferos son: Tienen pelo, amamantan a sus crías, etc.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1" name="Rectangle 3">
            <a:extLst>
              <a:ext uri="{FF2B5EF4-FFF2-40B4-BE49-F238E27FC236}">
                <a16:creationId xmlns:a16="http://schemas.microsoft.com/office/drawing/2014/main" id="{E037536D-298C-4A34-964F-778A7502C573}"/>
              </a:ext>
            </a:extLst>
          </p:cNvPr>
          <p:cNvSpPr>
            <a:spLocks noGrp="1" noChangeArrowheads="1"/>
          </p:cNvSpPr>
          <p:nvPr>
            <p:ph type="body" idx="1"/>
          </p:nvPr>
        </p:nvSpPr>
        <p:spPr>
          <a:xfrm>
            <a:off x="683568" y="1052737"/>
            <a:ext cx="7848872" cy="1944216"/>
          </a:xfrm>
        </p:spPr>
        <p:txBody>
          <a:bodyPr>
            <a:normAutofit fontScale="85000" lnSpcReduction="10000"/>
          </a:bodyPr>
          <a:lstStyle/>
          <a:p>
            <a:pPr algn="ctr">
              <a:lnSpc>
                <a:spcPct val="120000"/>
              </a:lnSpc>
              <a:buFontTx/>
              <a:buNone/>
            </a:pPr>
            <a:endParaRPr lang="es-ES_tradnl" altLang="es-MX" sz="1200" b="1" dirty="0">
              <a:solidFill>
                <a:srgbClr val="000099"/>
              </a:solidFill>
              <a:effectLst>
                <a:outerShdw blurRad="38100" dist="38100" dir="2700000" algn="tl">
                  <a:srgbClr val="C0C0C0"/>
                </a:outerShdw>
              </a:effectLst>
              <a:latin typeface="Dom Casual" charset="0"/>
            </a:endParaRPr>
          </a:p>
          <a:p>
            <a:pPr>
              <a:lnSpc>
                <a:spcPct val="130000"/>
              </a:lnSpc>
              <a:spcBef>
                <a:spcPct val="0"/>
              </a:spcBef>
            </a:pPr>
            <a:r>
              <a:rPr lang="es-ES_tradnl" altLang="es-MX" sz="2400" dirty="0">
                <a:latin typeface="Dom Casual" charset="0"/>
              </a:rPr>
              <a:t>Una clase es una generalización de un objeto.</a:t>
            </a:r>
          </a:p>
          <a:p>
            <a:pPr>
              <a:lnSpc>
                <a:spcPct val="130000"/>
              </a:lnSpc>
              <a:spcBef>
                <a:spcPct val="0"/>
              </a:spcBef>
            </a:pPr>
            <a:r>
              <a:rPr lang="es-ES_tradnl" altLang="es-MX" sz="2400" dirty="0">
                <a:latin typeface="Dom Casual" charset="0"/>
              </a:rPr>
              <a:t>Una vez que especificamos o creamos una </a:t>
            </a:r>
            <a:r>
              <a:rPr lang="es-ES_tradnl" altLang="es-MX" sz="2400" b="1" dirty="0">
                <a:latin typeface="Dom Casual" charset="0"/>
              </a:rPr>
              <a:t>clase</a:t>
            </a:r>
            <a:r>
              <a:rPr lang="es-ES_tradnl" altLang="es-MX" sz="2400" dirty="0">
                <a:latin typeface="Dom Casual" charset="0"/>
              </a:rPr>
              <a:t> podemos construir cualquier número de objetos que pertenezca a dicha clase y que por lo tanto tengan los mismos </a:t>
            </a:r>
            <a:r>
              <a:rPr lang="es-ES_tradnl" altLang="es-MX" sz="2400" b="1" dirty="0">
                <a:solidFill>
                  <a:schemeClr val="accent6">
                    <a:lumMod val="75000"/>
                  </a:schemeClr>
                </a:solidFill>
                <a:latin typeface="Dom Casual" charset="0"/>
              </a:rPr>
              <a:t>datos</a:t>
            </a:r>
            <a:r>
              <a:rPr lang="es-ES_tradnl" altLang="es-MX" sz="2400" dirty="0">
                <a:latin typeface="Dom Casual" charset="0"/>
              </a:rPr>
              <a:t> y el mismo </a:t>
            </a:r>
            <a:r>
              <a:rPr lang="es-ES_tradnl" altLang="es-MX" sz="2400" b="1" dirty="0">
                <a:solidFill>
                  <a:schemeClr val="accent6">
                    <a:lumMod val="75000"/>
                  </a:schemeClr>
                </a:solidFill>
                <a:latin typeface="Dom Casual" charset="0"/>
              </a:rPr>
              <a:t>comportamiento</a:t>
            </a:r>
            <a:r>
              <a:rPr lang="es-ES_tradnl" altLang="es-MX" sz="2400" dirty="0">
                <a:latin typeface="Dom Casual" charset="0"/>
              </a:rPr>
              <a:t>. </a:t>
            </a:r>
          </a:p>
          <a:p>
            <a:pPr>
              <a:lnSpc>
                <a:spcPct val="130000"/>
              </a:lnSpc>
              <a:spcBef>
                <a:spcPct val="0"/>
              </a:spcBef>
            </a:pPr>
            <a:endParaRPr lang="es-ES_tradnl" altLang="es-MX" sz="1600" dirty="0">
              <a:latin typeface="Dom Casual" charset="0"/>
            </a:endParaRPr>
          </a:p>
        </p:txBody>
      </p:sp>
      <p:sp>
        <p:nvSpPr>
          <p:cNvPr id="7" name="Rectangle 2">
            <a:extLst>
              <a:ext uri="{FF2B5EF4-FFF2-40B4-BE49-F238E27FC236}">
                <a16:creationId xmlns:a16="http://schemas.microsoft.com/office/drawing/2014/main" id="{2BC83925-49A6-47B4-BDF5-7D6CA99E4B03}"/>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una clase?</a:t>
            </a:r>
          </a:p>
        </p:txBody>
      </p:sp>
      <p:pic>
        <p:nvPicPr>
          <p:cNvPr id="8" name="Imagen 7" descr="Diagrama&#10;&#10;Descripción generada automáticamente">
            <a:extLst>
              <a:ext uri="{FF2B5EF4-FFF2-40B4-BE49-F238E27FC236}">
                <a16:creationId xmlns:a16="http://schemas.microsoft.com/office/drawing/2014/main" id="{29F0C386-FA7B-4D84-B56A-7E5114010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3117260"/>
            <a:ext cx="5904656" cy="370951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7" name="Rectangle 3">
            <a:extLst>
              <a:ext uri="{FF2B5EF4-FFF2-40B4-BE49-F238E27FC236}">
                <a16:creationId xmlns:a16="http://schemas.microsoft.com/office/drawing/2014/main" id="{B80A8956-8AAE-4D85-96D6-562711F682E6}"/>
              </a:ext>
            </a:extLst>
          </p:cNvPr>
          <p:cNvSpPr>
            <a:spLocks noGrp="1" noChangeArrowheads="1"/>
          </p:cNvSpPr>
          <p:nvPr>
            <p:ph type="body" idx="1"/>
          </p:nvPr>
        </p:nvSpPr>
        <p:spPr>
          <a:xfrm>
            <a:off x="822998" y="1052736"/>
            <a:ext cx="7498003" cy="1944563"/>
          </a:xfrm>
        </p:spPr>
        <p:txBody>
          <a:bodyPr>
            <a:normAutofit fontScale="92500" lnSpcReduction="20000"/>
          </a:bodyPr>
          <a:lstStyle/>
          <a:p>
            <a:pPr marL="0" indent="0" algn="just">
              <a:lnSpc>
                <a:spcPct val="120000"/>
              </a:lnSpc>
              <a:spcBef>
                <a:spcPct val="0"/>
              </a:spcBef>
              <a:spcAft>
                <a:spcPts val="1200"/>
              </a:spcAft>
              <a:buFontTx/>
              <a:buNone/>
            </a:pPr>
            <a:r>
              <a:rPr lang="es-ES_tradnl" altLang="es-MX" sz="2000" dirty="0">
                <a:latin typeface="Dom Casual" charset="0"/>
              </a:rPr>
              <a:t>Es una entidad particular de la clase y cuyas características están definidas con valores únicos para ese objeto.</a:t>
            </a:r>
          </a:p>
          <a:p>
            <a:pPr marL="0" indent="0" algn="just">
              <a:lnSpc>
                <a:spcPct val="120000"/>
              </a:lnSpc>
              <a:spcBef>
                <a:spcPct val="0"/>
              </a:spcBef>
              <a:spcAft>
                <a:spcPts val="1200"/>
              </a:spcAft>
              <a:buFontTx/>
              <a:buNone/>
            </a:pPr>
            <a:r>
              <a:rPr lang="es-ES_tradnl" altLang="es-MX" sz="2000" b="1" dirty="0">
                <a:latin typeface="Dom Casual" charset="0"/>
              </a:rPr>
              <a:t>Ejemplo: </a:t>
            </a:r>
            <a:r>
              <a:rPr lang="es-ES_tradnl" altLang="es-MX" sz="2000" dirty="0">
                <a:latin typeface="Dom Casual" charset="0"/>
              </a:rPr>
              <a:t>MiJirafa, LaJirafaDelCircoAtayde, LaJirafaDelZoológico</a:t>
            </a:r>
          </a:p>
          <a:p>
            <a:pPr marL="0" indent="0" algn="just">
              <a:lnSpc>
                <a:spcPct val="120000"/>
              </a:lnSpc>
              <a:spcBef>
                <a:spcPct val="0"/>
              </a:spcBef>
              <a:spcAft>
                <a:spcPts val="1200"/>
              </a:spcAft>
              <a:buFontTx/>
              <a:buNone/>
            </a:pPr>
            <a:r>
              <a:rPr lang="es-ES_tradnl" altLang="es-MX" sz="2000" dirty="0">
                <a:latin typeface="Dom Casual" charset="0"/>
              </a:rPr>
              <a:t>Nótese que </a:t>
            </a:r>
            <a:r>
              <a:rPr lang="es-ES_tradnl" altLang="es-MX" sz="2000" b="1" u="sng" dirty="0">
                <a:latin typeface="Dom Casual" charset="0"/>
              </a:rPr>
              <a:t>Jirafa</a:t>
            </a:r>
            <a:r>
              <a:rPr lang="es-ES_tradnl" altLang="es-MX" sz="2000" dirty="0">
                <a:latin typeface="Dom Casual" charset="0"/>
              </a:rPr>
              <a:t> es la </a:t>
            </a:r>
            <a:r>
              <a:rPr lang="es-ES_tradnl" altLang="es-MX" sz="2000" b="1" dirty="0">
                <a:solidFill>
                  <a:schemeClr val="accent6">
                    <a:lumMod val="75000"/>
                  </a:schemeClr>
                </a:solidFill>
                <a:latin typeface="Dom Casual" charset="0"/>
              </a:rPr>
              <a:t>clase</a:t>
            </a:r>
            <a:r>
              <a:rPr lang="es-ES_tradnl" altLang="es-MX" sz="2000" dirty="0">
                <a:solidFill>
                  <a:schemeClr val="accent6">
                    <a:lumMod val="75000"/>
                  </a:schemeClr>
                </a:solidFill>
                <a:latin typeface="Dom Casual" charset="0"/>
              </a:rPr>
              <a:t> </a:t>
            </a:r>
            <a:r>
              <a:rPr lang="es-ES_tradnl" altLang="es-MX" sz="2000" dirty="0">
                <a:latin typeface="Dom Casual" charset="0"/>
              </a:rPr>
              <a:t>que contiene las características propias de todas las jirafas</a:t>
            </a:r>
          </a:p>
        </p:txBody>
      </p:sp>
      <p:sp>
        <p:nvSpPr>
          <p:cNvPr id="8" name="Rectangle 2">
            <a:extLst>
              <a:ext uri="{FF2B5EF4-FFF2-40B4-BE49-F238E27FC236}">
                <a16:creationId xmlns:a16="http://schemas.microsoft.com/office/drawing/2014/main" id="{29A7D1EE-4985-414E-BE13-696F104FADBF}"/>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 objeto?</a:t>
            </a:r>
          </a:p>
        </p:txBody>
      </p:sp>
      <p:pic>
        <p:nvPicPr>
          <p:cNvPr id="9" name="Picture 3">
            <a:extLst>
              <a:ext uri="{FF2B5EF4-FFF2-40B4-BE49-F238E27FC236}">
                <a16:creationId xmlns:a16="http://schemas.microsoft.com/office/drawing/2014/main" id="{7024CE80-3455-4B7F-A89B-9321FB2ED7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839842" y="3140968"/>
            <a:ext cx="5481159" cy="3240360"/>
          </a:xfrm>
          <a:prstGeom prst="rect">
            <a:avLst/>
          </a:prstGeom>
          <a:noFill/>
          <a:ln/>
          <a:extLs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8152</TotalTime>
  <Words>3505</Words>
  <Application>Microsoft Office PowerPoint</Application>
  <PresentationFormat>Presentación en pantalla (4:3)</PresentationFormat>
  <Paragraphs>291</Paragraphs>
  <Slides>58</Slides>
  <Notes>7</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58</vt:i4>
      </vt:variant>
    </vt:vector>
  </HeadingPairs>
  <TitlesOfParts>
    <vt:vector size="65" baseType="lpstr">
      <vt:lpstr>Arial</vt:lpstr>
      <vt:lpstr>Calibri</vt:lpstr>
      <vt:lpstr>Dom Casual</vt:lpstr>
      <vt:lpstr>inherit</vt:lpstr>
      <vt:lpstr>Source Code Pro</vt:lpstr>
      <vt:lpstr>Times New Roman</vt:lpstr>
      <vt:lpstr>Tema de Office</vt:lpstr>
      <vt:lpstr>TI 3001 C Analítica de datos y herramientas de inteligencia artificial</vt:lpstr>
      <vt:lpstr>Python orientado a objetos</vt:lpstr>
      <vt:lpstr>Python orientado a objetos</vt:lpstr>
      <vt:lpstr>Python orientado a objetos</vt:lpstr>
      <vt:lpstr>Programación Orientada a Objetos</vt:lpstr>
      <vt:lpstr>Programación Orientada a Objetos</vt:lpstr>
      <vt:lpstr>¿Qué es una clase?</vt:lpstr>
      <vt:lpstr>¿Qué es una clase?</vt:lpstr>
      <vt:lpstr>¿Qué es un objeto?</vt:lpstr>
      <vt:lpstr>Movie</vt:lpstr>
      <vt:lpstr>¿Qué es un objeto?</vt:lpstr>
      <vt:lpstr>¿Qué es un objeto?</vt:lpstr>
      <vt:lpstr>Clases y objetos</vt:lpstr>
      <vt:lpstr>Clases y objetos</vt:lpstr>
      <vt:lpstr>Otro ejemplo: clase Cuadrado</vt:lpstr>
      <vt:lpstr>¿Qué es un objeto?</vt:lpstr>
      <vt:lpstr>¿Qué es una clase?</vt:lpstr>
      <vt:lpstr>¿Cómo se crea una clase?</vt:lpstr>
      <vt:lpstr>Objetos</vt:lpstr>
      <vt:lpstr>Atributos</vt:lpstr>
      <vt:lpstr>Métodos</vt:lpstr>
      <vt:lpstr>Constructor</vt:lpstr>
      <vt:lpstr>Constructor</vt:lpstr>
      <vt:lpstr>Constructor</vt:lpstr>
      <vt:lpstr>Constructor</vt:lpstr>
      <vt:lpstr>Lectura de atributos</vt:lpstr>
      <vt:lpstr>Constructor</vt:lpstr>
      <vt:lpstr>Atributos dinámicos</vt:lpstr>
      <vt:lpstr>Atributos dinámicos</vt:lpstr>
      <vt:lpstr>Ejemplo: Clase Gato</vt:lpstr>
      <vt:lpstr>Atributos de clase e instancia</vt:lpstr>
      <vt:lpstr>Instanciar objetos</vt:lpstr>
      <vt:lpstr>Presentación de PowerPoint</vt:lpstr>
      <vt:lpstr>Atributos dinámicos</vt:lpstr>
      <vt:lpstr>Atributos dinámicos</vt:lpstr>
      <vt:lpstr>Ejemplo: Clase Gato</vt:lpstr>
      <vt:lpstr>Ejemplo: Clase Gato</vt:lpstr>
      <vt:lpstr>Ejemplo: Clase Gato</vt:lpstr>
      <vt:lpstr>Ejemplo: Clase Gato</vt:lpstr>
      <vt:lpstr>Ejemplo: Clase Gato</vt:lpstr>
      <vt:lpstr>Ejemplo: Clase Gato</vt:lpstr>
      <vt:lpstr>Ejemplo: Clase Gato</vt:lpstr>
      <vt:lpstr>Atributos de clase</vt:lpstr>
      <vt:lpstr>Método mostrar</vt:lpstr>
      <vt:lpstr>Atributos de clase</vt:lpstr>
      <vt:lpstr>Presentación de PowerPoint</vt:lpstr>
      <vt:lpstr>Cada vez que se define una clase en Python, se crea a su vez un tipo nuevo (tipo int, float, str, list, tuple…)</vt:lpstr>
      <vt:lpstr>Este esquema se define la clase Coche. </vt:lpstr>
      <vt:lpstr>En el siguiente ejemplo se crean dos objetos de tipo Coche:   c1 = Coche('rojo', 20) print(c1.color) rojo print(c1.ruedas) 4  c2 = Coche('azul', 30) print(c2.color) azul print(c2.ruedas) 4</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228</cp:revision>
  <dcterms:created xsi:type="dcterms:W3CDTF">2013-06-24T20:15:42Z</dcterms:created>
  <dcterms:modified xsi:type="dcterms:W3CDTF">2022-08-25T16:49:02Z</dcterms:modified>
</cp:coreProperties>
</file>