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96" r:id="rId3"/>
    <p:sldId id="353" r:id="rId4"/>
    <p:sldId id="354" r:id="rId5"/>
    <p:sldId id="355" r:id="rId6"/>
    <p:sldId id="356" r:id="rId7"/>
    <p:sldId id="352" r:id="rId8"/>
    <p:sldId id="265" r:id="rId9"/>
    <p:sldId id="260" r:id="rId10"/>
    <p:sldId id="262" r:id="rId11"/>
    <p:sldId id="267" r:id="rId12"/>
    <p:sldId id="357" r:id="rId13"/>
    <p:sldId id="266" r:id="rId14"/>
    <p:sldId id="268" r:id="rId15"/>
    <p:sldId id="269" r:id="rId16"/>
    <p:sldId id="358" r:id="rId17"/>
    <p:sldId id="359" r:id="rId18"/>
    <p:sldId id="360" r:id="rId19"/>
    <p:sldId id="282" r:id="rId20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3" autoAdjust="0"/>
    <p:restoredTop sz="86443" autoAdjust="0"/>
  </p:normalViewPr>
  <p:slideViewPr>
    <p:cSldViewPr>
      <p:cViewPr varScale="1">
        <p:scale>
          <a:sx n="95" d="100"/>
          <a:sy n="95" d="100"/>
        </p:scale>
        <p:origin x="158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07/08/2022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60684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58903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54929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29374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18810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79411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31800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35047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92663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07/08/2022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07/08/2022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07/08/2022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4696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8/7/2022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0414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07/08/2022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07/08/2022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07/08/2022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07/08/2022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07/08/2022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07/08/2022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07/08/2022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07/08/2022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07/08/2022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6864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3001 C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Analítica de datos y herramientas de inteligencia artificial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9672" y="1916832"/>
            <a:ext cx="5976664" cy="1613913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ts val="4000"/>
              </a:lnSpc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Jerarquía de operadores: Aritméticos, relacionales y lógicos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0C2ADCE-9A48-4E35-92D7-610BD65B4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836" y="3644896"/>
            <a:ext cx="3024336" cy="212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bject 43"/>
          <p:cNvSpPr txBox="1"/>
          <p:nvPr/>
        </p:nvSpPr>
        <p:spPr>
          <a:xfrm>
            <a:off x="2314956" y="1897622"/>
            <a:ext cx="5673852" cy="41102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dirty="0">
                <a:solidFill>
                  <a:schemeClr val="bg1"/>
                </a:solidFill>
                <a:cs typeface="Calibri"/>
              </a:rPr>
              <a:t>Son utilizados para combinar declaraciones</a:t>
            </a:r>
            <a:r>
              <a:rPr lang="es-MX" dirty="0">
                <a:solidFill>
                  <a:schemeClr val="bg1"/>
                </a:solidFill>
                <a:cs typeface="Calibri"/>
              </a:rPr>
              <a:t> </a:t>
            </a:r>
            <a:r>
              <a:rPr dirty="0">
                <a:solidFill>
                  <a:schemeClr val="bg1"/>
                </a:solidFill>
                <a:cs typeface="Calibri"/>
              </a:rPr>
              <a:t>condicionales</a:t>
            </a:r>
            <a:r>
              <a:rPr lang="es-MX" dirty="0">
                <a:solidFill>
                  <a:schemeClr val="bg1"/>
                </a:solidFill>
                <a:cs typeface="Calibri"/>
              </a:rPr>
              <a:t>.</a:t>
            </a:r>
            <a:endParaRPr dirty="0">
              <a:solidFill>
                <a:schemeClr val="bg1"/>
              </a:solidFill>
              <a:cs typeface="Calibri"/>
            </a:endParaRPr>
          </a:p>
          <a:p>
            <a:pPr>
              <a:lnSpc>
                <a:spcPts val="550"/>
              </a:lnSpc>
              <a:spcBef>
                <a:spcPts val="28"/>
              </a:spcBef>
            </a:pPr>
            <a:endParaRPr sz="550" dirty="0"/>
          </a:p>
          <a:p>
            <a:pPr>
              <a:lnSpc>
                <a:spcPts val="1000"/>
              </a:lnSpc>
            </a:pPr>
            <a:endParaRPr sz="1000" dirty="0"/>
          </a:p>
        </p:txBody>
      </p:sp>
      <p:graphicFrame>
        <p:nvGraphicFramePr>
          <p:cNvPr id="45" name="Tabla 44">
            <a:extLst>
              <a:ext uri="{FF2B5EF4-FFF2-40B4-BE49-F238E27FC236}">
                <a16:creationId xmlns:a16="http://schemas.microsoft.com/office/drawing/2014/main" id="{A370B517-6723-4FE8-AE1D-36ACC49B47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16325"/>
              </p:ext>
            </p:extLst>
          </p:nvPr>
        </p:nvGraphicFramePr>
        <p:xfrm>
          <a:off x="1671788" y="2514526"/>
          <a:ext cx="5728417" cy="2486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2759">
                  <a:extLst>
                    <a:ext uri="{9D8B030D-6E8A-4147-A177-3AD203B41FA5}">
                      <a16:colId xmlns:a16="http://schemas.microsoft.com/office/drawing/2014/main" val="595487827"/>
                    </a:ext>
                  </a:extLst>
                </a:gridCol>
                <a:gridCol w="1492759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2742899">
                  <a:extLst>
                    <a:ext uri="{9D8B030D-6E8A-4147-A177-3AD203B41FA5}">
                      <a16:colId xmlns:a16="http://schemas.microsoft.com/office/drawing/2014/main" val="2173517635"/>
                    </a:ext>
                  </a:extLst>
                </a:gridCol>
              </a:tblGrid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Prioridad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Operador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Ejemplo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698837">
                <a:tc>
                  <a:txBody>
                    <a:bodyPr/>
                    <a:lstStyle/>
                    <a:p>
                      <a:pPr marL="71438" indent="-71438" algn="ctr">
                        <a:lnSpc>
                          <a:spcPct val="100000"/>
                        </a:lnSpc>
                      </a:pPr>
                      <a:r>
                        <a:rPr lang="es-ES" sz="1600" b="1" dirty="0">
                          <a:latin typeface="Arial"/>
                          <a:cs typeface="Arial"/>
                        </a:rPr>
                        <a:t>1</a:t>
                      </a:r>
                      <a:endParaRPr sz="16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not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indent="-71438" algn="ctr">
                        <a:lnSpc>
                          <a:spcPct val="100000"/>
                        </a:lnSpc>
                      </a:pPr>
                      <a:r>
                        <a:rPr lang="es-MX" sz="16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t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(x</a:t>
                      </a:r>
                      <a:r>
                        <a:rPr sz="16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6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a</a:t>
                      </a:r>
                      <a:r>
                        <a:rPr lang="es-MX" sz="16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10)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marL="71438" indent="-71438" algn="ctr">
                        <a:lnSpc>
                          <a:spcPct val="100000"/>
                        </a:lnSpc>
                      </a:pPr>
                      <a:r>
                        <a:rPr lang="es-ES" sz="1600" b="1" dirty="0">
                          <a:latin typeface="Arial"/>
                          <a:cs typeface="Arial"/>
                        </a:rPr>
                        <a:t>2</a:t>
                      </a:r>
                      <a:endParaRPr sz="16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lang="es-MX" sz="1600" b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d</a:t>
                      </a:r>
                      <a:endParaRPr lang="es-MX" sz="1600" b="1" spc="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indent="-71438"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a</a:t>
                      </a:r>
                      <a:r>
                        <a:rPr lang="es-MX" sz="16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MX" sz="16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10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marL="71438" indent="-71438" algn="ctr">
                        <a:lnSpc>
                          <a:spcPct val="100000"/>
                        </a:lnSpc>
                      </a:pPr>
                      <a:r>
                        <a:rPr lang="es-ES" sz="1600" b="1" dirty="0">
                          <a:latin typeface="Arial"/>
                          <a:cs typeface="Arial"/>
                        </a:rPr>
                        <a:t>3</a:t>
                      </a:r>
                      <a:endParaRPr sz="16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or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indent="-71438"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MX" sz="1600" b="1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4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1274625"/>
                  </a:ext>
                </a:extLst>
              </a:tr>
            </a:tbl>
          </a:graphicData>
        </a:graphic>
      </p:graphicFrame>
      <p:sp>
        <p:nvSpPr>
          <p:cNvPr id="48" name="object 2">
            <a:extLst>
              <a:ext uri="{FF2B5EF4-FFF2-40B4-BE49-F238E27FC236}">
                <a16:creationId xmlns:a16="http://schemas.microsoft.com/office/drawing/2014/main" id="{82677CFF-B06B-462F-8F9B-D22E3D44C398}"/>
              </a:ext>
            </a:extLst>
          </p:cNvPr>
          <p:cNvSpPr txBox="1"/>
          <p:nvPr/>
        </p:nvSpPr>
        <p:spPr>
          <a:xfrm>
            <a:off x="1547664" y="881669"/>
            <a:ext cx="5852540" cy="109375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000" b="1" spc="-20" dirty="0">
                <a:solidFill>
                  <a:srgbClr val="002060"/>
                </a:solidFill>
                <a:latin typeface="Calibri"/>
                <a:cs typeface="Calibri"/>
              </a:rPr>
              <a:t>Prioridad de los o</a:t>
            </a:r>
            <a:r>
              <a:rPr sz="4000" b="1" spc="-20" dirty="0" err="1">
                <a:solidFill>
                  <a:srgbClr val="002060"/>
                </a:solidFill>
                <a:latin typeface="Calibri"/>
                <a:cs typeface="Calibri"/>
              </a:rPr>
              <a:t>peradores</a:t>
            </a:r>
            <a:endParaRPr lang="es-ES" sz="4000" b="1" spc="-20" dirty="0">
              <a:solidFill>
                <a:srgbClr val="002060"/>
              </a:solidFill>
              <a:latin typeface="Calibri"/>
              <a:cs typeface="Calibri"/>
            </a:endParaRPr>
          </a:p>
          <a:p>
            <a:pPr marL="12700" algn="ctr"/>
            <a:r>
              <a:rPr lang="es-MX" sz="3200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Lógicos</a:t>
            </a:r>
            <a:endParaRPr sz="3200" b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bject 55"/>
          <p:cNvSpPr txBox="1"/>
          <p:nvPr/>
        </p:nvSpPr>
        <p:spPr>
          <a:xfrm>
            <a:off x="1789058" y="2103419"/>
            <a:ext cx="6892290" cy="78229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96215" algn="ctr">
              <a:lnSpc>
                <a:spcPts val="2500"/>
              </a:lnSpc>
              <a:spcAft>
                <a:spcPts val="600"/>
              </a:spcAft>
            </a:pPr>
            <a:r>
              <a:rPr lang="es-MX" dirty="0">
                <a:solidFill>
                  <a:schemeClr val="bg1"/>
                </a:solidFill>
                <a:cs typeface="Calibri"/>
              </a:rPr>
              <a:t>La precedencia es la manera en que una expresión con diferentes operadores debe resolverse.</a:t>
            </a:r>
            <a:endParaRPr lang="es-MX" sz="1400" dirty="0">
              <a:solidFill>
                <a:schemeClr val="bg1"/>
              </a:solidFill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128066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11</a:t>
            </a:fld>
            <a:endParaRPr sz="1200" dirty="0">
              <a:latin typeface="Calibri"/>
              <a:cs typeface="Calibri"/>
            </a:endParaRPr>
          </a:p>
        </p:txBody>
      </p:sp>
      <p:sp>
        <p:nvSpPr>
          <p:cNvPr id="60" name="object 2">
            <a:extLst>
              <a:ext uri="{FF2B5EF4-FFF2-40B4-BE49-F238E27FC236}">
                <a16:creationId xmlns:a16="http://schemas.microsoft.com/office/drawing/2014/main" id="{3762ADC9-2828-4642-A8B3-E7A7698A65B6}"/>
              </a:ext>
            </a:extLst>
          </p:cNvPr>
          <p:cNvSpPr txBox="1"/>
          <p:nvPr/>
        </p:nvSpPr>
        <p:spPr>
          <a:xfrm>
            <a:off x="2080260" y="566482"/>
            <a:ext cx="6002129" cy="92354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000" b="1" spc="-20" dirty="0">
                <a:solidFill>
                  <a:srgbClr val="002060"/>
                </a:solidFill>
                <a:latin typeface="Calibri"/>
                <a:cs typeface="Calibri"/>
              </a:rPr>
              <a:t>Reglas de precedencia</a:t>
            </a:r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43" name="object 55">
            <a:extLst>
              <a:ext uri="{FF2B5EF4-FFF2-40B4-BE49-F238E27FC236}">
                <a16:creationId xmlns:a16="http://schemas.microsoft.com/office/drawing/2014/main" id="{E8707B12-AC5B-42D2-A057-0D091F36F892}"/>
              </a:ext>
            </a:extLst>
          </p:cNvPr>
          <p:cNvSpPr txBox="1"/>
          <p:nvPr/>
        </p:nvSpPr>
        <p:spPr>
          <a:xfrm>
            <a:off x="1745685" y="1844824"/>
            <a:ext cx="6336704" cy="27363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50000"/>
              </a:lnSpc>
              <a:spcAft>
                <a:spcPts val="600"/>
              </a:spcAft>
            </a:pP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Como se resuelve una expresión que contiene:</a:t>
            </a:r>
          </a:p>
          <a:p>
            <a:pPr marL="355600" marR="12700" indent="-3429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Operadores de diferentes categorías</a:t>
            </a:r>
          </a:p>
          <a:p>
            <a:pPr marL="355600" marR="12700" indent="-3429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Operadores de la misma categoría</a:t>
            </a:r>
          </a:p>
          <a:p>
            <a:pPr marL="355600" marR="12700" indent="-3429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Operadores con paréntesis</a:t>
            </a:r>
          </a:p>
          <a:p>
            <a:pPr marL="12700" marR="12700" algn="just">
              <a:lnSpc>
                <a:spcPts val="2500"/>
              </a:lnSpc>
              <a:spcAft>
                <a:spcPts val="600"/>
              </a:spcAft>
            </a:pPr>
            <a:endParaRPr lang="es-MX" b="1" dirty="0">
              <a:solidFill>
                <a:srgbClr val="00FFFF"/>
              </a:solidFill>
              <a:cs typeface="Calibri"/>
            </a:endParaRPr>
          </a:p>
          <a:p>
            <a:pPr marL="12700" marR="12700" algn="just">
              <a:lnSpc>
                <a:spcPts val="2500"/>
              </a:lnSpc>
              <a:spcAft>
                <a:spcPts val="600"/>
              </a:spcAft>
            </a:pPr>
            <a:endParaRPr lang="es-MX" sz="1400" dirty="0"/>
          </a:p>
        </p:txBody>
      </p:sp>
      <p:pic>
        <p:nvPicPr>
          <p:cNvPr id="41" name="Imagen 40">
            <a:extLst>
              <a:ext uri="{FF2B5EF4-FFF2-40B4-BE49-F238E27FC236}">
                <a16:creationId xmlns:a16="http://schemas.microsoft.com/office/drawing/2014/main" id="{9F1F7E0B-877A-40B5-AD60-ABF52013D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909" y="4372655"/>
            <a:ext cx="4320480" cy="164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958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36"/>
          <p:cNvSpPr/>
          <p:nvPr/>
        </p:nvSpPr>
        <p:spPr>
          <a:xfrm>
            <a:off x="-386186" y="3202708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0" name="object 2">
            <a:extLst>
              <a:ext uri="{FF2B5EF4-FFF2-40B4-BE49-F238E27FC236}">
                <a16:creationId xmlns:a16="http://schemas.microsoft.com/office/drawing/2014/main" id="{3762ADC9-2828-4642-A8B3-E7A7698A65B6}"/>
              </a:ext>
            </a:extLst>
          </p:cNvPr>
          <p:cNvSpPr txBox="1"/>
          <p:nvPr/>
        </p:nvSpPr>
        <p:spPr>
          <a:xfrm>
            <a:off x="1570935" y="299369"/>
            <a:ext cx="6002129" cy="13934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000" b="1" spc="-20" dirty="0">
                <a:solidFill>
                  <a:srgbClr val="002060"/>
                </a:solidFill>
                <a:latin typeface="Calibri"/>
                <a:cs typeface="Calibri"/>
              </a:rPr>
              <a:t>Reglas de precedencia</a:t>
            </a:r>
          </a:p>
          <a:p>
            <a:pPr marL="12700" algn="ctr"/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1. Operadores de distintas categoría</a:t>
            </a:r>
            <a:endParaRPr lang="es-MX" sz="2400" dirty="0">
              <a:solidFill>
                <a:schemeClr val="bg1"/>
              </a:solidFill>
            </a:endParaRPr>
          </a:p>
          <a:p>
            <a:pPr marL="12700"/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43" name="object 55">
            <a:extLst>
              <a:ext uri="{FF2B5EF4-FFF2-40B4-BE49-F238E27FC236}">
                <a16:creationId xmlns:a16="http://schemas.microsoft.com/office/drawing/2014/main" id="{E8707B12-AC5B-42D2-A057-0D091F36F892}"/>
              </a:ext>
            </a:extLst>
          </p:cNvPr>
          <p:cNvSpPr txBox="1"/>
          <p:nvPr/>
        </p:nvSpPr>
        <p:spPr>
          <a:xfrm>
            <a:off x="1331640" y="1768974"/>
            <a:ext cx="6912768" cy="33843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50000"/>
              </a:lnSpc>
              <a:spcAft>
                <a:spcPts val="600"/>
              </a:spcAft>
            </a:pP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Como se resuelve una expresión que contiene operadores de diferentes categorías: </a:t>
            </a:r>
          </a:p>
          <a:p>
            <a:pPr marL="469900" marR="12700" indent="-457200" algn="just">
              <a:lnSpc>
                <a:spcPct val="150000"/>
              </a:lnSpc>
              <a:spcAft>
                <a:spcPts val="600"/>
              </a:spcAft>
              <a:buAutoNum type="arabicPeriod"/>
            </a:pPr>
            <a:r>
              <a:rPr lang="es-MX" sz="2400" b="1" dirty="0">
                <a:solidFill>
                  <a:schemeClr val="accent1"/>
                </a:solidFill>
                <a:cs typeface="Calibri"/>
              </a:rPr>
              <a:t>Operadores aritméticos</a:t>
            </a:r>
          </a:p>
          <a:p>
            <a:pPr marL="469900" marR="12700" indent="-457200" algn="just">
              <a:lnSpc>
                <a:spcPct val="150000"/>
              </a:lnSpc>
              <a:spcAft>
                <a:spcPts val="600"/>
              </a:spcAft>
              <a:buAutoNum type="arabicPeriod"/>
            </a:pPr>
            <a:r>
              <a:rPr lang="es-MX" sz="2400" b="1" dirty="0">
                <a:solidFill>
                  <a:schemeClr val="accent1"/>
                </a:solidFill>
                <a:cs typeface="Calibri"/>
              </a:rPr>
              <a:t>Operadores relacionales o de comparación</a:t>
            </a:r>
          </a:p>
          <a:p>
            <a:pPr marL="469900" marR="12700" indent="-457200" algn="just">
              <a:lnSpc>
                <a:spcPct val="150000"/>
              </a:lnSpc>
              <a:spcAft>
                <a:spcPts val="600"/>
              </a:spcAft>
              <a:buAutoNum type="arabicPeriod"/>
            </a:pPr>
            <a:r>
              <a:rPr lang="es-MX" sz="2400" b="1" dirty="0">
                <a:solidFill>
                  <a:schemeClr val="accent1"/>
                </a:solidFill>
                <a:cs typeface="Calibri"/>
              </a:rPr>
              <a:t>Operadores lógicos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7360279-6EEB-4A19-96BE-CF11687BA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8544" y="4137469"/>
            <a:ext cx="13716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762000" eaLnBrk="0" hangingPunct="0">
              <a:spcBef>
                <a:spcPct val="50000"/>
              </a:spcBef>
            </a:pPr>
            <a:r>
              <a:rPr lang="es-ES_tradnl" sz="9600">
                <a:solidFill>
                  <a:srgbClr val="00CC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32B7795-30BD-42FC-8C62-0FE1F294F616}"/>
              </a:ext>
            </a:extLst>
          </p:cNvPr>
          <p:cNvSpPr>
            <a:spLocks noChangeArrowheads="1"/>
          </p:cNvSpPr>
          <p:nvPr/>
        </p:nvSpPr>
        <p:spPr bwMode="auto">
          <a:xfrm rot="20400000">
            <a:off x="6982544" y="3832669"/>
            <a:ext cx="13716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762000" eaLnBrk="0" hangingPunct="0">
              <a:spcBef>
                <a:spcPct val="50000"/>
              </a:spcBef>
            </a:pPr>
            <a:r>
              <a:rPr lang="es-ES_tradnl" sz="9600" dirty="0">
                <a:solidFill>
                  <a:srgbClr val="3333CC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F95441B-5D78-4385-9A15-E3FD1213C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4344" y="4061269"/>
            <a:ext cx="13716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762000" eaLnBrk="0" hangingPunct="0">
              <a:spcBef>
                <a:spcPct val="50000"/>
              </a:spcBef>
            </a:pPr>
            <a:r>
              <a:rPr lang="es-ES_tradnl" sz="9600" dirty="0">
                <a:solidFill>
                  <a:srgbClr val="FF3300"/>
                </a:solidFill>
                <a:latin typeface="Times New Roman" pitchFamily="18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817939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 advAuto="0"/>
      <p:bldP spid="7" grpId="0" build="p" autoUpdateAnimBg="0" advAuto="0"/>
      <p:bldP spid="8" grpId="0" build="p" autoUpdateAnimBg="0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36"/>
          <p:cNvSpPr/>
          <p:nvPr/>
        </p:nvSpPr>
        <p:spPr>
          <a:xfrm>
            <a:off x="-386186" y="3202708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0" name="object 2">
            <a:extLst>
              <a:ext uri="{FF2B5EF4-FFF2-40B4-BE49-F238E27FC236}">
                <a16:creationId xmlns:a16="http://schemas.microsoft.com/office/drawing/2014/main" id="{3762ADC9-2828-4642-A8B3-E7A7698A65B6}"/>
              </a:ext>
            </a:extLst>
          </p:cNvPr>
          <p:cNvSpPr txBox="1"/>
          <p:nvPr/>
        </p:nvSpPr>
        <p:spPr>
          <a:xfrm>
            <a:off x="1570935" y="299369"/>
            <a:ext cx="6002129" cy="13934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000" b="1" spc="-20" dirty="0">
                <a:solidFill>
                  <a:srgbClr val="002060"/>
                </a:solidFill>
                <a:latin typeface="Calibri"/>
                <a:cs typeface="Calibri"/>
              </a:rPr>
              <a:t>Reglas de precedencia</a:t>
            </a:r>
          </a:p>
          <a:p>
            <a:pPr marL="12700" algn="ctr"/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1. Operadores de distintas categoría</a:t>
            </a:r>
            <a:endParaRPr lang="es-MX" sz="2400" dirty="0">
              <a:solidFill>
                <a:schemeClr val="bg1"/>
              </a:solidFill>
            </a:endParaRPr>
          </a:p>
          <a:p>
            <a:pPr marL="12700"/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58" name="object 55">
            <a:extLst>
              <a:ext uri="{FF2B5EF4-FFF2-40B4-BE49-F238E27FC236}">
                <a16:creationId xmlns:a16="http://schemas.microsoft.com/office/drawing/2014/main" id="{BD184223-5AA3-47A3-AF0C-1BC09F6D0909}"/>
              </a:ext>
            </a:extLst>
          </p:cNvPr>
          <p:cNvSpPr txBox="1"/>
          <p:nvPr/>
        </p:nvSpPr>
        <p:spPr>
          <a:xfrm>
            <a:off x="827585" y="1916832"/>
            <a:ext cx="7992888" cy="33843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50000"/>
              </a:lnSpc>
              <a:spcAft>
                <a:spcPts val="600"/>
              </a:spcAft>
            </a:pP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Ejemplo:                                        </a:t>
            </a:r>
            <a:r>
              <a:rPr lang="es-MX" sz="2400" b="1" dirty="0">
                <a:solidFill>
                  <a:srgbClr val="002060"/>
                </a:solidFill>
                <a:cs typeface="Calibri"/>
              </a:rPr>
              <a:t>8 &gt; 9 and 4 + 3 &gt; 5</a:t>
            </a:r>
          </a:p>
          <a:p>
            <a:pPr marL="355600" marR="12700" indent="-3429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  <a:cs typeface="Calibri"/>
              </a:rPr>
              <a:t>Operadores aritméticos</a:t>
            </a:r>
            <a:r>
              <a:rPr lang="es-MX" sz="2400" dirty="0">
                <a:solidFill>
                  <a:schemeClr val="accent3">
                    <a:lumMod val="75000"/>
                  </a:schemeClr>
                </a:solidFill>
                <a:cs typeface="Calibri"/>
              </a:rPr>
              <a:t>:      </a:t>
            </a:r>
            <a:r>
              <a:rPr lang="es-MX" sz="2400" b="1" dirty="0">
                <a:solidFill>
                  <a:srgbClr val="0070C0"/>
                </a:solidFill>
                <a:cs typeface="Calibri"/>
              </a:rPr>
              <a:t>8 &gt; 9 and </a:t>
            </a:r>
            <a:r>
              <a:rPr lang="es-MX" sz="2400" b="1" u="sng" dirty="0">
                <a:solidFill>
                  <a:srgbClr val="0070C0"/>
                </a:solidFill>
                <a:cs typeface="Calibri"/>
              </a:rPr>
              <a:t>4 + 3</a:t>
            </a:r>
            <a:r>
              <a:rPr lang="es-MX" sz="2400" b="1" dirty="0">
                <a:solidFill>
                  <a:srgbClr val="0070C0"/>
                </a:solidFill>
                <a:cs typeface="Calibri"/>
              </a:rPr>
              <a:t> &gt; 5</a:t>
            </a:r>
            <a:endParaRPr lang="es-MX" sz="2400" dirty="0">
              <a:solidFill>
                <a:schemeClr val="accent3">
                  <a:lumMod val="75000"/>
                </a:schemeClr>
              </a:solidFill>
              <a:cs typeface="Calibri"/>
            </a:endParaRPr>
          </a:p>
          <a:p>
            <a:pPr marL="12700" marR="12700" algn="just">
              <a:lnSpc>
                <a:spcPct val="150000"/>
              </a:lnSpc>
              <a:spcAft>
                <a:spcPts val="600"/>
              </a:spcAft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  <a:cs typeface="Calibri"/>
              </a:rPr>
              <a:t>                                                        </a:t>
            </a:r>
            <a:r>
              <a:rPr lang="es-MX" sz="2400" b="1" dirty="0">
                <a:solidFill>
                  <a:srgbClr val="0070C0"/>
                </a:solidFill>
                <a:cs typeface="Calibri"/>
              </a:rPr>
              <a:t>8 &gt; 9 and 7 &gt; 5</a:t>
            </a:r>
          </a:p>
          <a:p>
            <a:pPr marL="355600" marR="12700" indent="-3429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 startAt="2"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  <a:cs typeface="Calibri"/>
              </a:rPr>
              <a:t>Operadores relacionales:  </a:t>
            </a:r>
            <a:r>
              <a:rPr lang="es-MX" sz="2400" dirty="0">
                <a:solidFill>
                  <a:schemeClr val="accent3">
                    <a:lumMod val="75000"/>
                  </a:schemeClr>
                </a:solidFill>
                <a:cs typeface="Calibri"/>
              </a:rPr>
              <a:t>   </a:t>
            </a:r>
            <a:r>
              <a:rPr lang="es-MX" sz="2400" b="1" u="sng" dirty="0">
                <a:solidFill>
                  <a:srgbClr val="0070C0"/>
                </a:solidFill>
                <a:cs typeface="Calibri"/>
              </a:rPr>
              <a:t>8 &gt; 9 </a:t>
            </a:r>
            <a:r>
              <a:rPr lang="es-MX" sz="2400" b="1" dirty="0">
                <a:solidFill>
                  <a:srgbClr val="0070C0"/>
                </a:solidFill>
                <a:cs typeface="Calibri"/>
              </a:rPr>
              <a:t>and </a:t>
            </a:r>
            <a:r>
              <a:rPr lang="es-MX" sz="2400" b="1" u="sng" dirty="0">
                <a:solidFill>
                  <a:srgbClr val="0070C0"/>
                </a:solidFill>
                <a:cs typeface="Calibri"/>
              </a:rPr>
              <a:t>7 &gt; 5 </a:t>
            </a:r>
            <a:r>
              <a:rPr lang="es-MX" sz="2400" b="1" dirty="0">
                <a:solidFill>
                  <a:srgbClr val="0070C0"/>
                </a:solidFill>
                <a:cs typeface="Calibri"/>
              </a:rPr>
              <a:t>= False and True</a:t>
            </a:r>
          </a:p>
          <a:p>
            <a:pPr marL="355600" marR="12700" indent="-3429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 startAt="2"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  <a:cs typeface="Calibri"/>
              </a:rPr>
              <a:t>Operadores lógicos:              </a:t>
            </a:r>
            <a:r>
              <a:rPr lang="es-MX" sz="2400" b="1" dirty="0">
                <a:solidFill>
                  <a:srgbClr val="0070C0"/>
                </a:solidFill>
                <a:cs typeface="Calibri"/>
              </a:rPr>
              <a:t>False </a:t>
            </a:r>
            <a:r>
              <a:rPr lang="es-MX" sz="2400" b="1" u="sng" dirty="0">
                <a:solidFill>
                  <a:srgbClr val="0070C0"/>
                </a:solidFill>
                <a:cs typeface="Calibri"/>
              </a:rPr>
              <a:t>and</a:t>
            </a:r>
            <a:r>
              <a:rPr lang="es-MX" sz="2400" b="1" dirty="0">
                <a:solidFill>
                  <a:srgbClr val="0070C0"/>
                </a:solidFill>
                <a:cs typeface="Calibri"/>
              </a:rPr>
              <a:t> True = False</a:t>
            </a:r>
          </a:p>
          <a:p>
            <a:pPr>
              <a:lnSpc>
                <a:spcPts val="1400"/>
              </a:lnSpc>
              <a:spcBef>
                <a:spcPts val="72"/>
              </a:spcBef>
            </a:pP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1742021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bject 55"/>
          <p:cNvSpPr txBox="1"/>
          <p:nvPr/>
        </p:nvSpPr>
        <p:spPr>
          <a:xfrm>
            <a:off x="1694070" y="1827429"/>
            <a:ext cx="6892290" cy="4303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96215" algn="ctr">
              <a:lnSpc>
                <a:spcPts val="2500"/>
              </a:lnSpc>
              <a:spcAft>
                <a:spcPts val="600"/>
              </a:spcAft>
            </a:pPr>
            <a:r>
              <a:rPr lang="es-MX" sz="2000" dirty="0">
                <a:solidFill>
                  <a:schemeClr val="bg1"/>
                </a:solidFill>
                <a:cs typeface="Calibri"/>
              </a:rPr>
              <a:t>Operadores de la misma categoría</a:t>
            </a:r>
            <a:endParaRPr lang="es-MX" sz="2000" dirty="0">
              <a:solidFill>
                <a:schemeClr val="bg1"/>
              </a:solidFill>
            </a:endParaRPr>
          </a:p>
        </p:txBody>
      </p:sp>
      <p:sp>
        <p:nvSpPr>
          <p:cNvPr id="43" name="object 55">
            <a:extLst>
              <a:ext uri="{FF2B5EF4-FFF2-40B4-BE49-F238E27FC236}">
                <a16:creationId xmlns:a16="http://schemas.microsoft.com/office/drawing/2014/main" id="{E8707B12-AC5B-42D2-A057-0D091F36F892}"/>
              </a:ext>
            </a:extLst>
          </p:cNvPr>
          <p:cNvSpPr txBox="1"/>
          <p:nvPr/>
        </p:nvSpPr>
        <p:spPr>
          <a:xfrm>
            <a:off x="1187624" y="2016582"/>
            <a:ext cx="7110866" cy="11689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50000"/>
              </a:lnSpc>
              <a:spcAft>
                <a:spcPts val="1200"/>
              </a:spcAft>
            </a:pP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Cuando se tienen expresiones con operadores de la misma categoría, se resuelven de 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izquierda a derecha</a:t>
            </a: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</a:p>
          <a:p>
            <a:pPr marL="12700" marR="12700" algn="just">
              <a:lnSpc>
                <a:spcPct val="150000"/>
              </a:lnSpc>
              <a:spcAft>
                <a:spcPts val="600"/>
              </a:spcAft>
            </a:pP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Por ejemplo:</a:t>
            </a:r>
            <a:endParaRPr lang="en-US" sz="2400" b="1" dirty="0">
              <a:solidFill>
                <a:srgbClr val="0070C0"/>
              </a:solidFill>
              <a:cs typeface="Calibri"/>
              <a:sym typeface="Trebuchet MS"/>
            </a:endParaRPr>
          </a:p>
          <a:p>
            <a:pPr marL="12700" marR="12700" algn="just">
              <a:lnSpc>
                <a:spcPts val="2500"/>
              </a:lnSpc>
              <a:spcAft>
                <a:spcPts val="600"/>
              </a:spcAft>
            </a:pPr>
            <a:endParaRPr lang="es-MX" sz="1400" dirty="0"/>
          </a:p>
        </p:txBody>
      </p:sp>
      <p:sp>
        <p:nvSpPr>
          <p:cNvPr id="46" name="Google Shape;403;p13">
            <a:extLst>
              <a:ext uri="{FF2B5EF4-FFF2-40B4-BE49-F238E27FC236}">
                <a16:creationId xmlns:a16="http://schemas.microsoft.com/office/drawing/2014/main" id="{AD560767-3018-4C2B-81E8-E5FBA4BC2828}"/>
              </a:ext>
            </a:extLst>
          </p:cNvPr>
          <p:cNvSpPr txBox="1"/>
          <p:nvPr/>
        </p:nvSpPr>
        <p:spPr>
          <a:xfrm>
            <a:off x="3203848" y="3411970"/>
            <a:ext cx="2509866" cy="377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/>
            <a:r>
              <a:rPr lang="en-US" sz="2400" b="1" dirty="0">
                <a:solidFill>
                  <a:srgbClr val="0070C0"/>
                </a:solidFill>
                <a:ea typeface="Trebuchet MS"/>
                <a:cs typeface="Trebuchet MS"/>
                <a:sym typeface="Trebuchet MS"/>
              </a:rPr>
              <a:t>200 + 500 * 2 + 0.15</a:t>
            </a:r>
            <a:endParaRPr sz="2400" b="1" dirty="0">
              <a:solidFill>
                <a:srgbClr val="0070C0"/>
              </a:solidFill>
              <a:ea typeface="Trebuchet MS"/>
              <a:cs typeface="Trebuchet MS"/>
              <a:sym typeface="Trebuchet MS"/>
            </a:endParaRPr>
          </a:p>
        </p:txBody>
      </p:sp>
      <p:sp>
        <p:nvSpPr>
          <p:cNvPr id="47" name="Google Shape;405;p13">
            <a:extLst>
              <a:ext uri="{FF2B5EF4-FFF2-40B4-BE49-F238E27FC236}">
                <a16:creationId xmlns:a16="http://schemas.microsoft.com/office/drawing/2014/main" id="{6317B14A-90DC-4D51-8419-CFEBB7BDEF3F}"/>
              </a:ext>
            </a:extLst>
          </p:cNvPr>
          <p:cNvSpPr txBox="1"/>
          <p:nvPr/>
        </p:nvSpPr>
        <p:spPr>
          <a:xfrm>
            <a:off x="3203848" y="3933056"/>
            <a:ext cx="2509866" cy="144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/>
            <a:r>
              <a:rPr lang="en-US" sz="2400" b="1" dirty="0">
                <a:solidFill>
                  <a:srgbClr val="0070C0"/>
                </a:solidFill>
                <a:ea typeface="Trebuchet MS"/>
                <a:cs typeface="Trebuchet MS"/>
                <a:sym typeface="Trebuchet MS"/>
              </a:rPr>
              <a:t>200 + 1000 + 0.15</a:t>
            </a:r>
            <a:endParaRPr sz="2400" b="1" dirty="0">
              <a:solidFill>
                <a:srgbClr val="0070C0"/>
              </a:solidFill>
              <a:ea typeface="Trebuchet MS"/>
              <a:cs typeface="Trebuchet MS"/>
              <a:sym typeface="Trebuchet MS"/>
            </a:endParaRPr>
          </a:p>
          <a:p>
            <a:pPr marL="12700">
              <a:lnSpc>
                <a:spcPct val="150000"/>
              </a:lnSpc>
            </a:pPr>
            <a:r>
              <a:rPr lang="en-US" sz="2400" b="1" dirty="0">
                <a:solidFill>
                  <a:srgbClr val="0070C0"/>
                </a:solidFill>
                <a:ea typeface="Trebuchet MS"/>
                <a:cs typeface="Trebuchet MS"/>
                <a:sym typeface="Trebuchet MS"/>
              </a:rPr>
              <a:t>1200 + 0.15</a:t>
            </a:r>
            <a:endParaRPr sz="2400" b="1" dirty="0">
              <a:solidFill>
                <a:srgbClr val="0070C0"/>
              </a:solidFill>
              <a:ea typeface="Trebuchet MS"/>
              <a:cs typeface="Trebuchet MS"/>
              <a:sym typeface="Trebuchet MS"/>
            </a:endParaRPr>
          </a:p>
          <a:p>
            <a:pPr marL="12700">
              <a:lnSpc>
                <a:spcPct val="150000"/>
              </a:lnSpc>
            </a:pPr>
            <a:r>
              <a:rPr lang="en-US" sz="2400" b="1" dirty="0">
                <a:solidFill>
                  <a:srgbClr val="0070C0"/>
                </a:solidFill>
                <a:ea typeface="Trebuchet MS"/>
                <a:cs typeface="Trebuchet MS"/>
                <a:sym typeface="Trebuchet MS"/>
              </a:rPr>
              <a:t>1200.15</a:t>
            </a:r>
            <a:endParaRPr sz="2400" b="1" dirty="0">
              <a:solidFill>
                <a:srgbClr val="0070C0"/>
              </a:solidFill>
              <a:ea typeface="Trebuchet MS"/>
              <a:cs typeface="Trebuchet MS"/>
              <a:sym typeface="Trebuchet MS"/>
            </a:endParaRPr>
          </a:p>
        </p:txBody>
      </p:sp>
      <p:sp>
        <p:nvSpPr>
          <p:cNvPr id="44" name="object 2">
            <a:extLst>
              <a:ext uri="{FF2B5EF4-FFF2-40B4-BE49-F238E27FC236}">
                <a16:creationId xmlns:a16="http://schemas.microsoft.com/office/drawing/2014/main" id="{0A3423E4-D277-40BE-A971-9D83F0F4543B}"/>
              </a:ext>
            </a:extLst>
          </p:cNvPr>
          <p:cNvSpPr txBox="1"/>
          <p:nvPr/>
        </p:nvSpPr>
        <p:spPr>
          <a:xfrm>
            <a:off x="1570935" y="470874"/>
            <a:ext cx="6002129" cy="13934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000" b="1" spc="-20" dirty="0">
                <a:solidFill>
                  <a:srgbClr val="002060"/>
                </a:solidFill>
                <a:latin typeface="Calibri"/>
                <a:cs typeface="Calibri"/>
              </a:rPr>
              <a:t>Reglas de precedencia</a:t>
            </a:r>
          </a:p>
          <a:p>
            <a:pPr marL="12700" algn="ctr"/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2. Operadores de la misma categoría</a:t>
            </a:r>
            <a:endParaRPr lang="es-MX" sz="2400" dirty="0">
              <a:solidFill>
                <a:schemeClr val="bg1"/>
              </a:solidFill>
            </a:endParaRPr>
          </a:p>
          <a:p>
            <a:pPr marL="12700"/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301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34"/>
          <p:cNvSpPr/>
          <p:nvPr/>
        </p:nvSpPr>
        <p:spPr>
          <a:xfrm>
            <a:off x="-569040" y="3012209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-538585" y="3042689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-386186" y="3202708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128066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15</a:t>
            </a:fld>
            <a:endParaRPr sz="1200" dirty="0">
              <a:latin typeface="Calibri"/>
              <a:cs typeface="Calibri"/>
            </a:endParaRPr>
          </a:p>
        </p:txBody>
      </p:sp>
      <p:sp>
        <p:nvSpPr>
          <p:cNvPr id="43" name="object 55">
            <a:extLst>
              <a:ext uri="{FF2B5EF4-FFF2-40B4-BE49-F238E27FC236}">
                <a16:creationId xmlns:a16="http://schemas.microsoft.com/office/drawing/2014/main" id="{E8707B12-AC5B-42D2-A057-0D091F36F892}"/>
              </a:ext>
            </a:extLst>
          </p:cNvPr>
          <p:cNvSpPr txBox="1"/>
          <p:nvPr/>
        </p:nvSpPr>
        <p:spPr>
          <a:xfrm>
            <a:off x="611560" y="1597982"/>
            <a:ext cx="8208912" cy="219910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ts val="3500"/>
              </a:lnSpc>
              <a:spcAft>
                <a:spcPts val="1200"/>
              </a:spcAft>
            </a:pPr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Los paréntesis están por encima de cualquier tipo de operador</a:t>
            </a:r>
            <a:r>
              <a:rPr lang="es-MX" sz="22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obligando a resolver primeramente lo que se encuentra dentro de ellos, respetando las reglas anteriores, y en caso de haber varias expresiones entre paréntesis, éstos se irán resolviendo de </a:t>
            </a:r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izquierda a derecha</a:t>
            </a:r>
            <a:r>
              <a:rPr lang="es-MX" sz="22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</a:p>
          <a:p>
            <a:pPr marL="12700" marR="12700" algn="just">
              <a:lnSpc>
                <a:spcPts val="3500"/>
              </a:lnSpc>
              <a:spcAft>
                <a:spcPts val="1200"/>
              </a:spcAft>
            </a:pP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Por ejemplo:      </a:t>
            </a:r>
            <a:r>
              <a:rPr lang="en-US" sz="2400" b="1" dirty="0">
                <a:solidFill>
                  <a:srgbClr val="0070C0"/>
                </a:solidFill>
                <a:cs typeface="Calibri"/>
                <a:sym typeface="Trebuchet MS"/>
              </a:rPr>
              <a:t>2 * (5 - 2) + (4 + 2) / 2 == 9</a:t>
            </a:r>
          </a:p>
          <a:p>
            <a:pPr marL="12700" marR="12700" algn="just">
              <a:lnSpc>
                <a:spcPts val="2500"/>
              </a:lnSpc>
              <a:spcAft>
                <a:spcPts val="1200"/>
              </a:spcAft>
            </a:pPr>
            <a:endParaRPr lang="en-US" b="1" dirty="0">
              <a:solidFill>
                <a:srgbClr val="0070C0"/>
              </a:solidFill>
              <a:cs typeface="Calibri"/>
              <a:sym typeface="Trebuchet MS"/>
            </a:endParaRPr>
          </a:p>
          <a:p>
            <a:pPr marL="12700" marR="12700" algn="just">
              <a:lnSpc>
                <a:spcPts val="2500"/>
              </a:lnSpc>
              <a:spcAft>
                <a:spcPts val="1200"/>
              </a:spcAft>
            </a:pPr>
            <a:endParaRPr lang="es-MX" sz="1400" dirty="0"/>
          </a:p>
        </p:txBody>
      </p:sp>
      <p:sp>
        <p:nvSpPr>
          <p:cNvPr id="45" name="Google Shape;395;p13">
            <a:extLst>
              <a:ext uri="{FF2B5EF4-FFF2-40B4-BE49-F238E27FC236}">
                <a16:creationId xmlns:a16="http://schemas.microsoft.com/office/drawing/2014/main" id="{6DF89031-EABA-4BD2-90D8-5873021B2DF8}"/>
              </a:ext>
            </a:extLst>
          </p:cNvPr>
          <p:cNvSpPr/>
          <p:nvPr/>
        </p:nvSpPr>
        <p:spPr>
          <a:xfrm>
            <a:off x="7502844" y="3606728"/>
            <a:ext cx="335279" cy="4572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dirty="0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ED67B9E4-ADD9-4239-9CDD-2A77C8C8B87E}"/>
              </a:ext>
            </a:extLst>
          </p:cNvPr>
          <p:cNvSpPr/>
          <p:nvPr/>
        </p:nvSpPr>
        <p:spPr>
          <a:xfrm>
            <a:off x="2353562" y="3931744"/>
            <a:ext cx="3422641" cy="2305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>
              <a:lnSpc>
                <a:spcPts val="3500"/>
              </a:lnSpc>
            </a:pPr>
            <a:r>
              <a:rPr lang="es-MX" sz="2400" b="1" dirty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 * (3) + (4 + 2) / 2 == 9</a:t>
            </a:r>
          </a:p>
          <a:p>
            <a:pPr indent="228600">
              <a:lnSpc>
                <a:spcPts val="3500"/>
              </a:lnSpc>
            </a:pPr>
            <a:r>
              <a:rPr lang="es-MX" sz="2400" b="1" dirty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 * (3) + (6) / 2 == 9</a:t>
            </a:r>
          </a:p>
          <a:p>
            <a:pPr indent="228600">
              <a:lnSpc>
                <a:spcPts val="3500"/>
              </a:lnSpc>
            </a:pPr>
            <a:r>
              <a:rPr lang="es-MX" sz="2400" b="1" dirty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6 + 3 == 9</a:t>
            </a:r>
          </a:p>
          <a:p>
            <a:pPr indent="228600">
              <a:lnSpc>
                <a:spcPts val="3500"/>
              </a:lnSpc>
            </a:pPr>
            <a:r>
              <a:rPr lang="es-MX" sz="2400" b="1" dirty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9 == 9</a:t>
            </a:r>
          </a:p>
          <a:p>
            <a:pPr indent="228600">
              <a:lnSpc>
                <a:spcPts val="3500"/>
              </a:lnSpc>
            </a:pPr>
            <a:r>
              <a:rPr lang="es-MX" sz="2400" b="1" dirty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</a:p>
        </p:txBody>
      </p:sp>
      <p:sp>
        <p:nvSpPr>
          <p:cNvPr id="44" name="object 2">
            <a:extLst>
              <a:ext uri="{FF2B5EF4-FFF2-40B4-BE49-F238E27FC236}">
                <a16:creationId xmlns:a16="http://schemas.microsoft.com/office/drawing/2014/main" id="{5EDB19D9-1611-4866-9377-0D1127A8F2B6}"/>
              </a:ext>
            </a:extLst>
          </p:cNvPr>
          <p:cNvSpPr txBox="1"/>
          <p:nvPr/>
        </p:nvSpPr>
        <p:spPr>
          <a:xfrm>
            <a:off x="1570935" y="299369"/>
            <a:ext cx="6002129" cy="13934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000" b="1" spc="-20" dirty="0">
                <a:solidFill>
                  <a:srgbClr val="002060"/>
                </a:solidFill>
                <a:latin typeface="Calibri"/>
                <a:cs typeface="Calibri"/>
              </a:rPr>
              <a:t>Reglas de precedencia</a:t>
            </a:r>
          </a:p>
          <a:p>
            <a:pPr marL="12700" algn="ctr"/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3. Operadores con paréntesis</a:t>
            </a:r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3638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34"/>
          <p:cNvSpPr/>
          <p:nvPr/>
        </p:nvSpPr>
        <p:spPr>
          <a:xfrm>
            <a:off x="-569040" y="3012209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-538585" y="3042689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-386186" y="3202708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object 55">
            <a:extLst>
              <a:ext uri="{FF2B5EF4-FFF2-40B4-BE49-F238E27FC236}">
                <a16:creationId xmlns:a16="http://schemas.microsoft.com/office/drawing/2014/main" id="{E8707B12-AC5B-42D2-A057-0D091F36F892}"/>
              </a:ext>
            </a:extLst>
          </p:cNvPr>
          <p:cNvSpPr txBox="1"/>
          <p:nvPr/>
        </p:nvSpPr>
        <p:spPr>
          <a:xfrm>
            <a:off x="683568" y="1668088"/>
            <a:ext cx="7992889" cy="43344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42900" indent="-342900" algn="just">
              <a:lnSpc>
                <a:spcPts val="35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400" dirty="0"/>
              <a:t>Cuando se tiene una expresión en la que aparecen varios operadores, se utiliza la prioridad para determinar el orden en el que se llevarán a cabo las operaciones.</a:t>
            </a:r>
          </a:p>
          <a:p>
            <a:pPr marL="342900" indent="-342900" algn="just">
              <a:lnSpc>
                <a:spcPts val="35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400" dirty="0"/>
              <a:t>Los operadores que aparecen en el mismo renglón tienen la misma prioridad.</a:t>
            </a:r>
          </a:p>
          <a:p>
            <a:pPr marL="342900" indent="-342900" algn="just">
              <a:lnSpc>
                <a:spcPts val="35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400" dirty="0"/>
              <a:t>Si se encuentran varios operadores con la misma prioridad en la misma expresión se evalúan de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</a:rPr>
              <a:t>izquierda a derecha</a:t>
            </a:r>
            <a:r>
              <a:rPr lang="es-ES" sz="2400" dirty="0"/>
              <a:t>. </a:t>
            </a:r>
            <a:r>
              <a:rPr lang="es-ES" sz="2400" b="1" dirty="0">
                <a:solidFill>
                  <a:schemeClr val="accent5">
                    <a:lumMod val="75000"/>
                  </a:schemeClr>
                </a:solidFill>
              </a:rPr>
              <a:t>Excepto por la exponenciación que se evalúa de derecha a izquierda.</a:t>
            </a:r>
            <a:endParaRPr lang="es-MX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Google Shape;395;p13">
            <a:extLst>
              <a:ext uri="{FF2B5EF4-FFF2-40B4-BE49-F238E27FC236}">
                <a16:creationId xmlns:a16="http://schemas.microsoft.com/office/drawing/2014/main" id="{6DF89031-EABA-4BD2-90D8-5873021B2DF8}"/>
              </a:ext>
            </a:extLst>
          </p:cNvPr>
          <p:cNvSpPr/>
          <p:nvPr/>
        </p:nvSpPr>
        <p:spPr>
          <a:xfrm>
            <a:off x="7502844" y="3606728"/>
            <a:ext cx="335279" cy="4572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dirty="0"/>
          </a:p>
        </p:txBody>
      </p:sp>
      <p:sp>
        <p:nvSpPr>
          <p:cNvPr id="44" name="object 2">
            <a:extLst>
              <a:ext uri="{FF2B5EF4-FFF2-40B4-BE49-F238E27FC236}">
                <a16:creationId xmlns:a16="http://schemas.microsoft.com/office/drawing/2014/main" id="{5EDB19D9-1611-4866-9377-0D1127A8F2B6}"/>
              </a:ext>
            </a:extLst>
          </p:cNvPr>
          <p:cNvSpPr txBox="1"/>
          <p:nvPr/>
        </p:nvSpPr>
        <p:spPr>
          <a:xfrm>
            <a:off x="79756" y="299369"/>
            <a:ext cx="8740715" cy="11854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000" b="1" spc="-20" dirty="0">
                <a:solidFill>
                  <a:srgbClr val="002060"/>
                </a:solidFill>
                <a:latin typeface="Calibri"/>
                <a:cs typeface="Calibri"/>
              </a:rPr>
              <a:t>Prioridad de operadores </a:t>
            </a:r>
            <a:endParaRPr lang="es-MX" sz="4000" b="1" spc="-2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  <a:p>
            <a:pPr marL="12700" algn="ctr"/>
            <a:r>
              <a:rPr lang="es-MX" sz="2400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Aritméticos, de comparación y booleanos</a:t>
            </a:r>
            <a:endParaRPr sz="2400" b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9283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34"/>
          <p:cNvSpPr/>
          <p:nvPr/>
        </p:nvSpPr>
        <p:spPr>
          <a:xfrm>
            <a:off x="-569040" y="3012209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-538585" y="3042689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-386186" y="3202708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" name="Google Shape;395;p13">
            <a:extLst>
              <a:ext uri="{FF2B5EF4-FFF2-40B4-BE49-F238E27FC236}">
                <a16:creationId xmlns:a16="http://schemas.microsoft.com/office/drawing/2014/main" id="{6DF89031-EABA-4BD2-90D8-5873021B2DF8}"/>
              </a:ext>
            </a:extLst>
          </p:cNvPr>
          <p:cNvSpPr/>
          <p:nvPr/>
        </p:nvSpPr>
        <p:spPr>
          <a:xfrm>
            <a:off x="7502844" y="3606728"/>
            <a:ext cx="335279" cy="4572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dirty="0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81A7F827-8DA9-42EC-B69B-2D5AD27D84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656041"/>
              </p:ext>
            </p:extLst>
          </p:nvPr>
        </p:nvGraphicFramePr>
        <p:xfrm>
          <a:off x="479179" y="1367185"/>
          <a:ext cx="8185637" cy="523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151">
                  <a:extLst>
                    <a:ext uri="{9D8B030D-6E8A-4147-A177-3AD203B41FA5}">
                      <a16:colId xmlns:a16="http://schemas.microsoft.com/office/drawing/2014/main" val="1775329593"/>
                    </a:ext>
                  </a:extLst>
                </a:gridCol>
                <a:gridCol w="2629524">
                  <a:extLst>
                    <a:ext uri="{9D8B030D-6E8A-4147-A177-3AD203B41FA5}">
                      <a16:colId xmlns:a16="http://schemas.microsoft.com/office/drawing/2014/main" val="2264703028"/>
                    </a:ext>
                  </a:extLst>
                </a:gridCol>
                <a:gridCol w="4092962">
                  <a:extLst>
                    <a:ext uri="{9D8B030D-6E8A-4147-A177-3AD203B41FA5}">
                      <a16:colId xmlns:a16="http://schemas.microsoft.com/office/drawing/2014/main" val="2196562493"/>
                    </a:ext>
                  </a:extLst>
                </a:gridCol>
              </a:tblGrid>
              <a:tr h="562342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Prioridad</a:t>
                      </a:r>
                      <a:endParaRPr lang="es-MX" sz="20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/>
                        <a:t>Operador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/>
                        <a:t>Descripción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776221"/>
                  </a:ext>
                </a:extLst>
              </a:tr>
              <a:tr h="562342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>
                          <a:latin typeface="+mn-lt"/>
                        </a:rPr>
                        <a:t>1</a:t>
                      </a:r>
                      <a:endParaRPr lang="es-MX" sz="20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>
                          <a:latin typeface="+mn-lt"/>
                        </a:rPr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2000" b="1" dirty="0">
                          <a:latin typeface="+mn-lt"/>
                        </a:rPr>
                        <a:t>Paréntesis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842425"/>
                  </a:ext>
                </a:extLst>
              </a:tr>
              <a:tr h="562342"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Arial"/>
                        </a:rPr>
                        <a:t>2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>
                          <a:latin typeface="+mn-lt"/>
                        </a:rPr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1755" algn="l">
                        <a:lnSpc>
                          <a:spcPct val="100000"/>
                        </a:lnSpc>
                      </a:pPr>
                      <a:r>
                        <a:rPr lang="es-MX" sz="2000" b="1" spc="-10" dirty="0">
                          <a:latin typeface="+mn-lt"/>
                          <a:cs typeface="Arial"/>
                        </a:rPr>
                        <a:t>Potencia o exponenciación</a:t>
                      </a:r>
                      <a:endParaRPr sz="20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48566946"/>
                  </a:ext>
                </a:extLst>
              </a:tr>
              <a:tr h="735784"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Arial"/>
                        </a:rPr>
                        <a:t>3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Arial"/>
                        </a:rPr>
                        <a:t>*</a:t>
                      </a:r>
                      <a:r>
                        <a:rPr lang="es-MX" sz="2000" b="1" dirty="0">
                          <a:latin typeface="+mn-lt"/>
                          <a:cs typeface="Arial"/>
                        </a:rPr>
                        <a:t>,  / ,  // , %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l">
                        <a:lnSpc>
                          <a:spcPct val="100000"/>
                        </a:lnSpc>
                      </a:pPr>
                      <a:r>
                        <a:rPr sz="2000" b="1" spc="15" dirty="0">
                          <a:latin typeface="+mn-lt"/>
                          <a:cs typeface="Arial"/>
                        </a:rPr>
                        <a:t>M</a:t>
                      </a:r>
                      <a:r>
                        <a:rPr sz="2000" b="1" spc="-10" dirty="0">
                          <a:latin typeface="+mn-lt"/>
                          <a:cs typeface="Arial"/>
                        </a:rPr>
                        <a:t>u</a:t>
                      </a:r>
                      <a:r>
                        <a:rPr sz="2000" b="1" spc="0" dirty="0">
                          <a:latin typeface="+mn-lt"/>
                          <a:cs typeface="Arial"/>
                        </a:rPr>
                        <a:t>lt</a:t>
                      </a:r>
                      <a:r>
                        <a:rPr sz="2000" b="1" spc="-10" dirty="0">
                          <a:latin typeface="+mn-lt"/>
                          <a:cs typeface="Arial"/>
                        </a:rPr>
                        <a:t>ipli</a:t>
                      </a:r>
                      <a:r>
                        <a:rPr sz="2000" b="1" spc="0" dirty="0">
                          <a:latin typeface="+mn-lt"/>
                          <a:cs typeface="Arial"/>
                        </a:rPr>
                        <a:t>c</a:t>
                      </a:r>
                      <a:r>
                        <a:rPr sz="2000" b="1" spc="-15" dirty="0">
                          <a:latin typeface="+mn-lt"/>
                          <a:cs typeface="Arial"/>
                        </a:rPr>
                        <a:t>a</a:t>
                      </a:r>
                      <a:r>
                        <a:rPr sz="2000" b="1" spc="0" dirty="0">
                          <a:latin typeface="+mn-lt"/>
                          <a:cs typeface="Arial"/>
                        </a:rPr>
                        <a:t>c</a:t>
                      </a:r>
                      <a:r>
                        <a:rPr sz="2000" b="1" spc="-10" dirty="0">
                          <a:latin typeface="+mn-lt"/>
                          <a:cs typeface="Arial"/>
                        </a:rPr>
                        <a:t>ió</a:t>
                      </a:r>
                      <a:r>
                        <a:rPr sz="2000" b="1" spc="0" dirty="0">
                          <a:latin typeface="+mn-lt"/>
                          <a:cs typeface="Arial"/>
                        </a:rPr>
                        <a:t>n</a:t>
                      </a:r>
                      <a:r>
                        <a:rPr lang="es-MX" sz="2000" b="1" spc="0" dirty="0">
                          <a:latin typeface="+mn-lt"/>
                          <a:cs typeface="Arial"/>
                        </a:rPr>
                        <a:t>, división real, división entera y residuo</a:t>
                      </a:r>
                      <a:endParaRPr sz="20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26211073"/>
                  </a:ext>
                </a:extLst>
              </a:tr>
              <a:tr h="562342"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Arial"/>
                        </a:rPr>
                        <a:t>4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</a:pPr>
                      <a:r>
                        <a:rPr lang="es-MX" sz="2000" b="1" dirty="0">
                          <a:latin typeface="+mn-lt"/>
                          <a:cs typeface="Arial"/>
                        </a:rPr>
                        <a:t>+ , -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l">
                        <a:lnSpc>
                          <a:spcPct val="100000"/>
                        </a:lnSpc>
                      </a:pPr>
                      <a:r>
                        <a:rPr lang="es-MX" sz="2000" b="1" spc="-10" dirty="0">
                          <a:latin typeface="+mn-lt"/>
                          <a:cs typeface="Arial"/>
                        </a:rPr>
                        <a:t>Suma y resta</a:t>
                      </a:r>
                      <a:endParaRPr sz="20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75280395"/>
                  </a:ext>
                </a:extLst>
              </a:tr>
              <a:tr h="562342"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Arial"/>
                        </a:rPr>
                        <a:t>5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Arial"/>
                        </a:rPr>
                        <a:t>&lt;, &lt;=, &gt;, &gt;=, !=, ==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l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Arial"/>
                        </a:rPr>
                        <a:t>Operadores de comparación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37543837"/>
                  </a:ext>
                </a:extLst>
              </a:tr>
              <a:tr h="562342"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Arial"/>
                        </a:rPr>
                        <a:t>6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not</a:t>
                      </a:r>
                      <a:endParaRPr sz="16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indent="-71438" algn="l">
                        <a:lnSpc>
                          <a:spcPct val="100000"/>
                        </a:lnSpc>
                      </a:pPr>
                      <a:r>
                        <a:rPr lang="es-ES" sz="1600" b="1" spc="-10" dirty="0">
                          <a:latin typeface="Arial"/>
                          <a:cs typeface="Arial"/>
                        </a:rPr>
                        <a:t>Operador booleano NOT (</a:t>
                      </a:r>
                      <a:r>
                        <a:rPr sz="1600" b="1" spc="-10" dirty="0" err="1">
                          <a:latin typeface="Arial"/>
                          <a:cs typeface="Arial"/>
                        </a:rPr>
                        <a:t>N</a:t>
                      </a:r>
                      <a:r>
                        <a:rPr sz="1600" b="1" spc="0" dirty="0" err="1">
                          <a:latin typeface="Arial"/>
                          <a:cs typeface="Arial"/>
                        </a:rPr>
                        <a:t>e</a:t>
                      </a:r>
                      <a:r>
                        <a:rPr sz="1600" b="1" spc="-10" dirty="0" err="1">
                          <a:latin typeface="Arial"/>
                          <a:cs typeface="Arial"/>
                        </a:rPr>
                        <a:t>g</a:t>
                      </a:r>
                      <a:r>
                        <a:rPr sz="1600" b="1" spc="0" dirty="0" err="1">
                          <a:latin typeface="Arial"/>
                          <a:cs typeface="Arial"/>
                        </a:rPr>
                        <a:t>aci</a:t>
                      </a:r>
                      <a:r>
                        <a:rPr sz="1600" b="1" spc="-10" dirty="0" err="1">
                          <a:latin typeface="Arial"/>
                          <a:cs typeface="Arial"/>
                        </a:rPr>
                        <a:t>ó</a:t>
                      </a:r>
                      <a:r>
                        <a:rPr sz="1600" b="1" spc="0" dirty="0" err="1">
                          <a:latin typeface="Arial"/>
                          <a:cs typeface="Arial"/>
                        </a:rPr>
                        <a:t>n</a:t>
                      </a:r>
                      <a:r>
                        <a:rPr lang="es-ES" sz="1600" b="1" spc="0" dirty="0">
                          <a:latin typeface="Arial"/>
                          <a:cs typeface="Arial"/>
                        </a:rPr>
                        <a:t>)</a:t>
                      </a:r>
                      <a:endParaRPr sz="16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53471370"/>
                  </a:ext>
                </a:extLst>
              </a:tr>
              <a:tr h="562342"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Arial"/>
                        </a:rPr>
                        <a:t>7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lang="es-MX" sz="1600" b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d</a:t>
                      </a:r>
                      <a:endParaRPr lang="es-MX" sz="1600" b="1" spc="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marR="389255" indent="-71438" algn="l">
                        <a:lnSpc>
                          <a:spcPct val="100099"/>
                        </a:lnSpc>
                      </a:pPr>
                      <a:r>
                        <a:rPr lang="es-ES" sz="1600" b="1" spc="-10" dirty="0">
                          <a:latin typeface="Arial"/>
                          <a:cs typeface="Arial"/>
                        </a:rPr>
                        <a:t>Operador booleano AND</a:t>
                      </a:r>
                      <a:endParaRPr sz="16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01078946"/>
                  </a:ext>
                </a:extLst>
              </a:tr>
              <a:tr h="562342"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Arial"/>
                        </a:rPr>
                        <a:t>8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or</a:t>
                      </a:r>
                      <a:endParaRPr sz="16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marR="389255" indent="-71438" algn="l">
                        <a:lnSpc>
                          <a:spcPct val="100099"/>
                        </a:lnSpc>
                      </a:pPr>
                      <a:r>
                        <a:rPr lang="es-ES" sz="1600" b="1" spc="-10" dirty="0">
                          <a:latin typeface="Arial"/>
                          <a:cs typeface="Arial"/>
                        </a:rPr>
                        <a:t>Operador booleano OR</a:t>
                      </a:r>
                      <a:endParaRPr lang="es-ES" sz="16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66936543"/>
                  </a:ext>
                </a:extLst>
              </a:tr>
            </a:tbl>
          </a:graphicData>
        </a:graphic>
      </p:graphicFrame>
      <p:sp>
        <p:nvSpPr>
          <p:cNvPr id="10" name="object 2">
            <a:extLst>
              <a:ext uri="{FF2B5EF4-FFF2-40B4-BE49-F238E27FC236}">
                <a16:creationId xmlns:a16="http://schemas.microsoft.com/office/drawing/2014/main" id="{C95E5026-198E-4F3E-A0BD-D551EAB4A0E7}"/>
              </a:ext>
            </a:extLst>
          </p:cNvPr>
          <p:cNvSpPr txBox="1"/>
          <p:nvPr/>
        </p:nvSpPr>
        <p:spPr>
          <a:xfrm>
            <a:off x="201641" y="181770"/>
            <a:ext cx="8740715" cy="11854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000" b="1" spc="-20" dirty="0">
                <a:solidFill>
                  <a:srgbClr val="002060"/>
                </a:solidFill>
                <a:latin typeface="Calibri"/>
                <a:cs typeface="Calibri"/>
              </a:rPr>
              <a:t>Prioridad de operadores </a:t>
            </a:r>
            <a:endParaRPr lang="es-MX" sz="4000" b="1" spc="-2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  <a:p>
            <a:pPr marL="12700" algn="ctr"/>
            <a:r>
              <a:rPr lang="es-MX" sz="2400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Aritméticos, de comparación y booleanos</a:t>
            </a:r>
            <a:endParaRPr sz="2400" b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973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Texto 17">
            <a:extLst>
              <a:ext uri="{FF2B5EF4-FFF2-40B4-BE49-F238E27FC236}">
                <a16:creationId xmlns:a16="http://schemas.microsoft.com/office/drawing/2014/main" id="{11278738-27E0-4BA8-98D8-D4A30E24E3A8}"/>
              </a:ext>
            </a:extLst>
          </p:cNvPr>
          <p:cNvSpPr txBox="1"/>
          <p:nvPr/>
        </p:nvSpPr>
        <p:spPr>
          <a:xfrm>
            <a:off x="863586" y="1628800"/>
            <a:ext cx="741682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Indica en qué orden se evaluarán cada una de la siguientes expresiones: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5 + 9 / 2 + 1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10 / 4 + 7 % 4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3 + 13 // 3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1 + 2 ** 3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(5 % 2 + 6 - 5 / 2) - (3 % 8)</a:t>
            </a:r>
          </a:p>
          <a:p>
            <a:br>
              <a:rPr lang="es-ES" dirty="0"/>
            </a:br>
            <a:endParaRPr lang="es-MX" dirty="0"/>
          </a:p>
        </p:txBody>
      </p:sp>
      <p:sp>
        <p:nvSpPr>
          <p:cNvPr id="19" name="object 2">
            <a:extLst>
              <a:ext uri="{FF2B5EF4-FFF2-40B4-BE49-F238E27FC236}">
                <a16:creationId xmlns:a16="http://schemas.microsoft.com/office/drawing/2014/main" id="{32345F0E-F28C-4A12-B27D-E609A340F4DB}"/>
              </a:ext>
            </a:extLst>
          </p:cNvPr>
          <p:cNvSpPr txBox="1"/>
          <p:nvPr/>
        </p:nvSpPr>
        <p:spPr>
          <a:xfrm>
            <a:off x="201641" y="181770"/>
            <a:ext cx="8740715" cy="11854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000" b="1" spc="-20" dirty="0">
                <a:solidFill>
                  <a:srgbClr val="002060"/>
                </a:solidFill>
                <a:latin typeface="Calibri"/>
                <a:cs typeface="Calibri"/>
              </a:rPr>
              <a:t>Prioridad de operadores </a:t>
            </a:r>
            <a:endParaRPr lang="es-MX" sz="4000" b="1" spc="-2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  <a:p>
            <a:pPr marL="12700" algn="ctr"/>
            <a:r>
              <a:rPr lang="es-MX" sz="2400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Aritméticos, de comparación y booleanos</a:t>
            </a:r>
            <a:endParaRPr sz="2400" b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35657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1043608" y="435573"/>
            <a:ext cx="6650341" cy="6852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000" b="1" dirty="0">
                <a:solidFill>
                  <a:srgbClr val="002060"/>
                </a:solidFill>
                <a:latin typeface="Calibri"/>
                <a:cs typeface="Calibri"/>
              </a:rPr>
              <a:t>Operadores</a:t>
            </a:r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4" name="Google Shape;80;p9">
            <a:extLst>
              <a:ext uri="{FF2B5EF4-FFF2-40B4-BE49-F238E27FC236}">
                <a16:creationId xmlns:a16="http://schemas.microsoft.com/office/drawing/2014/main" id="{13CAE77C-7B36-4A08-B548-50662F52C4FB}"/>
              </a:ext>
            </a:extLst>
          </p:cNvPr>
          <p:cNvSpPr txBox="1"/>
          <p:nvPr/>
        </p:nvSpPr>
        <p:spPr>
          <a:xfrm>
            <a:off x="1358059" y="2748957"/>
            <a:ext cx="4547530" cy="1688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742950" marR="386080" indent="-742950" algn="just">
              <a:lnSpc>
                <a:spcPct val="150000"/>
              </a:lnSpc>
              <a:spcAft>
                <a:spcPts val="600"/>
              </a:spcAft>
              <a:buClr>
                <a:srgbClr val="002060"/>
              </a:buClr>
              <a:buSzPts val="2450"/>
              <a:buFont typeface="+mj-lt"/>
              <a:buAutoNum type="arabicPeriod"/>
            </a:pP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cs typeface="Calibri"/>
                <a:sym typeface="Corbel"/>
              </a:rPr>
              <a:t>Aritméticos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cs typeface="Calibri"/>
              <a:sym typeface="Corbel"/>
            </a:endParaRPr>
          </a:p>
          <a:p>
            <a:pPr marL="742950" marR="386080" indent="-742950" algn="just">
              <a:lnSpc>
                <a:spcPct val="150000"/>
              </a:lnSpc>
              <a:spcAft>
                <a:spcPts val="600"/>
              </a:spcAft>
              <a:buClr>
                <a:srgbClr val="002060"/>
              </a:buClr>
              <a:buSzPts val="2450"/>
              <a:buFont typeface="+mj-lt"/>
              <a:buAutoNum type="arabicPeriod"/>
            </a:pP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cs typeface="Calibri"/>
                <a:sym typeface="Corbel"/>
              </a:rPr>
              <a:t>Relacionales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cs typeface="Calibri"/>
              <a:sym typeface="Corbel"/>
            </a:endParaRPr>
          </a:p>
          <a:p>
            <a:pPr marL="742950" marR="386080" indent="-742950" algn="just">
              <a:lnSpc>
                <a:spcPct val="150000"/>
              </a:lnSpc>
              <a:spcAft>
                <a:spcPts val="600"/>
              </a:spcAft>
              <a:buClr>
                <a:srgbClr val="002060"/>
              </a:buClr>
              <a:buSzPts val="2450"/>
              <a:buFont typeface="+mj-lt"/>
              <a:buAutoNum type="arabicPeriod"/>
            </a:pP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cs typeface="Calibri"/>
                <a:sym typeface="Corbel"/>
              </a:rPr>
              <a:t>Booleanos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cs typeface="Calibri"/>
                <a:sym typeface="Corbel"/>
              </a:rPr>
              <a:t> o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cs typeface="Calibri"/>
                <a:sym typeface="Corbel"/>
              </a:rPr>
              <a:t>lógicos</a:t>
            </a:r>
            <a:endParaRPr sz="2400" b="1" dirty="0">
              <a:solidFill>
                <a:schemeClr val="accent6">
                  <a:lumMod val="75000"/>
                </a:schemeClr>
              </a:solidFill>
              <a:cs typeface="Calibri"/>
              <a:sym typeface="Corbel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AA03B301-9750-42DC-8723-0DC164377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8361" y="3268781"/>
            <a:ext cx="13716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762000" eaLnBrk="0" hangingPunct="0">
              <a:spcBef>
                <a:spcPct val="50000"/>
              </a:spcBef>
            </a:pPr>
            <a:r>
              <a:rPr lang="es-ES_tradnl" sz="9600">
                <a:solidFill>
                  <a:srgbClr val="00CC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4CA1A79D-6270-4EC1-925F-BDE6C8019545}"/>
              </a:ext>
            </a:extLst>
          </p:cNvPr>
          <p:cNvSpPr>
            <a:spLocks noChangeArrowheads="1"/>
          </p:cNvSpPr>
          <p:nvPr/>
        </p:nvSpPr>
        <p:spPr bwMode="auto">
          <a:xfrm rot="20400000">
            <a:off x="6782361" y="2963981"/>
            <a:ext cx="13716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762000" eaLnBrk="0" hangingPunct="0">
              <a:spcBef>
                <a:spcPct val="50000"/>
              </a:spcBef>
            </a:pPr>
            <a:r>
              <a:rPr lang="es-ES_tradnl" sz="9600" dirty="0">
                <a:solidFill>
                  <a:srgbClr val="3333CC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470128CB-F093-4B1D-869E-E394D2185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4161" y="3192581"/>
            <a:ext cx="13716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762000" eaLnBrk="0" hangingPunct="0">
              <a:spcBef>
                <a:spcPct val="50000"/>
              </a:spcBef>
            </a:pPr>
            <a:r>
              <a:rPr lang="es-ES_tradnl" sz="9600" dirty="0">
                <a:solidFill>
                  <a:srgbClr val="FF3300"/>
                </a:solidFill>
                <a:latin typeface="Times New Roman" pitchFamily="18" charset="0"/>
              </a:rPr>
              <a:t>+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395BEBB-7EE6-4165-84D9-182798BB7CB7}"/>
              </a:ext>
            </a:extLst>
          </p:cNvPr>
          <p:cNvSpPr/>
          <p:nvPr/>
        </p:nvSpPr>
        <p:spPr>
          <a:xfrm>
            <a:off x="1115616" y="1281862"/>
            <a:ext cx="729675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Símbolos que nos indican cómo son manipulados los datos, se pueden clasificar en:</a:t>
            </a:r>
          </a:p>
          <a:p>
            <a:endParaRPr lang="es-ES_tradnl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839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utoUpdateAnimBg="0" advAuto="0"/>
      <p:bldP spid="11" grpId="0" build="p" autoUpdateAnimBg="0" advAuto="0"/>
      <p:bldP spid="12" grpId="0" build="p" autoUpdateAnimBg="0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1094533" y="513836"/>
            <a:ext cx="6650341" cy="6852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000" b="1" dirty="0">
                <a:solidFill>
                  <a:srgbClr val="002060"/>
                </a:solidFill>
                <a:latin typeface="Calibri"/>
                <a:cs typeface="Calibri"/>
              </a:rPr>
              <a:t>Operadores aritméticos</a:t>
            </a:r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374561E4-4F43-4631-8DB1-0A3A3ED9ECB4}"/>
              </a:ext>
            </a:extLst>
          </p:cNvPr>
          <p:cNvSpPr txBox="1">
            <a:spLocks/>
          </p:cNvSpPr>
          <p:nvPr/>
        </p:nvSpPr>
        <p:spPr>
          <a:xfrm>
            <a:off x="209354" y="1412776"/>
            <a:ext cx="8251078" cy="93610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03580" marR="12700">
              <a:lnSpc>
                <a:spcPct val="150000"/>
              </a:lnSpc>
            </a:pPr>
            <a:r>
              <a:rPr lang="es-E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Calibri"/>
              </a:rPr>
              <a:t>Los operadores aritméticos se utilizan con valores numéricos para desempeñar operaciones de matemáticas comunes:</a:t>
            </a: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E488C119-97D6-4758-9CB5-6E9C9FFB11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654478"/>
              </p:ext>
            </p:extLst>
          </p:nvPr>
        </p:nvGraphicFramePr>
        <p:xfrm>
          <a:off x="2174653" y="2842404"/>
          <a:ext cx="4610100" cy="3333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173517635"/>
                    </a:ext>
                  </a:extLst>
                </a:gridCol>
              </a:tblGrid>
              <a:tr h="398249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Operador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Nombre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Ejemplo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>
                          <a:latin typeface="+mn-lt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>
                          <a:latin typeface="+mn-lt"/>
                        </a:rPr>
                        <a:t>Suma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>
                          <a:latin typeface="+mn-lt"/>
                        </a:rPr>
                        <a:t>x +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>
                          <a:latin typeface="+mn-lt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+mn-lt"/>
                          <a:cs typeface="Arial"/>
                        </a:rPr>
                        <a:t>R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esta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x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-</a:t>
                      </a:r>
                      <a:r>
                        <a:rPr sz="1800" b="1" spc="-5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y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*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spc="15" dirty="0">
                          <a:latin typeface="+mn-lt"/>
                          <a:cs typeface="Arial"/>
                        </a:rPr>
                        <a:t>M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u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lt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ipli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c</a:t>
                      </a:r>
                      <a:r>
                        <a:rPr sz="1800" b="1" spc="-15" dirty="0">
                          <a:latin typeface="+mn-lt"/>
                          <a:cs typeface="Arial"/>
                        </a:rPr>
                        <a:t>a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c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ió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n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x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*</a:t>
                      </a:r>
                      <a:r>
                        <a:rPr sz="1800" b="1" spc="-5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y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1274625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/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+mn-lt"/>
                          <a:cs typeface="Arial"/>
                        </a:rPr>
                        <a:t>D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i</a:t>
                      </a:r>
                      <a:r>
                        <a:rPr sz="1800" b="1" spc="-15" dirty="0">
                          <a:latin typeface="+mn-lt"/>
                          <a:cs typeface="Arial"/>
                        </a:rPr>
                        <a:t>v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isi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ó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n</a:t>
                      </a:r>
                      <a:r>
                        <a:rPr lang="es-MX" sz="1800" b="1" spc="0" dirty="0">
                          <a:latin typeface="+mn-lt"/>
                          <a:cs typeface="Arial"/>
                        </a:rPr>
                        <a:t> real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x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/</a:t>
                      </a:r>
                      <a:r>
                        <a:rPr sz="1800" b="1" spc="-15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y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05259850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%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MX" sz="1800" b="1" spc="15" dirty="0">
                          <a:latin typeface="+mn-lt"/>
                          <a:cs typeface="Arial"/>
                        </a:rPr>
                        <a:t>Residuo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x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%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y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89741173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</a:pPr>
                      <a:r>
                        <a:rPr sz="1800" b="1" spc="5" dirty="0">
                          <a:latin typeface="+mn-lt"/>
                          <a:cs typeface="Arial"/>
                        </a:rPr>
                        <a:t>**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P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o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te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n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cia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x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**</a:t>
                      </a:r>
                      <a:r>
                        <a:rPr sz="1800" b="1" spc="-5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y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53031724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</a:pPr>
                      <a:r>
                        <a:rPr sz="1800" b="1" spc="5" dirty="0">
                          <a:latin typeface="+mn-lt"/>
                          <a:cs typeface="Arial"/>
                        </a:rPr>
                        <a:t>//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+mn-lt"/>
                          <a:cs typeface="Arial"/>
                        </a:rPr>
                        <a:t>D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i</a:t>
                      </a:r>
                      <a:r>
                        <a:rPr sz="1800" b="1" spc="-15" dirty="0">
                          <a:latin typeface="+mn-lt"/>
                          <a:cs typeface="Arial"/>
                        </a:rPr>
                        <a:t>v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isi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ó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n</a:t>
                      </a:r>
                      <a:r>
                        <a:rPr sz="1800" b="1" spc="-4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e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n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tera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x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//</a:t>
                      </a:r>
                      <a:r>
                        <a:rPr sz="1800" b="1" spc="-15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y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18948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6704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1094533" y="513836"/>
            <a:ext cx="6650341" cy="6852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000" b="1" dirty="0">
                <a:solidFill>
                  <a:srgbClr val="002060"/>
                </a:solidFill>
                <a:latin typeface="Calibri"/>
                <a:cs typeface="Calibri"/>
              </a:rPr>
              <a:t>Operadores relacionales</a:t>
            </a:r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04FF6E67-6F8D-46A0-8029-C72390A96136}"/>
              </a:ext>
            </a:extLst>
          </p:cNvPr>
          <p:cNvSpPr txBox="1"/>
          <p:nvPr/>
        </p:nvSpPr>
        <p:spPr>
          <a:xfrm>
            <a:off x="1094533" y="1412776"/>
            <a:ext cx="7365899" cy="12241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72085">
              <a:lnSpc>
                <a:spcPct val="150000"/>
              </a:lnSpc>
              <a:tabLst>
                <a:tab pos="3681095" algn="l"/>
              </a:tabLst>
            </a:pP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Los operadores relacionales se</a:t>
            </a: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utilizan para comparar y regresan </a:t>
            </a: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dos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posibles valores: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Verdadero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o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Falso</a:t>
            </a: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  <a:endParaRPr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>
              <a:lnSpc>
                <a:spcPts val="700"/>
              </a:lnSpc>
              <a:spcBef>
                <a:spcPts val="10"/>
              </a:spcBef>
            </a:pPr>
            <a:endParaRPr sz="700" dirty="0"/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DBF2E6D1-6B07-4529-A83F-57BDB9485F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23641"/>
              </p:ext>
            </p:extLst>
          </p:nvPr>
        </p:nvGraphicFramePr>
        <p:xfrm>
          <a:off x="2123728" y="2932357"/>
          <a:ext cx="5014888" cy="34118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4807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2238049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  <a:gridCol w="1492032">
                  <a:extLst>
                    <a:ext uri="{9D8B030D-6E8A-4147-A177-3AD203B41FA5}">
                      <a16:colId xmlns:a16="http://schemas.microsoft.com/office/drawing/2014/main" val="2173517635"/>
                    </a:ext>
                  </a:extLst>
                </a:gridCol>
              </a:tblGrid>
              <a:tr h="487401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Operador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Descripción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Ejemplo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487401">
                <a:tc>
                  <a:txBody>
                    <a:bodyPr/>
                    <a:lstStyle/>
                    <a:p>
                      <a:pPr marL="146304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spc="-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==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Igual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==</a:t>
                      </a:r>
                      <a:r>
                        <a:rPr lang="es-MX" sz="1600" b="1" i="0" u="none" strike="noStrike" kern="1200" spc="-1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487401">
                <a:tc>
                  <a:txBody>
                    <a:bodyPr/>
                    <a:lstStyle/>
                    <a:p>
                      <a:pPr marL="146304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spc="-2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!=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Dife</a:t>
                      </a:r>
                      <a:r>
                        <a:rPr lang="es-MX" sz="1600" b="1" i="0" u="none" strike="noStrike" kern="1200" spc="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ente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-2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!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y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  <a:tr h="487401">
                <a:tc>
                  <a:txBody>
                    <a:bodyPr/>
                    <a:lstStyle/>
                    <a:p>
                      <a:pPr marL="146304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spc="1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s-MX" sz="1600" b="1" i="0" u="none" strike="noStrike" kern="1200" spc="-4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</a:t>
                      </a:r>
                      <a:r>
                        <a:rPr lang="es-MX" sz="1600" b="1" i="0" u="none" strike="noStrike" kern="1200" spc="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11274625"/>
                  </a:ext>
                </a:extLst>
              </a:tr>
              <a:tr h="487401">
                <a:tc>
                  <a:txBody>
                    <a:bodyPr/>
                    <a:lstStyle/>
                    <a:p>
                      <a:pPr marL="146304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spc="1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s-MX" sz="1600" b="1" i="0" u="none" strike="noStrike" kern="1200" spc="-3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05259850"/>
                  </a:ext>
                </a:extLst>
              </a:tr>
              <a:tr h="487401">
                <a:tc>
                  <a:txBody>
                    <a:bodyPr/>
                    <a:lstStyle/>
                    <a:p>
                      <a:pPr marL="146304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spc="-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spc="1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s-MX" sz="1600" b="1" i="0" u="none" strike="noStrike" kern="1200" spc="-4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</a:t>
                      </a:r>
                      <a:r>
                        <a:rPr lang="es-MX" sz="1600" b="1" i="0" u="none" strike="noStrike" kern="1200" spc="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s-MX" sz="1600" b="1" i="0" u="none" strike="noStrike" kern="1200" spc="-2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</a:t>
                      </a:r>
                      <a:r>
                        <a:rPr lang="es-MX" sz="1600" b="1" i="0" u="none" strike="noStrike" kern="1200" spc="-1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89741173"/>
                  </a:ext>
                </a:extLst>
              </a:tr>
              <a:tr h="487401">
                <a:tc>
                  <a:txBody>
                    <a:bodyPr/>
                    <a:lstStyle/>
                    <a:p>
                      <a:pPr marL="146304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spc="-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spc="1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s-MX" sz="1600" b="1" i="0" u="none" strike="noStrike" kern="1200" spc="-4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s-MX" sz="1600" b="1" i="0" u="none" strike="noStrike" kern="1200" spc="-1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</a:t>
                      </a:r>
                      <a:r>
                        <a:rPr lang="es-MX" sz="1600" b="1" i="0" u="none" strike="noStrike" kern="1200" spc="-1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53031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6177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286004" y="513836"/>
            <a:ext cx="8174427" cy="6852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000" b="1" dirty="0">
                <a:solidFill>
                  <a:srgbClr val="002060"/>
                </a:solidFill>
                <a:latin typeface="Calibri"/>
                <a:cs typeface="Calibri"/>
              </a:rPr>
              <a:t>Operadores booleanos o lógicos</a:t>
            </a:r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5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04FF6E67-6F8D-46A0-8029-C72390A96136}"/>
              </a:ext>
            </a:extLst>
          </p:cNvPr>
          <p:cNvSpPr txBox="1"/>
          <p:nvPr/>
        </p:nvSpPr>
        <p:spPr>
          <a:xfrm>
            <a:off x="1094533" y="1412776"/>
            <a:ext cx="7365899" cy="12241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72085">
              <a:lnSpc>
                <a:spcPct val="150000"/>
              </a:lnSpc>
              <a:tabLst>
                <a:tab pos="3681095" algn="l"/>
              </a:tabLst>
            </a:pP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Los </a:t>
            </a:r>
            <a:r>
              <a:rPr sz="24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operadores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lang="es-ES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lógicos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regresan </a:t>
            </a: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dos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posibles valores: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Verdadero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o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Falso</a:t>
            </a: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  <a:endParaRPr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>
              <a:lnSpc>
                <a:spcPts val="700"/>
              </a:lnSpc>
              <a:spcBef>
                <a:spcPts val="10"/>
              </a:spcBef>
            </a:pPr>
            <a:endParaRPr sz="700" dirty="0"/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77249F85-8633-4E27-BCCA-4C0E4DEF9B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385131"/>
              </p:ext>
            </p:extLst>
          </p:nvPr>
        </p:nvGraphicFramePr>
        <p:xfrm>
          <a:off x="1504165" y="2914152"/>
          <a:ext cx="6092171" cy="3251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150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2627195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  <a:gridCol w="2243826">
                  <a:extLst>
                    <a:ext uri="{9D8B030D-6E8A-4147-A177-3AD203B41FA5}">
                      <a16:colId xmlns:a16="http://schemas.microsoft.com/office/drawing/2014/main" val="2173517635"/>
                    </a:ext>
                  </a:extLst>
                </a:gridCol>
              </a:tblGrid>
              <a:tr h="454935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Operador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Descripción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Ejemplo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521543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not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indent="-71438" algn="ctr">
                        <a:lnSpc>
                          <a:spcPct val="100000"/>
                        </a:lnSpc>
                      </a:pPr>
                      <a:r>
                        <a:rPr sz="1600" b="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aci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ó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n</a:t>
                      </a:r>
                      <a:endParaRPr sz="1600" b="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indent="-71438" algn="ctr">
                        <a:lnSpc>
                          <a:spcPct val="100000"/>
                        </a:lnSpc>
                      </a:pPr>
                      <a:r>
                        <a:rPr lang="es-MX" sz="16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t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(x</a:t>
                      </a:r>
                      <a:r>
                        <a:rPr sz="16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6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a</a:t>
                      </a:r>
                      <a:r>
                        <a:rPr lang="es-MX" sz="16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10)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1061514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lang="es-MX" sz="1600" b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d</a:t>
                      </a:r>
                      <a:endParaRPr lang="es-MX" sz="1600" b="1" spc="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marR="389255" indent="-71438" algn="ctr">
                        <a:lnSpc>
                          <a:spcPct val="100099"/>
                        </a:lnSpc>
                      </a:pPr>
                      <a:r>
                        <a:rPr sz="1600" b="0" spc="-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resa</a:t>
                      </a:r>
                      <a:r>
                        <a:rPr sz="1600" b="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Ver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ero</a:t>
                      </a:r>
                      <a:r>
                        <a:rPr sz="1600" b="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si t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odo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b="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b="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nun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cia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do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s s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b="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Ver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er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s</a:t>
                      </a:r>
                      <a:endParaRPr sz="1600" b="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indent="-71438"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a</a:t>
                      </a:r>
                      <a:r>
                        <a:rPr lang="es-MX" sz="16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MX" sz="16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10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  <a:tr h="1213159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or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marR="192405" indent="-71438" algn="ctr">
                        <a:lnSpc>
                          <a:spcPct val="100000"/>
                        </a:lnSpc>
                      </a:pPr>
                      <a:r>
                        <a:rPr sz="1600" b="0" spc="-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resa</a:t>
                      </a:r>
                      <a:r>
                        <a:rPr sz="1600" b="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Ver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ero</a:t>
                      </a:r>
                      <a:r>
                        <a:rPr sz="1600" b="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si</a:t>
                      </a:r>
                      <a:r>
                        <a:rPr sz="1600" b="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al me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no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b="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un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b="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s e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nun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cia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do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b="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-5" dirty="0">
                          <a:latin typeface="Arial"/>
                          <a:cs typeface="Arial"/>
                        </a:rPr>
                        <a:t>es 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Ver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ero</a:t>
                      </a:r>
                      <a:endParaRPr sz="1600" b="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indent="-71438"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MX" sz="1600" b="1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4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1274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3554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37"/>
          <p:cNvSpPr txBox="1"/>
          <p:nvPr/>
        </p:nvSpPr>
        <p:spPr>
          <a:xfrm>
            <a:off x="827584" y="764704"/>
            <a:ext cx="7223334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sz="4000" b="1" dirty="0">
                <a:solidFill>
                  <a:srgbClr val="002060"/>
                </a:solidFill>
                <a:latin typeface="Calibri"/>
                <a:cs typeface="Calibri"/>
              </a:rPr>
              <a:t>Tabla</a:t>
            </a:r>
            <a:r>
              <a:rPr sz="4000" b="1" spc="-1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4000" b="1" spc="-25" dirty="0">
                <a:solidFill>
                  <a:srgbClr val="002060"/>
                </a:solidFill>
                <a:latin typeface="Calibri"/>
                <a:cs typeface="Calibri"/>
              </a:rPr>
              <a:t>de</a:t>
            </a:r>
            <a:r>
              <a:rPr sz="4000" b="1" spc="-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4000" b="1" spc="-20" dirty="0" err="1">
                <a:solidFill>
                  <a:srgbClr val="002060"/>
                </a:solidFill>
                <a:latin typeface="Calibri"/>
                <a:cs typeface="Calibri"/>
              </a:rPr>
              <a:t>verdad</a:t>
            </a:r>
            <a:r>
              <a:rPr sz="4000" b="1" spc="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endParaRPr lang="es-ES" sz="4000" b="1" spc="5" dirty="0">
              <a:solidFill>
                <a:srgbClr val="002060"/>
              </a:solidFill>
              <a:latin typeface="Calibri"/>
              <a:cs typeface="Calibri"/>
            </a:endParaRPr>
          </a:p>
          <a:p>
            <a:pPr marL="12700" algn="ctr"/>
            <a:r>
              <a:rPr lang="es-MX" sz="2400" b="1" spc="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O</a:t>
            </a:r>
            <a:r>
              <a:rPr sz="2400" b="1" spc="-20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per</a:t>
            </a:r>
            <a:r>
              <a:rPr sz="2400" b="1" spc="-15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sz="2400" b="1" spc="-20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dores</a:t>
            </a:r>
            <a:r>
              <a:rPr sz="2400" b="1" spc="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lógicos</a:t>
            </a:r>
            <a:endParaRPr sz="2400" b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graphicFrame>
        <p:nvGraphicFramePr>
          <p:cNvPr id="38" name="object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873540"/>
              </p:ext>
            </p:extLst>
          </p:nvPr>
        </p:nvGraphicFramePr>
        <p:xfrm>
          <a:off x="1804783" y="2276872"/>
          <a:ext cx="5534433" cy="2736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3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16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78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37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64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94378"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Q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4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Q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192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o</a:t>
                      </a:r>
                      <a:r>
                        <a:rPr sz="14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Q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4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tP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49238" indent="-249238" algn="ctr">
                        <a:lnSpc>
                          <a:spcPct val="100000"/>
                        </a:lnSpc>
                        <a:tabLst/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</a:t>
                      </a:r>
                      <a:r>
                        <a:rPr sz="14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tQ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948"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R="100965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554"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R="9017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5302"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7350" indent="-38735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R="100965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R="90805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2648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37"/>
          <p:cNvSpPr txBox="1"/>
          <p:nvPr/>
        </p:nvSpPr>
        <p:spPr>
          <a:xfrm>
            <a:off x="3052571" y="1954248"/>
            <a:ext cx="4904182" cy="24814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ctr"/>
            <a:r>
              <a:rPr lang="es-MX" sz="4800" b="1" dirty="0">
                <a:solidFill>
                  <a:srgbClr val="002060"/>
                </a:solidFill>
                <a:latin typeface="Calibri"/>
                <a:cs typeface="Calibri"/>
              </a:rPr>
              <a:t>¿</a:t>
            </a:r>
            <a:r>
              <a:rPr sz="4800" b="1" dirty="0">
                <a:solidFill>
                  <a:srgbClr val="002060"/>
                </a:solidFill>
                <a:latin typeface="Calibri"/>
                <a:cs typeface="Calibri"/>
              </a:rPr>
              <a:t>En</a:t>
            </a:r>
            <a:r>
              <a:rPr sz="4800" b="1" spc="-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4800" b="1" dirty="0">
                <a:solidFill>
                  <a:srgbClr val="002060"/>
                </a:solidFill>
                <a:latin typeface="Calibri"/>
                <a:cs typeface="Calibri"/>
              </a:rPr>
              <a:t>qu</a:t>
            </a:r>
            <a:r>
              <a:rPr lang="es-MX" sz="4800" b="1" dirty="0">
                <a:solidFill>
                  <a:srgbClr val="002060"/>
                </a:solidFill>
                <a:latin typeface="Calibri"/>
                <a:cs typeface="Calibri"/>
              </a:rPr>
              <a:t>é</a:t>
            </a:r>
            <a:r>
              <a:rPr sz="4800" b="1" spc="1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4800" b="1" dirty="0">
                <a:solidFill>
                  <a:srgbClr val="002060"/>
                </a:solidFill>
                <a:latin typeface="Calibri"/>
                <a:cs typeface="Calibri"/>
              </a:rPr>
              <a:t>orden</a:t>
            </a:r>
            <a:r>
              <a:rPr sz="4800" b="1" spc="1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4800" b="1" dirty="0">
                <a:solidFill>
                  <a:srgbClr val="002060"/>
                </a:solidFill>
                <a:latin typeface="Calibri"/>
                <a:cs typeface="Calibri"/>
              </a:rPr>
              <a:t>se </a:t>
            </a:r>
            <a:r>
              <a:rPr sz="4800" b="1" spc="-25" dirty="0">
                <a:solidFill>
                  <a:srgbClr val="002060"/>
                </a:solidFill>
                <a:latin typeface="Calibri"/>
                <a:cs typeface="Calibri"/>
              </a:rPr>
              <a:t>ejecutan</a:t>
            </a:r>
            <a:r>
              <a:rPr sz="4800" b="1" spc="1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4800" b="1" dirty="0">
                <a:solidFill>
                  <a:srgbClr val="002060"/>
                </a:solidFill>
                <a:latin typeface="Calibri"/>
                <a:cs typeface="Calibri"/>
              </a:rPr>
              <a:t>las operacione</a:t>
            </a:r>
            <a:r>
              <a:rPr sz="4800" b="1" spc="-5" dirty="0">
                <a:solidFill>
                  <a:srgbClr val="002060"/>
                </a:solidFill>
                <a:latin typeface="Calibri"/>
                <a:cs typeface="Calibri"/>
              </a:rPr>
              <a:t>s</a:t>
            </a:r>
            <a:r>
              <a:rPr sz="4800" b="1" dirty="0">
                <a:solidFill>
                  <a:srgbClr val="002060"/>
                </a:solidFill>
                <a:latin typeface="Calibri"/>
                <a:cs typeface="Calibri"/>
              </a:rPr>
              <a:t>?</a:t>
            </a:r>
          </a:p>
        </p:txBody>
      </p:sp>
      <p:sp>
        <p:nvSpPr>
          <p:cNvPr id="39" name="object 3">
            <a:extLst>
              <a:ext uri="{FF2B5EF4-FFF2-40B4-BE49-F238E27FC236}">
                <a16:creationId xmlns:a16="http://schemas.microsoft.com/office/drawing/2014/main" id="{9CD174E2-9471-4E1E-9619-CF875837899D}"/>
              </a:ext>
            </a:extLst>
          </p:cNvPr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">
            <a:extLst>
              <a:ext uri="{FF2B5EF4-FFF2-40B4-BE49-F238E27FC236}">
                <a16:creationId xmlns:a16="http://schemas.microsoft.com/office/drawing/2014/main" id="{5185951B-B42B-4636-8A03-2686F37076D6}"/>
              </a:ext>
            </a:extLst>
          </p:cNvPr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5">
            <a:extLst>
              <a:ext uri="{FF2B5EF4-FFF2-40B4-BE49-F238E27FC236}">
                <a16:creationId xmlns:a16="http://schemas.microsoft.com/office/drawing/2014/main" id="{C3F00173-A242-49FF-98F9-E1F879483DE6}"/>
              </a:ext>
            </a:extLst>
          </p:cNvPr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6">
            <a:extLst>
              <a:ext uri="{FF2B5EF4-FFF2-40B4-BE49-F238E27FC236}">
                <a16:creationId xmlns:a16="http://schemas.microsoft.com/office/drawing/2014/main" id="{53729D88-4523-431A-8981-71F2BEF7CD8F}"/>
              </a:ext>
            </a:extLst>
          </p:cNvPr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7">
            <a:extLst>
              <a:ext uri="{FF2B5EF4-FFF2-40B4-BE49-F238E27FC236}">
                <a16:creationId xmlns:a16="http://schemas.microsoft.com/office/drawing/2014/main" id="{5C1A0583-628F-43A4-8B4F-C0EC0AD5B1C9}"/>
              </a:ext>
            </a:extLst>
          </p:cNvPr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8">
            <a:extLst>
              <a:ext uri="{FF2B5EF4-FFF2-40B4-BE49-F238E27FC236}">
                <a16:creationId xmlns:a16="http://schemas.microsoft.com/office/drawing/2014/main" id="{1C337BF9-6810-4430-9FD4-519B491C2F19}"/>
              </a:ext>
            </a:extLst>
          </p:cNvPr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14">
            <a:extLst>
              <a:ext uri="{FF2B5EF4-FFF2-40B4-BE49-F238E27FC236}">
                <a16:creationId xmlns:a16="http://schemas.microsoft.com/office/drawing/2014/main" id="{6840FF10-5303-4F00-B114-E14FD67B5F8F}"/>
              </a:ext>
            </a:extLst>
          </p:cNvPr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16">
            <a:extLst>
              <a:ext uri="{FF2B5EF4-FFF2-40B4-BE49-F238E27FC236}">
                <a16:creationId xmlns:a16="http://schemas.microsoft.com/office/drawing/2014/main" id="{99866289-920D-4E08-9C2E-35043DBFF9A0}"/>
              </a:ext>
            </a:extLst>
          </p:cNvPr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bject 55"/>
          <p:cNvSpPr txBox="1"/>
          <p:nvPr/>
        </p:nvSpPr>
        <p:spPr>
          <a:xfrm>
            <a:off x="1043608" y="1556792"/>
            <a:ext cx="7416824" cy="11438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8450" marR="196215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Cuando se tiene una expresión en la que aparecen varios operadores, se utiliza la prioridad para determinar el orden en el que se llevarán a cabo las operaciones.</a:t>
            </a:r>
          </a:p>
          <a:p>
            <a:pPr>
              <a:lnSpc>
                <a:spcPct val="150000"/>
              </a:lnSpc>
              <a:spcBef>
                <a:spcPts val="72"/>
              </a:spcBef>
            </a:pPr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0" name="object 2">
            <a:extLst>
              <a:ext uri="{FF2B5EF4-FFF2-40B4-BE49-F238E27FC236}">
                <a16:creationId xmlns:a16="http://schemas.microsoft.com/office/drawing/2014/main" id="{3762ADC9-2828-4642-A8B3-E7A7698A65B6}"/>
              </a:ext>
            </a:extLst>
          </p:cNvPr>
          <p:cNvSpPr txBox="1"/>
          <p:nvPr/>
        </p:nvSpPr>
        <p:spPr>
          <a:xfrm>
            <a:off x="1724408" y="498263"/>
            <a:ext cx="6002129" cy="92354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000" b="1" spc="-20" dirty="0">
                <a:solidFill>
                  <a:srgbClr val="002060"/>
                </a:solidFill>
                <a:latin typeface="Calibri"/>
                <a:cs typeface="Calibri"/>
              </a:rPr>
              <a:t>Prioridad de los o</a:t>
            </a:r>
            <a:r>
              <a:rPr sz="4000" b="1" spc="-20" dirty="0">
                <a:solidFill>
                  <a:srgbClr val="002060"/>
                </a:solidFill>
                <a:latin typeface="Calibri"/>
                <a:cs typeface="Calibri"/>
              </a:rPr>
              <a:t>peradores</a:t>
            </a:r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58" name="object 55">
            <a:extLst>
              <a:ext uri="{FF2B5EF4-FFF2-40B4-BE49-F238E27FC236}">
                <a16:creationId xmlns:a16="http://schemas.microsoft.com/office/drawing/2014/main" id="{BD184223-5AA3-47A3-AF0C-1BC09F6D0909}"/>
              </a:ext>
            </a:extLst>
          </p:cNvPr>
          <p:cNvSpPr txBox="1"/>
          <p:nvPr/>
        </p:nvSpPr>
        <p:spPr>
          <a:xfrm>
            <a:off x="1012101" y="3115321"/>
            <a:ext cx="7447439" cy="208406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8450" marR="1270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Si se encuentran varios operadores con la misma prioridad en la misma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expresión se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evalúan de izquierda a derecha</a:t>
            </a: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 Excepto por la exponenciación que se evalúa de derecha a izquierda.</a:t>
            </a:r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  <a:spcBef>
                <a:spcPts val="72"/>
              </a:spcBef>
            </a:pPr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7" name="Imagen 36">
            <a:extLst>
              <a:ext uri="{FF2B5EF4-FFF2-40B4-BE49-F238E27FC236}">
                <a16:creationId xmlns:a16="http://schemas.microsoft.com/office/drawing/2014/main" id="{55E5B531-5B8F-46FF-860B-505B3C823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4716006"/>
            <a:ext cx="4320480" cy="164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971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/>
          <p:nvPr/>
        </p:nvSpPr>
        <p:spPr>
          <a:xfrm>
            <a:off x="2590978" y="4073111"/>
            <a:ext cx="773431" cy="432546"/>
          </a:xfrm>
          <a:custGeom>
            <a:avLst/>
            <a:gdLst/>
            <a:ahLst/>
            <a:cxnLst/>
            <a:rect l="l" t="t" r="r" b="b"/>
            <a:pathLst>
              <a:path w="773442" h="322529">
                <a:moveTo>
                  <a:pt x="0" y="322529"/>
                </a:moveTo>
                <a:lnTo>
                  <a:pt x="773442" y="322529"/>
                </a:lnTo>
                <a:lnTo>
                  <a:pt x="773442" y="0"/>
                </a:lnTo>
                <a:lnTo>
                  <a:pt x="0" y="0"/>
                </a:lnTo>
                <a:lnTo>
                  <a:pt x="0" y="3225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3364408" y="4073111"/>
            <a:ext cx="4097726" cy="432546"/>
          </a:xfrm>
          <a:custGeom>
            <a:avLst/>
            <a:gdLst/>
            <a:ahLst/>
            <a:cxnLst/>
            <a:rect l="l" t="t" r="r" b="b"/>
            <a:pathLst>
              <a:path w="4097782" h="322529">
                <a:moveTo>
                  <a:pt x="0" y="322529"/>
                </a:moveTo>
                <a:lnTo>
                  <a:pt x="4097782" y="322529"/>
                </a:lnTo>
                <a:lnTo>
                  <a:pt x="4097782" y="0"/>
                </a:lnTo>
                <a:lnTo>
                  <a:pt x="0" y="0"/>
                </a:lnTo>
                <a:lnTo>
                  <a:pt x="0" y="3225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2590978" y="4395577"/>
            <a:ext cx="773431" cy="382726"/>
          </a:xfrm>
          <a:custGeom>
            <a:avLst/>
            <a:gdLst/>
            <a:ahLst/>
            <a:cxnLst/>
            <a:rect l="l" t="t" r="r" b="b"/>
            <a:pathLst>
              <a:path w="773442" h="285381">
                <a:moveTo>
                  <a:pt x="0" y="285381"/>
                </a:moveTo>
                <a:lnTo>
                  <a:pt x="773442" y="285381"/>
                </a:lnTo>
                <a:lnTo>
                  <a:pt x="773442" y="0"/>
                </a:lnTo>
                <a:lnTo>
                  <a:pt x="0" y="0"/>
                </a:lnTo>
                <a:lnTo>
                  <a:pt x="0" y="2853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3364408" y="4395577"/>
            <a:ext cx="4097726" cy="382726"/>
          </a:xfrm>
          <a:custGeom>
            <a:avLst/>
            <a:gdLst/>
            <a:ahLst/>
            <a:cxnLst/>
            <a:rect l="l" t="t" r="r" b="b"/>
            <a:pathLst>
              <a:path w="4097782" h="285381">
                <a:moveTo>
                  <a:pt x="0" y="285381"/>
                </a:moveTo>
                <a:lnTo>
                  <a:pt x="4097782" y="285381"/>
                </a:lnTo>
                <a:lnTo>
                  <a:pt x="4097782" y="0"/>
                </a:lnTo>
                <a:lnTo>
                  <a:pt x="0" y="0"/>
                </a:lnTo>
                <a:lnTo>
                  <a:pt x="0" y="2853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2590978" y="4680958"/>
            <a:ext cx="773431" cy="836274"/>
          </a:xfrm>
          <a:custGeom>
            <a:avLst/>
            <a:gdLst/>
            <a:ahLst/>
            <a:cxnLst/>
            <a:rect l="l" t="t" r="r" b="b"/>
            <a:pathLst>
              <a:path w="773442" h="623570">
                <a:moveTo>
                  <a:pt x="0" y="623570"/>
                </a:moveTo>
                <a:lnTo>
                  <a:pt x="773442" y="623570"/>
                </a:lnTo>
                <a:lnTo>
                  <a:pt x="773442" y="0"/>
                </a:lnTo>
                <a:lnTo>
                  <a:pt x="0" y="0"/>
                </a:lnTo>
                <a:lnTo>
                  <a:pt x="0" y="6235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3364408" y="4680958"/>
            <a:ext cx="4097726" cy="836274"/>
          </a:xfrm>
          <a:custGeom>
            <a:avLst/>
            <a:gdLst/>
            <a:ahLst/>
            <a:cxnLst/>
            <a:rect l="l" t="t" r="r" b="b"/>
            <a:pathLst>
              <a:path w="4097782" h="623570">
                <a:moveTo>
                  <a:pt x="0" y="623570"/>
                </a:moveTo>
                <a:lnTo>
                  <a:pt x="4097782" y="623570"/>
                </a:lnTo>
                <a:lnTo>
                  <a:pt x="4097782" y="0"/>
                </a:lnTo>
                <a:lnTo>
                  <a:pt x="0" y="0"/>
                </a:lnTo>
                <a:lnTo>
                  <a:pt x="0" y="6235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" name="object 46"/>
          <p:cNvSpPr txBox="1"/>
          <p:nvPr/>
        </p:nvSpPr>
        <p:spPr>
          <a:xfrm>
            <a:off x="3366950" y="4147354"/>
            <a:ext cx="827394" cy="24015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100" b="1" spc="-10" dirty="0">
                <a:latin typeface="Arial"/>
                <a:cs typeface="Arial"/>
              </a:rPr>
              <a:t>D</a:t>
            </a:r>
            <a:r>
              <a:rPr sz="1100" b="1" dirty="0">
                <a:latin typeface="Arial"/>
                <a:cs typeface="Arial"/>
              </a:rPr>
              <a:t>e</a:t>
            </a:r>
            <a:r>
              <a:rPr sz="1100" b="1" spc="-5" dirty="0">
                <a:latin typeface="Arial"/>
                <a:cs typeface="Arial"/>
              </a:rPr>
              <a:t>s</a:t>
            </a:r>
            <a:r>
              <a:rPr sz="1100" b="1" dirty="0">
                <a:latin typeface="Arial"/>
                <a:cs typeface="Arial"/>
              </a:rPr>
              <a:t>crip</a:t>
            </a:r>
            <a:r>
              <a:rPr sz="1100" b="1" spc="-5" dirty="0">
                <a:latin typeface="Arial"/>
                <a:cs typeface="Arial"/>
              </a:rPr>
              <a:t>c</a:t>
            </a:r>
            <a:r>
              <a:rPr sz="1100" b="1" dirty="0">
                <a:latin typeface="Arial"/>
                <a:cs typeface="Arial"/>
              </a:rPr>
              <a:t>ión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593391" y="4451520"/>
            <a:ext cx="135253" cy="24015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100" dirty="0">
                <a:latin typeface="Arial"/>
                <a:cs typeface="Arial"/>
              </a:rPr>
              <a:t>**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3366948" y="4451520"/>
            <a:ext cx="554982" cy="24015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100" dirty="0">
                <a:latin typeface="Arial"/>
                <a:cs typeface="Arial"/>
              </a:rPr>
              <a:t>p</a:t>
            </a:r>
            <a:r>
              <a:rPr sz="1100" spc="-5" dirty="0">
                <a:latin typeface="Arial"/>
                <a:cs typeface="Arial"/>
              </a:rPr>
              <a:t>o</a:t>
            </a:r>
            <a:r>
              <a:rPr sz="1100" dirty="0">
                <a:latin typeface="Arial"/>
                <a:cs typeface="Arial"/>
              </a:rPr>
              <a:t>te</a:t>
            </a:r>
            <a:r>
              <a:rPr sz="1100" spc="-5" dirty="0">
                <a:latin typeface="Arial"/>
                <a:cs typeface="Arial"/>
              </a:rPr>
              <a:t>n</a:t>
            </a:r>
            <a:r>
              <a:rPr sz="1100" dirty="0">
                <a:latin typeface="Arial"/>
                <a:cs typeface="Arial"/>
              </a:rPr>
              <a:t>c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a</a:t>
            </a:r>
          </a:p>
        </p:txBody>
      </p:sp>
      <p:sp>
        <p:nvSpPr>
          <p:cNvPr id="56" name="object 56"/>
          <p:cNvSpPr txBox="1"/>
          <p:nvPr/>
        </p:nvSpPr>
        <p:spPr>
          <a:xfrm>
            <a:off x="2593392" y="4147354"/>
            <a:ext cx="655946" cy="24015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100" b="1" dirty="0">
                <a:latin typeface="Arial"/>
                <a:cs typeface="Arial"/>
              </a:rPr>
              <a:t>Op</a:t>
            </a:r>
            <a:r>
              <a:rPr sz="1100" b="1" spc="-5" dirty="0">
                <a:latin typeface="Arial"/>
                <a:cs typeface="Arial"/>
              </a:rPr>
              <a:t>e</a:t>
            </a:r>
            <a:r>
              <a:rPr sz="1100" b="1" dirty="0">
                <a:latin typeface="Arial"/>
                <a:cs typeface="Arial"/>
              </a:rPr>
              <a:t>rad</a:t>
            </a:r>
            <a:r>
              <a:rPr sz="1100" b="1" spc="-5" dirty="0">
                <a:latin typeface="Arial"/>
                <a:cs typeface="Arial"/>
              </a:rPr>
              <a:t>o</a:t>
            </a:r>
            <a:r>
              <a:rPr sz="1100" b="1" dirty="0">
                <a:latin typeface="Arial"/>
                <a:cs typeface="Arial"/>
              </a:rPr>
              <a:t>r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60" name="object 2">
            <a:extLst>
              <a:ext uri="{FF2B5EF4-FFF2-40B4-BE49-F238E27FC236}">
                <a16:creationId xmlns:a16="http://schemas.microsoft.com/office/drawing/2014/main" id="{3762ADC9-2828-4642-A8B3-E7A7698A65B6}"/>
              </a:ext>
            </a:extLst>
          </p:cNvPr>
          <p:cNvSpPr txBox="1"/>
          <p:nvPr/>
        </p:nvSpPr>
        <p:spPr>
          <a:xfrm>
            <a:off x="1599780" y="864267"/>
            <a:ext cx="5852540" cy="109375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000" b="1" spc="-20" dirty="0">
                <a:solidFill>
                  <a:srgbClr val="002060"/>
                </a:solidFill>
                <a:latin typeface="Calibri"/>
                <a:cs typeface="Calibri"/>
              </a:rPr>
              <a:t>Prioridad de los o</a:t>
            </a:r>
            <a:r>
              <a:rPr sz="4000" b="1" spc="-20" dirty="0" err="1">
                <a:solidFill>
                  <a:srgbClr val="002060"/>
                </a:solidFill>
                <a:latin typeface="Calibri"/>
                <a:cs typeface="Calibri"/>
              </a:rPr>
              <a:t>peradores</a:t>
            </a:r>
            <a:endParaRPr lang="es-ES" sz="4000" b="1" spc="-20" dirty="0">
              <a:solidFill>
                <a:srgbClr val="002060"/>
              </a:solidFill>
              <a:latin typeface="Calibri"/>
              <a:cs typeface="Calibri"/>
            </a:endParaRPr>
          </a:p>
          <a:p>
            <a:pPr marL="12700" algn="ctr"/>
            <a:r>
              <a:rPr lang="es-MX" sz="3200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Aritméticos</a:t>
            </a:r>
            <a:endParaRPr sz="3200" b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graphicFrame>
        <p:nvGraphicFramePr>
          <p:cNvPr id="61" name="Tabla 60">
            <a:extLst>
              <a:ext uri="{FF2B5EF4-FFF2-40B4-BE49-F238E27FC236}">
                <a16:creationId xmlns:a16="http://schemas.microsoft.com/office/drawing/2014/main" id="{8D848BC2-654A-4702-81E3-995EE3D6BC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564985"/>
              </p:ext>
            </p:extLst>
          </p:nvPr>
        </p:nvGraphicFramePr>
        <p:xfrm>
          <a:off x="395535" y="2513270"/>
          <a:ext cx="8496945" cy="2985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1922102704"/>
                    </a:ext>
                  </a:extLst>
                </a:gridCol>
                <a:gridCol w="5688633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</a:tblGrid>
              <a:tr h="562342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Prioridad</a:t>
                      </a:r>
                      <a:endParaRPr lang="es-MX" sz="20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/>
                        <a:t>Operador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/>
                        <a:t>Descripción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562342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>
                          <a:latin typeface="+mn-lt"/>
                        </a:rPr>
                        <a:t>1</a:t>
                      </a:r>
                      <a:endParaRPr lang="es-MX" sz="20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>
                          <a:latin typeface="+mn-lt"/>
                        </a:rPr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>
                          <a:latin typeface="+mn-lt"/>
                        </a:rPr>
                        <a:t>Paréntesis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562342"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Arial"/>
                        </a:rPr>
                        <a:t>2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>
                          <a:latin typeface="+mn-lt"/>
                        </a:rPr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MX" sz="2000" b="1" spc="-10" dirty="0">
                          <a:latin typeface="+mn-lt"/>
                          <a:cs typeface="Arial"/>
                        </a:rPr>
                        <a:t>Potencia</a:t>
                      </a:r>
                      <a:endParaRPr sz="20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  <a:tr h="735784"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Arial"/>
                        </a:rPr>
                        <a:t>3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Arial"/>
                        </a:rPr>
                        <a:t>*</a:t>
                      </a:r>
                      <a:r>
                        <a:rPr lang="es-MX" sz="2000" b="1" dirty="0">
                          <a:latin typeface="+mn-lt"/>
                          <a:cs typeface="Arial"/>
                        </a:rPr>
                        <a:t>,  / ,  // , %</a:t>
                      </a:r>
                      <a:endParaRPr sz="20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2000" b="1" spc="15" dirty="0">
                          <a:latin typeface="+mn-lt"/>
                          <a:cs typeface="Arial"/>
                        </a:rPr>
                        <a:t>M</a:t>
                      </a:r>
                      <a:r>
                        <a:rPr sz="2000" b="1" spc="-10" dirty="0">
                          <a:latin typeface="+mn-lt"/>
                          <a:cs typeface="Arial"/>
                        </a:rPr>
                        <a:t>u</a:t>
                      </a:r>
                      <a:r>
                        <a:rPr sz="2000" b="1" spc="0" dirty="0">
                          <a:latin typeface="+mn-lt"/>
                          <a:cs typeface="Arial"/>
                        </a:rPr>
                        <a:t>lt</a:t>
                      </a:r>
                      <a:r>
                        <a:rPr sz="2000" b="1" spc="-10" dirty="0">
                          <a:latin typeface="+mn-lt"/>
                          <a:cs typeface="Arial"/>
                        </a:rPr>
                        <a:t>ipli</a:t>
                      </a:r>
                      <a:r>
                        <a:rPr sz="2000" b="1" spc="0" dirty="0">
                          <a:latin typeface="+mn-lt"/>
                          <a:cs typeface="Arial"/>
                        </a:rPr>
                        <a:t>c</a:t>
                      </a:r>
                      <a:r>
                        <a:rPr sz="2000" b="1" spc="-15" dirty="0">
                          <a:latin typeface="+mn-lt"/>
                          <a:cs typeface="Arial"/>
                        </a:rPr>
                        <a:t>a</a:t>
                      </a:r>
                      <a:r>
                        <a:rPr sz="2000" b="1" spc="0" dirty="0">
                          <a:latin typeface="+mn-lt"/>
                          <a:cs typeface="Arial"/>
                        </a:rPr>
                        <a:t>c</a:t>
                      </a:r>
                      <a:r>
                        <a:rPr sz="2000" b="1" spc="-10" dirty="0">
                          <a:latin typeface="+mn-lt"/>
                          <a:cs typeface="Arial"/>
                        </a:rPr>
                        <a:t>ió</a:t>
                      </a:r>
                      <a:r>
                        <a:rPr sz="2000" b="1" spc="0" dirty="0">
                          <a:latin typeface="+mn-lt"/>
                          <a:cs typeface="Arial"/>
                        </a:rPr>
                        <a:t>n</a:t>
                      </a:r>
                      <a:r>
                        <a:rPr lang="es-MX" sz="2000" b="1" spc="0" dirty="0">
                          <a:latin typeface="+mn-lt"/>
                          <a:cs typeface="Arial"/>
                        </a:rPr>
                        <a:t>, división real, división entera y residuo</a:t>
                      </a:r>
                      <a:endParaRPr sz="20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1274625"/>
                  </a:ext>
                </a:extLst>
              </a:tr>
              <a:tr h="562342"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Arial"/>
                        </a:rPr>
                        <a:t>4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</a:pPr>
                      <a:r>
                        <a:rPr lang="es-MX" sz="2000" b="1" dirty="0">
                          <a:latin typeface="+mn-lt"/>
                          <a:cs typeface="Arial"/>
                        </a:rPr>
                        <a:t>+ , -</a:t>
                      </a:r>
                      <a:endParaRPr sz="20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MX" sz="2000" b="1" spc="-10" dirty="0">
                          <a:latin typeface="+mn-lt"/>
                          <a:cs typeface="Arial"/>
                        </a:rPr>
                        <a:t>Suma y resta</a:t>
                      </a:r>
                      <a:endParaRPr sz="20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0525985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2407</TotalTime>
  <Words>975</Words>
  <Application>Microsoft Office PowerPoint</Application>
  <PresentationFormat>Presentación en pantalla (4:3)</PresentationFormat>
  <Paragraphs>245</Paragraphs>
  <Slides>19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Arial</vt:lpstr>
      <vt:lpstr>Calibri</vt:lpstr>
      <vt:lpstr>Segoe UI</vt:lpstr>
      <vt:lpstr>Times New Roman</vt:lpstr>
      <vt:lpstr>Wingdings</vt:lpstr>
      <vt:lpstr>Tema de Office</vt:lpstr>
      <vt:lpstr>TC 3001 C  Analítica de datos y herramientas de inteligencia artificial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109</cp:revision>
  <dcterms:created xsi:type="dcterms:W3CDTF">2013-06-11T22:32:36Z</dcterms:created>
  <dcterms:modified xsi:type="dcterms:W3CDTF">2022-08-08T03:31:12Z</dcterms:modified>
</cp:coreProperties>
</file>