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94" r:id="rId3"/>
    <p:sldId id="610" r:id="rId4"/>
    <p:sldId id="609" r:id="rId5"/>
    <p:sldId id="611" r:id="rId6"/>
    <p:sldId id="612" r:id="rId7"/>
    <p:sldId id="613" r:id="rId8"/>
    <p:sldId id="614" r:id="rId9"/>
    <p:sldId id="619" r:id="rId10"/>
    <p:sldId id="620" r:id="rId11"/>
    <p:sldId id="621" r:id="rId12"/>
    <p:sldId id="618" r:id="rId13"/>
    <p:sldId id="615" r:id="rId14"/>
    <p:sldId id="617" r:id="rId15"/>
    <p:sldId id="282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3" d="100"/>
          <a:sy n="123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178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0159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36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021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106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8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89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688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45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800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764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966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de orden superior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79766-6165-4B7E-AA8D-74764E72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17032"/>
            <a:ext cx="5610118" cy="9481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E7878D-8B99-4041-ACE6-82E83410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54" y="4746005"/>
            <a:ext cx="4397686" cy="5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114141" y="5630170"/>
            <a:ext cx="438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1600" b="0" i="0" dirty="0">
                <a:solidFill>
                  <a:srgbClr val="000000"/>
                </a:solidFill>
                <a:effectLst/>
              </a:rPr>
              <a:t>lista2 =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list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map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x, y: x*y/2, </a:t>
            </a:r>
            <a:r>
              <a:rPr lang="es-ES" sz="1600" b="1" i="0" dirty="0">
                <a:solidFill>
                  <a:srgbClr val="000000"/>
                </a:solidFill>
                <a:effectLst/>
              </a:rPr>
              <a:t>base, altura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))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(lista2)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31306" y="4158922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x*y/2,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base, altura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1540939" y="3764591"/>
            <a:ext cx="265175" cy="173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112077" y="4050723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929026" y="4777277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539681" y="4777277"/>
            <a:ext cx="1341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251520" y="1157743"/>
            <a:ext cx="80980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Si la longitud de los objetos iterables no coincide, la función </a:t>
            </a:r>
            <a:r>
              <a:rPr lang="es-ES" sz="1600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sz="1600" b="1" i="0" dirty="0">
                <a:solidFill>
                  <a:srgbClr val="FF0000"/>
                </a:solidFill>
                <a:effectLst/>
              </a:rPr>
              <a:t>() 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iterará tantas veces como encuentre en el iterable de menor tamaño. Python ejecutará el código mientras coincidan los índices de cada uno y de izquierda a derecha. Los que falten o sobren, simplemente se ignorarán.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238464" y="2316704"/>
            <a:ext cx="66440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calcular el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área del </a:t>
            </a:r>
            <a:r>
              <a:rPr lang="es-ES" sz="1600" b="1" dirty="0">
                <a:solidFill>
                  <a:srgbClr val="3E4349"/>
                </a:solidFill>
              </a:rPr>
              <a:t>triángulo</a:t>
            </a:r>
            <a:r>
              <a:rPr lang="es-ES" sz="1600" dirty="0">
                <a:solidFill>
                  <a:srgbClr val="3E4349"/>
                </a:solidFill>
              </a:rPr>
              <a:t>, tomando los valores de la </a:t>
            </a:r>
            <a:r>
              <a:rPr lang="es-ES" sz="1600" b="1" dirty="0">
                <a:solidFill>
                  <a:srgbClr val="3E4349"/>
                </a:solidFill>
              </a:rPr>
              <a:t>base</a:t>
            </a:r>
            <a:r>
              <a:rPr lang="es-ES" sz="1600" dirty="0">
                <a:solidFill>
                  <a:srgbClr val="3E4349"/>
                </a:solidFill>
              </a:rPr>
              <a:t> de una lista y los valores de la </a:t>
            </a:r>
            <a:r>
              <a:rPr lang="es-ES" sz="1600" b="1" dirty="0">
                <a:solidFill>
                  <a:srgbClr val="3E4349"/>
                </a:solidFill>
              </a:rPr>
              <a:t>altura</a:t>
            </a:r>
            <a:r>
              <a:rPr lang="es-ES" sz="1600" dirty="0">
                <a:solidFill>
                  <a:srgbClr val="3E4349"/>
                </a:solidFill>
              </a:rPr>
              <a:t> de otra lista.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sz="1600" b="1" dirty="0">
                <a:solidFill>
                  <a:srgbClr val="000000"/>
                </a:solidFill>
              </a:rPr>
              <a:t>base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r>
              <a:rPr lang="es-ES" sz="1600" b="1" dirty="0">
                <a:solidFill>
                  <a:srgbClr val="000000"/>
                </a:solidFill>
              </a:rPr>
              <a:t>altura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[2, 4, 6, 8)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 descr="Gráfico, Gráfico de líneas, Polígono&#10;&#10;Descripción generada automáticamente">
            <a:extLst>
              <a:ext uri="{FF2B5EF4-FFF2-40B4-BE49-F238E27FC236}">
                <a16:creationId xmlns:a16="http://schemas.microsoft.com/office/drawing/2014/main" id="{55C0C842-6F84-43B8-B7DC-B5551E2CF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279617"/>
            <a:ext cx="951640" cy="1149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4A5C9D-D29A-4C72-AA27-D252E46C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02" y="3595879"/>
            <a:ext cx="3957953" cy="25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8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971600" y="1285845"/>
            <a:ext cx="7416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Podemos incluir, como iterable un diccionario, pero tengamos en cuenta que la relación se establecerá con las claves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keys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 no con los valores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values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951386" y="2011572"/>
            <a:ext cx="736503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concatenar los valores de las palabras de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lista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,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tupla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y un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diccionario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(claves).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0B4FF-E43D-4C69-BF58-3193A12B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131669"/>
            <a:ext cx="6408712" cy="3309040"/>
          </a:xfrm>
          <a:prstGeom prst="rect">
            <a:avLst/>
          </a:prstGeom>
        </p:spPr>
      </p:pic>
      <p:sp>
        <p:nvSpPr>
          <p:cNvPr id="18" name="Abrir llave 17">
            <a:extLst>
              <a:ext uri="{FF2B5EF4-FFF2-40B4-BE49-F238E27FC236}">
                <a16:creationId xmlns:a16="http://schemas.microsoft.com/office/drawing/2014/main" id="{A5D45262-83AD-49EF-A4AE-B515116DB123}"/>
              </a:ext>
            </a:extLst>
          </p:cNvPr>
          <p:cNvSpPr/>
          <p:nvPr/>
        </p:nvSpPr>
        <p:spPr>
          <a:xfrm rot="16200000">
            <a:off x="3861290" y="4305717"/>
            <a:ext cx="265175" cy="2020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24BAFFAA-06CF-4E24-A50F-1A2D6CFD00A1}"/>
              </a:ext>
            </a:extLst>
          </p:cNvPr>
          <p:cNvSpPr/>
          <p:nvPr/>
        </p:nvSpPr>
        <p:spPr>
          <a:xfrm rot="16200000">
            <a:off x="6080502" y="4250860"/>
            <a:ext cx="223358" cy="2088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25CBFA-809E-4277-B07F-5DB986101C5E}"/>
              </a:ext>
            </a:extLst>
          </p:cNvPr>
          <p:cNvSpPr txBox="1"/>
          <p:nvPr/>
        </p:nvSpPr>
        <p:spPr>
          <a:xfrm>
            <a:off x="3059830" y="5435932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F04D42-8788-4F24-813D-5586DAFBC747}"/>
              </a:ext>
            </a:extLst>
          </p:cNvPr>
          <p:cNvSpPr txBox="1"/>
          <p:nvPr/>
        </p:nvSpPr>
        <p:spPr>
          <a:xfrm>
            <a:off x="5148060" y="5402788"/>
            <a:ext cx="2160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A3BEC846-A32C-4F98-8316-CF37446AF0C0}"/>
              </a:ext>
            </a:extLst>
          </p:cNvPr>
          <p:cNvSpPr/>
          <p:nvPr/>
        </p:nvSpPr>
        <p:spPr>
          <a:xfrm rot="16200000">
            <a:off x="3190432" y="4367846"/>
            <a:ext cx="111681" cy="660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E6516F66-D1AC-4DF2-BAFF-D327C80AEA47}"/>
              </a:ext>
            </a:extLst>
          </p:cNvPr>
          <p:cNvSpPr/>
          <p:nvPr/>
        </p:nvSpPr>
        <p:spPr>
          <a:xfrm rot="16200000">
            <a:off x="4639060" y="3711303"/>
            <a:ext cx="158027" cy="2020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461BA5-5519-4845-8513-5AE389F3BC82}"/>
              </a:ext>
            </a:extLst>
          </p:cNvPr>
          <p:cNvSpPr txBox="1"/>
          <p:nvPr/>
        </p:nvSpPr>
        <p:spPr>
          <a:xfrm>
            <a:off x="2934147" y="4725144"/>
            <a:ext cx="701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DFC213-0C9F-4272-BB0A-AD47278AC0F0}"/>
              </a:ext>
            </a:extLst>
          </p:cNvPr>
          <p:cNvSpPr txBox="1"/>
          <p:nvPr/>
        </p:nvSpPr>
        <p:spPr>
          <a:xfrm>
            <a:off x="3991820" y="4736177"/>
            <a:ext cx="1516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</p:spTree>
    <p:extLst>
      <p:ext uri="{BB962C8B-B14F-4D97-AF65-F5344CB8AC3E}">
        <p14:creationId xmlns:p14="http://schemas.microsoft.com/office/powerpoint/2010/main" val="158677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724267" y="5183765"/>
            <a:ext cx="3703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827" y="2032705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248409" y="3413557"/>
            <a:ext cx="246118" cy="1503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330654" y="3896432"/>
            <a:ext cx="265173" cy="5187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915816" y="4321410"/>
            <a:ext cx="125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ES" b="0" i="0" dirty="0">
                <a:solidFill>
                  <a:srgbClr val="3E4349"/>
                </a:solidFill>
                <a:effectLst/>
              </a:rPr>
              <a:t>con la condición que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3" y="2020741"/>
            <a:ext cx="809806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s-E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 requiere multiplicar los números de dos listas:</a:t>
            </a:r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b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BE5278-3604-4213-B2C3-D57A9152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912" y="4072387"/>
            <a:ext cx="4128445" cy="19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1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766445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reduce()  acepta una función y una secuencia y devuelve un único valor calculado.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661209" y="3430463"/>
            <a:ext cx="78488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functools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 import reduce 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-apple-system"/>
              </a:rPr>
              <a:t>reduce(function, 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iterables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)</a:t>
            </a:r>
            <a:endParaRPr lang="es-ES" b="1" dirty="0">
              <a:solidFill>
                <a:srgbClr val="FF0000"/>
              </a:solidFill>
              <a:latin typeface="-apple-system"/>
            </a:endParaRP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Inicialmente, se llama a la función con los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dos primeros elementos 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de la secuencia y se devuelve el resultado.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continuación, se vuelve a llamar a la función con el resultado obtenido en el paso 1 y el siguiente valor de la secuencia. Este proceso se repite hasta que hay elementos en la secuencia.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4572000" y="339591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0" i="0" dirty="0">
                <a:solidFill>
                  <a:srgbClr val="404247"/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3C2CB2-E1F1-4C85-A75B-E6F91E84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49" y="1766011"/>
            <a:ext cx="929555" cy="120337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EB3E6D9-E325-468C-8A7B-3A77FC5D2E9F}"/>
              </a:ext>
            </a:extLst>
          </p:cNvPr>
          <p:cNvSpPr txBox="1"/>
          <p:nvPr/>
        </p:nvSpPr>
        <p:spPr>
          <a:xfrm>
            <a:off x="652817" y="1705981"/>
            <a:ext cx="67274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rgbClr val="333333"/>
                </a:solidFill>
                <a:latin typeface="-apple-system"/>
              </a:rPr>
              <a:t>La función </a:t>
            </a:r>
            <a:r>
              <a:rPr lang="es-ES" sz="1600" b="1" dirty="0">
                <a:solidFill>
                  <a:srgbClr val="FF0000"/>
                </a:solidFill>
                <a:latin typeface="-apple-system"/>
              </a:rPr>
              <a:t>reduce() </a:t>
            </a:r>
            <a:r>
              <a:rPr lang="es-ES" sz="1600" dirty="0">
                <a:solidFill>
                  <a:srgbClr val="333333"/>
                </a:solidFill>
                <a:latin typeface="-apple-system"/>
              </a:rPr>
              <a:t>aplica una función a un iterable, ejecutándose de manera reiterada y de izquierda a derecha, sobre </a:t>
            </a:r>
            <a:r>
              <a:rPr lang="es-ES" sz="1600" b="1" dirty="0">
                <a:solidFill>
                  <a:srgbClr val="333333"/>
                </a:solidFill>
                <a:latin typeface="-apple-system"/>
              </a:rPr>
              <a:t>pares de elementos </a:t>
            </a:r>
            <a:r>
              <a:rPr lang="es-ES" sz="1600" dirty="0">
                <a:solidFill>
                  <a:srgbClr val="333333"/>
                </a:solidFill>
                <a:latin typeface="-apple-system"/>
              </a:rPr>
              <a:t>hasta mostrar un único valor. Actúa ejecutando la función con los dos primeros valores del iterable (iterable[0] e iterable[1]) y, a partir de aquí, el resultado con el tercero; el resultado de lo anterior con el cuarto; el resultado de lo anterior con el quinto; y así sucesivamente hasta conseguir un único valor.</a:t>
            </a:r>
            <a:endParaRPr lang="es-MX" sz="16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341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692696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 iterables)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654217" y="1069482"/>
            <a:ext cx="775287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</a:t>
            </a:r>
          </a:p>
          <a:p>
            <a:pPr algn="just"/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 realizar la suma acumulada de cada uno de los elementos que componen la lista usando la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función de orden superior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pPr algn="just"/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from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functools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1" i="0" dirty="0" err="1">
                <a:solidFill>
                  <a:srgbClr val="066DA1"/>
                </a:solidFill>
                <a:effectLst/>
                <a:latin typeface="inherit"/>
              </a:rPr>
              <a:t>import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reduce</a:t>
            </a:r>
          </a:p>
          <a:p>
            <a:pPr algn="l" rtl="0"/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036E71-9787-48FC-A0FC-B90C823D29F9}"/>
              </a:ext>
            </a:extLst>
          </p:cNvPr>
          <p:cNvSpPr txBox="1"/>
          <p:nvPr/>
        </p:nvSpPr>
        <p:spPr>
          <a:xfrm>
            <a:off x="576627" y="3697196"/>
            <a:ext cx="3888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20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2000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20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E6AAAF72-9B1D-4ADB-8387-FCDF187F3CD7}"/>
              </a:ext>
            </a:extLst>
          </p:cNvPr>
          <p:cNvSpPr/>
          <p:nvPr/>
        </p:nvSpPr>
        <p:spPr>
          <a:xfrm rot="16200000">
            <a:off x="2304662" y="3366444"/>
            <a:ext cx="235802" cy="1658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FC56DEF0-B69E-48B8-8048-2112DE772F61}"/>
              </a:ext>
            </a:extLst>
          </p:cNvPr>
          <p:cNvSpPr/>
          <p:nvPr/>
        </p:nvSpPr>
        <p:spPr>
          <a:xfrm rot="16200000">
            <a:off x="3668804" y="383048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4E7613-CF5B-48CE-A3D0-8A64E1CA5D66}"/>
              </a:ext>
            </a:extLst>
          </p:cNvPr>
          <p:cNvSpPr txBox="1"/>
          <p:nvPr/>
        </p:nvSpPr>
        <p:spPr>
          <a:xfrm>
            <a:off x="1440723" y="4391305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F8DA4F-4E83-47A0-A94B-C95655C41F67}"/>
              </a:ext>
            </a:extLst>
          </p:cNvPr>
          <p:cNvSpPr txBox="1"/>
          <p:nvPr/>
        </p:nvSpPr>
        <p:spPr>
          <a:xfrm>
            <a:off x="3168915" y="4400042"/>
            <a:ext cx="158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EE4F74-00CE-44F7-966A-70AA8F99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17" y="4917783"/>
            <a:ext cx="3194836" cy="1360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BC4977-3389-42E0-B90D-CF77EA91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206" y="4917783"/>
            <a:ext cx="1228725" cy="15906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7448E24-1592-46E0-9BA8-673762ED9BCC}"/>
              </a:ext>
            </a:extLst>
          </p:cNvPr>
          <p:cNvSpPr txBox="1"/>
          <p:nvPr/>
        </p:nvSpPr>
        <p:spPr>
          <a:xfrm>
            <a:off x="5078476" y="4035104"/>
            <a:ext cx="3302024" cy="99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s-ES" sz="1200" b="0" i="0" dirty="0">
                <a:solidFill>
                  <a:srgbClr val="333333"/>
                </a:solidFill>
                <a:effectLst/>
              </a:rPr>
              <a:t>La función calcula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(((((((1+2)+3)+4)+5)+6)+7)+8)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. El argumento de la izquierda: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acumulado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 y el de la derecha,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b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de actualización del iterable.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5A7C6B3-573A-4827-9EA1-8ACFDCAB0376}"/>
              </a:ext>
            </a:extLst>
          </p:cNvPr>
          <p:cNvSpPr txBox="1"/>
          <p:nvPr/>
        </p:nvSpPr>
        <p:spPr>
          <a:xfrm>
            <a:off x="5094565" y="2294977"/>
            <a:ext cx="3285935" cy="169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s-ES" sz="1200" dirty="0">
                <a:solidFill>
                  <a:srgbClr val="333333"/>
                </a:solidFill>
              </a:rPr>
              <a:t>La función </a:t>
            </a:r>
            <a:r>
              <a:rPr lang="es-ES" sz="1200" b="1" dirty="0">
                <a:solidFill>
                  <a:srgbClr val="FF0000"/>
                </a:solidFill>
              </a:rPr>
              <a:t>reduce() </a:t>
            </a:r>
            <a:r>
              <a:rPr lang="es-ES" sz="1200" dirty="0">
                <a:solidFill>
                  <a:srgbClr val="333333"/>
                </a:solidFill>
              </a:rPr>
              <a:t>actúa ejecutando la función con los dos primeros valores del iterable (iterable[0] e iterable[1]) y, a partir de aquí, el resultado con el tercero; el resultado de lo anterior con el cuarto; el resultado de lo anterior con el quinto; y así sucesivamente hasta conseguir un único valor.</a:t>
            </a:r>
            <a:endParaRPr lang="es-MX"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2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2492896"/>
            <a:ext cx="3682752" cy="358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recibe como parámetro de entrada una función (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imprime un saludo.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programa principal llama a 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b="1" dirty="0">
                <a:solidFill>
                  <a:srgbClr val="0070C0"/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tiene como parámetro de entrada 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da como resultado el saludo </a:t>
            </a:r>
            <a:r>
              <a:rPr lang="es-ES" sz="1600" b="1" dirty="0" err="1">
                <a:solidFill>
                  <a:srgbClr val="00B050"/>
                </a:solidFill>
              </a:rPr>
              <a:t>Hello</a:t>
            </a:r>
            <a:r>
              <a:rPr lang="es-ES" sz="1600" b="1" dirty="0">
                <a:solidFill>
                  <a:srgbClr val="00B050"/>
                </a:solidFill>
              </a:rPr>
              <a:t> </a:t>
            </a:r>
            <a:r>
              <a:rPr lang="es-ES" sz="1600" b="1" dirty="0" err="1">
                <a:solidFill>
                  <a:srgbClr val="00B050"/>
                </a:solidFill>
              </a:rPr>
              <a:t>World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B73A6E-1B41-4D41-A120-0072B3B70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92896"/>
            <a:ext cx="4248188" cy="32583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E65E28B-8A3C-4BE8-B426-5B96C7104976}"/>
              </a:ext>
            </a:extLst>
          </p:cNvPr>
          <p:cNvSpPr txBox="1"/>
          <p:nvPr/>
        </p:nvSpPr>
        <p:spPr>
          <a:xfrm>
            <a:off x="683568" y="1052736"/>
            <a:ext cx="7848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Una función de orden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superior contiene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otras funciones como parámetros de entrada o devuelve una función como salida, es decir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son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funciones que operan con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 función.</a:t>
            </a:r>
            <a:endParaRPr lang="es-MX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90F18D-5655-4BF5-B086-75C779749C9B}"/>
              </a:ext>
            </a:extLst>
          </p:cNvPr>
          <p:cNvSpPr txBox="1"/>
          <p:nvPr/>
        </p:nvSpPr>
        <p:spPr>
          <a:xfrm>
            <a:off x="488579" y="1926686"/>
            <a:ext cx="1275109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48235" y="1314629"/>
            <a:ext cx="8238566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Función de orden superior que permite realizar una operación matemática a un número o parámetro de entrada.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262B5C-FEA9-46E9-A16C-B91CC5FE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3581400" cy="4248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3B182C-3AEF-4774-8A2E-43C061D9123C}"/>
              </a:ext>
            </a:extLst>
          </p:cNvPr>
          <p:cNvSpPr txBox="1"/>
          <p:nvPr/>
        </p:nvSpPr>
        <p:spPr>
          <a:xfrm>
            <a:off x="437322" y="2077127"/>
            <a:ext cx="4762872" cy="421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En la función </a:t>
            </a:r>
            <a:r>
              <a:rPr lang="es-ES" sz="1400" b="1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, se recibe como parámetro de entrada</a:t>
            </a:r>
            <a:r>
              <a:rPr lang="es-ES" sz="1400" b="0" i="1" dirty="0">
                <a:solidFill>
                  <a:srgbClr val="333333"/>
                </a:solidFill>
                <a:effectLst/>
              </a:rPr>
              <a:t> 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x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 y el parámetro </a:t>
            </a:r>
            <a:r>
              <a:rPr lang="es-ES" sz="1400" b="1" i="1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,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el cual será una función, por lo tanto esta función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será una </a:t>
            </a:r>
            <a:r>
              <a:rPr lang="es-ES" sz="1400" b="1" i="0" dirty="0">
                <a:solidFill>
                  <a:srgbClr val="000000"/>
                </a:solidFill>
                <a:effectLst/>
              </a:rPr>
              <a:t>función de orden superior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 Esta función regresa una función como salida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return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(x)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Creamos otras dos funciones que serán llamadas por la función de orden superior (raíz cuadrada y elevar un número al cuadrado).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333333"/>
                </a:solidFill>
              </a:rPr>
              <a:t>Se llama a la función de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orden superior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la cual será capaz de invocar las otras funciones, empleando únicamente el nombre de la función. Se obtiene la raíz cuadrada de 16 y se eleva al cuadrado 16.</a:t>
            </a:r>
            <a:endParaRPr lang="es-ES" sz="14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2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55576" y="1497885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Las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principales funciones de orden superior son: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028073-4225-4970-8BAB-A0A6927282F3}"/>
              </a:ext>
            </a:extLst>
          </p:cNvPr>
          <p:cNvSpPr txBox="1"/>
          <p:nvPr/>
        </p:nvSpPr>
        <p:spPr>
          <a:xfrm>
            <a:off x="1043608" y="2198920"/>
            <a:ext cx="4464496" cy="123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endParaRPr lang="es-ES" sz="1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7EE43D2-F2EE-4E0F-972A-F729D99D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5620"/>
            <a:ext cx="4751028" cy="19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devuelve un iterador donde los elementos se filtran a través de una función para probar si el elemento es aceptado o no.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En este caso, para usar la función que está como parámetro de entrada en 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es muy usual usar la función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de Python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7BFADF-89C3-4FEB-9BD0-2F3639914CAA}"/>
              </a:ext>
            </a:extLst>
          </p:cNvPr>
          <p:cNvSpPr txBox="1"/>
          <p:nvPr/>
        </p:nvSpPr>
        <p:spPr>
          <a:xfrm>
            <a:off x="731275" y="4040801"/>
            <a:ext cx="7632848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obtener únicamente los 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números pares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empleando para ello la función de orden superior de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-apple-system"/>
              </a:rPr>
              <a:t>python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 rtl="0"/>
            <a:endParaRPr lang="es-ES" dirty="0">
              <a:solidFill>
                <a:srgbClr val="000000"/>
              </a:solidFill>
              <a:latin typeface="inherit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12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pares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(pares)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4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2195736" y="2953954"/>
            <a:ext cx="354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ED253D-10D4-4CC4-BF96-973DF2D27AEE}"/>
              </a:ext>
            </a:extLst>
          </p:cNvPr>
          <p:cNvSpPr txBox="1"/>
          <p:nvPr/>
        </p:nvSpPr>
        <p:spPr>
          <a:xfrm>
            <a:off x="3347864" y="93379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FD2C4C-72BB-4B21-8B72-4918BB73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0" y="4383368"/>
            <a:ext cx="6239284" cy="1887328"/>
          </a:xfrm>
          <a:prstGeom prst="rect">
            <a:avLst/>
          </a:prstGeom>
        </p:spPr>
      </p:pic>
      <p:sp>
        <p:nvSpPr>
          <p:cNvPr id="9" name="Abrir llave 8">
            <a:extLst>
              <a:ext uri="{FF2B5EF4-FFF2-40B4-BE49-F238E27FC236}">
                <a16:creationId xmlns:a16="http://schemas.microsoft.com/office/drawing/2014/main" id="{240DA03C-4986-447A-BCF8-8AA028EADD6F}"/>
              </a:ext>
            </a:extLst>
          </p:cNvPr>
          <p:cNvSpPr/>
          <p:nvPr/>
        </p:nvSpPr>
        <p:spPr>
          <a:xfrm rot="16200000">
            <a:off x="3597544" y="2480146"/>
            <a:ext cx="246119" cy="18722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086474-D09C-4633-A486-CFACC850E86F}"/>
              </a:ext>
            </a:extLst>
          </p:cNvPr>
          <p:cNvSpPr txBox="1"/>
          <p:nvPr/>
        </p:nvSpPr>
        <p:spPr>
          <a:xfrm>
            <a:off x="670870" y="1851770"/>
            <a:ext cx="763284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función lambda que busca los números pares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-apple-system"/>
              </a:rPr>
              <a:t>entrada iterable (lista)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333333"/>
                </a:solidFill>
                <a:latin typeface="-apple-system"/>
              </a:rPr>
              <a:t>Una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 un objeto iterable dentro de Python.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518B8FA8-EB6F-4456-A57B-06FB16768462}"/>
              </a:ext>
            </a:extLst>
          </p:cNvPr>
          <p:cNvSpPr/>
          <p:nvPr/>
        </p:nvSpPr>
        <p:spPr>
          <a:xfrm rot="16200000">
            <a:off x="5037703" y="302569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A10D0D-28A9-4C1F-A329-461FDFEBB467}"/>
              </a:ext>
            </a:extLst>
          </p:cNvPr>
          <p:cNvSpPr txBox="1"/>
          <p:nvPr/>
        </p:nvSpPr>
        <p:spPr>
          <a:xfrm>
            <a:off x="2856506" y="3607870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CD4D3F-C3E2-4AD5-8FC2-C80DC643A8DB}"/>
              </a:ext>
            </a:extLst>
          </p:cNvPr>
          <p:cNvSpPr txBox="1"/>
          <p:nvPr/>
        </p:nvSpPr>
        <p:spPr>
          <a:xfrm>
            <a:off x="4368674" y="3606709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6717EF-575D-4D97-B3C8-DADAC4D668B3}"/>
              </a:ext>
            </a:extLst>
          </p:cNvPr>
          <p:cNvSpPr txBox="1"/>
          <p:nvPr/>
        </p:nvSpPr>
        <p:spPr>
          <a:xfrm>
            <a:off x="670870" y="1382495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  <a:r>
              <a:rPr lang="es-ES" i="0" u="none" strike="noStrike" dirty="0">
                <a:solidFill>
                  <a:srgbClr val="111111"/>
                </a:solidFill>
                <a:effectLst/>
                <a:latin typeface="-apple-system"/>
              </a:rPr>
              <a:t>Números pares</a:t>
            </a:r>
            <a:endParaRPr lang="es-E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B786B5A-B8E7-472F-859F-33C0C4F4A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5157192"/>
            <a:ext cx="1027361" cy="13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ejecuta una función específica para cada elemento en un iterable. El objeto se envía a la función como parámetro.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iterables)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El primer argumento es la función de mapeo.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Los segundos argumentos son uno o varios iterables que se pasan secuencialmente a la función de mapeo.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810015-41D4-4F8C-9625-E67862A4B872}"/>
              </a:ext>
            </a:extLst>
          </p:cNvPr>
          <p:cNvSpPr txBox="1"/>
          <p:nvPr/>
        </p:nvSpPr>
        <p:spPr>
          <a:xfrm>
            <a:off x="743878" y="4437112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Esta función se usa principalmente para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transformar un objeto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en otro objeto con alguna otra característica adicional. Es muy común usar las funciones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3430D3-86B6-4DCF-9823-F11E3D40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69" y="4318223"/>
            <a:ext cx="1257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539551" y="1196752"/>
            <a:ext cx="80980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transformar dicha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creando un objeto nuevo, que contenga todos los elementos de la misma elevados al cubo.</a:t>
            </a: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53" y="4747366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555776" y="3284984"/>
            <a:ext cx="452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3702306" y="3053756"/>
            <a:ext cx="235802" cy="137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4872409" y="3368187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2973096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4455408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27867F-08C5-411E-9597-13EA22BF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9" y="4509120"/>
            <a:ext cx="5020840" cy="18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5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603115" y="5242041"/>
            <a:ext cx="5359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lista2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(lista2)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303998" y="3357968"/>
            <a:ext cx="265175" cy="1633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776247" y="3594856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3059832" y="4321410"/>
            <a:ext cx="163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ES" b="0" i="0" dirty="0">
                <a:solidFill>
                  <a:srgbClr val="3E4349"/>
                </a:solidFill>
                <a:effectLst/>
              </a:rPr>
              <a:t>con la condición que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2" y="2020741"/>
            <a:ext cx="81175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elevar </a:t>
            </a:r>
            <a:r>
              <a:rPr lang="es-ES" dirty="0">
                <a:solidFill>
                  <a:srgbClr val="3E4349"/>
                </a:solidFill>
              </a:rPr>
              <a:t>los números  de la lista a la potencia de los números de la tupla</a:t>
            </a:r>
            <a:r>
              <a:rPr lang="es-ES" b="0" i="0" dirty="0">
                <a:solidFill>
                  <a:srgbClr val="3E4349"/>
                </a:solidFill>
                <a:effectLst/>
              </a:rPr>
              <a:t>:</a:t>
            </a:r>
            <a:endParaRPr lang="es-ES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lista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tupla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(1, 2, 3, 4, 5)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BDF8E8-7AC7-4D80-B889-BD448B9F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441651"/>
            <a:ext cx="3823998" cy="2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4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1532</Words>
  <Application>Microsoft Office PowerPoint</Application>
  <PresentationFormat>Presentación en pantalla (4:3)</PresentationFormat>
  <Paragraphs>148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Dom Casual</vt:lpstr>
      <vt:lpstr>Georgia</vt:lpstr>
      <vt:lpstr>inherit</vt:lpstr>
      <vt:lpstr>Source Code Pro</vt:lpstr>
      <vt:lpstr>Tema de Office</vt:lpstr>
      <vt:lpstr>TI 3001 C Analítica de datos y herramientas de inteligencia artificial</vt:lpstr>
      <vt:lpstr>Funciones de orden superior</vt:lpstr>
      <vt:lpstr>Funciones de orden superior</vt:lpstr>
      <vt:lpstr>Funciones de orden superior</vt:lpstr>
      <vt:lpstr>Función filter()</vt:lpstr>
      <vt:lpstr>Función filter()</vt:lpstr>
      <vt:lpstr>Función map</vt:lpstr>
      <vt:lpstr>Función map</vt:lpstr>
      <vt:lpstr>Función map</vt:lpstr>
      <vt:lpstr>Función map</vt:lpstr>
      <vt:lpstr>Función map</vt:lpstr>
      <vt:lpstr>Función map</vt:lpstr>
      <vt:lpstr>Función reduce</vt:lpstr>
      <vt:lpstr>Función reduce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209</cp:revision>
  <dcterms:created xsi:type="dcterms:W3CDTF">2013-06-24T20:15:42Z</dcterms:created>
  <dcterms:modified xsi:type="dcterms:W3CDTF">2022-08-24T15:29:07Z</dcterms:modified>
</cp:coreProperties>
</file>