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93" r:id="rId2"/>
    <p:sldId id="645" r:id="rId3"/>
    <p:sldId id="602" r:id="rId4"/>
    <p:sldId id="603" r:id="rId5"/>
    <p:sldId id="600" r:id="rId6"/>
    <p:sldId id="605" r:id="rId7"/>
    <p:sldId id="606" r:id="rId8"/>
    <p:sldId id="282"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8" autoAdjust="0"/>
    <p:restoredTop sz="94660"/>
  </p:normalViewPr>
  <p:slideViewPr>
    <p:cSldViewPr>
      <p:cViewPr>
        <p:scale>
          <a:sx n="100" d="100"/>
          <a:sy n="100" d="100"/>
        </p:scale>
        <p:origin x="572" y="-344"/>
      </p:cViewPr>
      <p:guideLst>
        <p:guide orient="horz" pos="2160"/>
        <p:guide pos="2880"/>
      </p:guideLst>
    </p:cSldViewPr>
  </p:slideViewPr>
  <p:notesTextViewPr>
    <p:cViewPr>
      <p:scale>
        <a:sx n="1" d="1"/>
        <a:sy n="1" d="1"/>
      </p:scale>
      <p:origin x="0" y="0"/>
    </p:cViewPr>
  </p:notesTextViewPr>
  <p:sorterViewPr>
    <p:cViewPr>
      <p:scale>
        <a:sx n="100" d="100"/>
        <a:sy n="100" d="100"/>
      </p:scale>
      <p:origin x="0" y="-75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26/08/2022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8/26/2022</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‹Nº›</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‹Nº›</a:t>
            </a:fld>
            <a:endParaRPr lang="es-ES" altLang="es-MX" dirty="0"/>
          </a:p>
        </p:txBody>
      </p:sp>
    </p:spTree>
    <p:extLst>
      <p:ext uri="{BB962C8B-B14F-4D97-AF65-F5344CB8AC3E}">
        <p14:creationId xmlns:p14="http://schemas.microsoft.com/office/powerpoint/2010/main" val="142544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1475656" y="1988840"/>
            <a:ext cx="6480720" cy="1368152"/>
          </a:xfrm>
        </p:spPr>
        <p:txBody>
          <a:bodyPr rtlCol="0">
            <a:normAutofit lnSpcReduction="10000"/>
          </a:bodyPr>
          <a:lstStyle/>
          <a:p>
            <a:pPr eaLnBrk="1" fontAlgn="auto" hangingPunct="1">
              <a:spcAft>
                <a:spcPts val="0"/>
              </a:spcAft>
              <a:defRPr/>
            </a:pPr>
            <a:r>
              <a:rPr lang="es-MX" b="1" dirty="0">
                <a:solidFill>
                  <a:schemeClr val="accent4">
                    <a:lumMod val="50000"/>
                  </a:schemeClr>
                </a:solidFill>
              </a:rPr>
              <a:t>Python orientado a objetos: Ocultamiento o encapsulamiento</a:t>
            </a:r>
          </a:p>
          <a:p>
            <a:pPr eaLnBrk="1" fontAlgn="auto" hangingPunct="1">
              <a:spcAft>
                <a:spcPts val="0"/>
              </a:spcAft>
              <a:defRPr/>
            </a:pPr>
            <a:r>
              <a:rPr lang="es-MX" sz="2000" dirty="0">
                <a:solidFill>
                  <a:schemeClr val="accent4">
                    <a:lumMod val="50000"/>
                  </a:schemeClr>
                </a:solidFill>
              </a:rPr>
              <a:t>Tecnológico de Monterrey</a:t>
            </a:r>
          </a:p>
        </p:txBody>
      </p:sp>
      <p:pic>
        <p:nvPicPr>
          <p:cNvPr id="6" name="Imagen 5">
            <a:extLst>
              <a:ext uri="{FF2B5EF4-FFF2-40B4-BE49-F238E27FC236}">
                <a16:creationId xmlns:a16="http://schemas.microsoft.com/office/drawing/2014/main" id="{76C41458-5F95-4C9E-928A-FECE8EEEF254}"/>
              </a:ext>
            </a:extLst>
          </p:cNvPr>
          <p:cNvPicPr>
            <a:picLocks noChangeAspect="1"/>
          </p:cNvPicPr>
          <p:nvPr/>
        </p:nvPicPr>
        <p:blipFill>
          <a:blip r:embed="rId2"/>
          <a:stretch>
            <a:fillRect/>
          </a:stretch>
        </p:blipFill>
        <p:spPr>
          <a:xfrm>
            <a:off x="3103230" y="3524683"/>
            <a:ext cx="3476625" cy="2314575"/>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Ocultamiento</a:t>
            </a:r>
          </a:p>
        </p:txBody>
      </p:sp>
      <p:sp>
        <p:nvSpPr>
          <p:cNvPr id="8" name="Rectangle 3">
            <a:extLst>
              <a:ext uri="{FF2B5EF4-FFF2-40B4-BE49-F238E27FC236}">
                <a16:creationId xmlns:a16="http://schemas.microsoft.com/office/drawing/2014/main" id="{36965C09-729F-4A40-B173-C14D1DCB7A9A}"/>
              </a:ext>
            </a:extLst>
          </p:cNvPr>
          <p:cNvSpPr txBox="1">
            <a:spLocks noChangeArrowheads="1"/>
          </p:cNvSpPr>
          <p:nvPr/>
        </p:nvSpPr>
        <p:spPr>
          <a:xfrm>
            <a:off x="925513" y="1143001"/>
            <a:ext cx="7292974" cy="25145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ct val="0"/>
              </a:spcBef>
            </a:pPr>
            <a:endParaRPr lang="es-ES_tradnl" altLang="es-MX" sz="1400" dirty="0">
              <a:solidFill>
                <a:schemeClr val="bg2">
                  <a:lumMod val="10000"/>
                </a:schemeClr>
              </a:solidFill>
              <a:latin typeface="Dom Casual" charset="0"/>
            </a:endParaRPr>
          </a:p>
          <a:p>
            <a:pPr algn="just">
              <a:lnSpc>
                <a:spcPct val="150000"/>
              </a:lnSpc>
              <a:spcBef>
                <a:spcPct val="0"/>
              </a:spcBef>
              <a:spcAft>
                <a:spcPts val="600"/>
              </a:spcAft>
            </a:pPr>
            <a:r>
              <a:rPr lang="es-ES_tradnl" altLang="es-MX" sz="1400" dirty="0">
                <a:solidFill>
                  <a:schemeClr val="bg2">
                    <a:lumMod val="10000"/>
                  </a:schemeClr>
                </a:solidFill>
                <a:latin typeface="Dom Casual" charset="0"/>
              </a:rPr>
              <a:t>Se </a:t>
            </a:r>
            <a:r>
              <a:rPr lang="es-ES_tradnl" altLang="es-MX" sz="1400" b="1" dirty="0">
                <a:solidFill>
                  <a:schemeClr val="accent6">
                    <a:lumMod val="75000"/>
                  </a:schemeClr>
                </a:solidFill>
                <a:latin typeface="Dom Casual" charset="0"/>
              </a:rPr>
              <a:t>ocultan atributos y métodos </a:t>
            </a:r>
            <a:r>
              <a:rPr lang="es-ES_tradnl" altLang="es-MX" sz="1400" dirty="0">
                <a:solidFill>
                  <a:schemeClr val="bg2">
                    <a:lumMod val="10000"/>
                  </a:schemeClr>
                </a:solidFill>
                <a:latin typeface="Dom Casual" charset="0"/>
              </a:rPr>
              <a:t>que sólo se van a usar dentro de la propia </a:t>
            </a:r>
            <a:r>
              <a:rPr lang="es-ES_tradnl" altLang="es-MX" sz="1400" b="1" dirty="0">
                <a:solidFill>
                  <a:schemeClr val="bg2">
                    <a:lumMod val="10000"/>
                  </a:schemeClr>
                </a:solidFill>
                <a:latin typeface="Dom Casual" charset="0"/>
              </a:rPr>
              <a:t>clase </a:t>
            </a:r>
            <a:r>
              <a:rPr lang="es-ES_tradnl" altLang="es-MX" sz="1400" dirty="0">
                <a:solidFill>
                  <a:schemeClr val="bg2">
                    <a:lumMod val="10000"/>
                  </a:schemeClr>
                </a:solidFill>
                <a:latin typeface="Dom Casual" charset="0"/>
              </a:rPr>
              <a:t>y no desde otros objetos (no deben ser accesibles desde otros objetos). </a:t>
            </a:r>
          </a:p>
          <a:p>
            <a:pPr algn="just">
              <a:lnSpc>
                <a:spcPct val="150000"/>
              </a:lnSpc>
              <a:spcBef>
                <a:spcPct val="0"/>
              </a:spcBef>
              <a:spcAft>
                <a:spcPts val="600"/>
              </a:spcAft>
            </a:pPr>
            <a:r>
              <a:rPr lang="es-ES_tradnl" altLang="es-MX" sz="1400" dirty="0">
                <a:solidFill>
                  <a:schemeClr val="bg2">
                    <a:lumMod val="10000"/>
                  </a:schemeClr>
                </a:solidFill>
                <a:latin typeface="Dom Casual" charset="0"/>
              </a:rPr>
              <a:t>No queremos que algunos objetos accedan a algún atributo o un método de una clase, para evitar alguna modificación accidental o indebida.</a:t>
            </a:r>
          </a:p>
          <a:p>
            <a:pPr algn="just">
              <a:lnSpc>
                <a:spcPct val="150000"/>
              </a:lnSpc>
              <a:spcBef>
                <a:spcPct val="0"/>
              </a:spcBef>
              <a:spcAft>
                <a:spcPts val="600"/>
              </a:spcAft>
            </a:pPr>
            <a:r>
              <a:rPr lang="es-ES_tradnl" altLang="es-MX" sz="1400" dirty="0">
                <a:solidFill>
                  <a:schemeClr val="bg2">
                    <a:lumMod val="10000"/>
                  </a:schemeClr>
                </a:solidFill>
                <a:latin typeface="Dom Casual" charset="0"/>
              </a:rPr>
              <a:t>Permite esconder detalles de implementación de los datos.</a:t>
            </a:r>
          </a:p>
        </p:txBody>
      </p:sp>
      <p:pic>
        <p:nvPicPr>
          <p:cNvPr id="3" name="Imagen 2">
            <a:extLst>
              <a:ext uri="{FF2B5EF4-FFF2-40B4-BE49-F238E27FC236}">
                <a16:creationId xmlns:a16="http://schemas.microsoft.com/office/drawing/2014/main" id="{48CFBE02-5EFB-48E3-98C1-3CFA52191398}"/>
              </a:ext>
            </a:extLst>
          </p:cNvPr>
          <p:cNvPicPr>
            <a:picLocks noChangeAspect="1"/>
          </p:cNvPicPr>
          <p:nvPr/>
        </p:nvPicPr>
        <p:blipFill>
          <a:blip r:embed="rId2"/>
          <a:stretch>
            <a:fillRect/>
          </a:stretch>
        </p:blipFill>
        <p:spPr>
          <a:xfrm>
            <a:off x="5652120" y="3663281"/>
            <a:ext cx="2085975" cy="2514600"/>
          </a:xfrm>
          <a:prstGeom prst="rect">
            <a:avLst/>
          </a:prstGeom>
        </p:spPr>
      </p:pic>
    </p:spTree>
    <p:extLst>
      <p:ext uri="{BB962C8B-B14F-4D97-AF65-F5344CB8AC3E}">
        <p14:creationId xmlns:p14="http://schemas.microsoft.com/office/powerpoint/2010/main" val="194372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Encapsulación : atributos privados</a:t>
            </a:r>
          </a:p>
        </p:txBody>
      </p:sp>
      <p:sp>
        <p:nvSpPr>
          <p:cNvPr id="9" name="CuadroTexto 8">
            <a:extLst>
              <a:ext uri="{FF2B5EF4-FFF2-40B4-BE49-F238E27FC236}">
                <a16:creationId xmlns:a16="http://schemas.microsoft.com/office/drawing/2014/main" id="{1F896577-4B60-4BA6-A121-97638A434181}"/>
              </a:ext>
            </a:extLst>
          </p:cNvPr>
          <p:cNvSpPr txBox="1"/>
          <p:nvPr/>
        </p:nvSpPr>
        <p:spPr>
          <a:xfrm>
            <a:off x="179512" y="889323"/>
            <a:ext cx="8640960" cy="707501"/>
          </a:xfrm>
          <a:prstGeom prst="rect">
            <a:avLst/>
          </a:prstGeom>
          <a:noFill/>
        </p:spPr>
        <p:txBody>
          <a:bodyPr wrap="square" rtlCol="0">
            <a:spAutoFit/>
          </a:bodyPr>
          <a:lstStyle/>
          <a:p>
            <a:pPr algn="ctr">
              <a:lnSpc>
                <a:spcPts val="2500"/>
              </a:lnSpc>
            </a:pPr>
            <a:r>
              <a:rPr lang="es-ES" sz="1600" b="1" dirty="0">
                <a:solidFill>
                  <a:schemeClr val="accent6">
                    <a:lumMod val="75000"/>
                  </a:schemeClr>
                </a:solidFill>
              </a:rPr>
              <a:t>La encapsulación hace referencia a la capacidad que tiene un objeto de ocultar su estado, de manera que sus datos solo se puedan modificar por medio de las operaciones (métodos) que ofrece. </a:t>
            </a:r>
            <a:endParaRPr lang="es-ES" sz="1600" dirty="0">
              <a:solidFill>
                <a:schemeClr val="tx1">
                  <a:lumMod val="95000"/>
                  <a:lumOff val="5000"/>
                </a:schemeClr>
              </a:solidFill>
            </a:endParaRPr>
          </a:p>
        </p:txBody>
      </p:sp>
      <p:sp>
        <p:nvSpPr>
          <p:cNvPr id="10" name="CuadroTexto 9">
            <a:extLst>
              <a:ext uri="{FF2B5EF4-FFF2-40B4-BE49-F238E27FC236}">
                <a16:creationId xmlns:a16="http://schemas.microsoft.com/office/drawing/2014/main" id="{B73C42C7-85D9-4D9B-B558-211E4812A4BA}"/>
              </a:ext>
            </a:extLst>
          </p:cNvPr>
          <p:cNvSpPr txBox="1"/>
          <p:nvPr/>
        </p:nvSpPr>
        <p:spPr>
          <a:xfrm>
            <a:off x="251520" y="1796879"/>
            <a:ext cx="8496944" cy="1989904"/>
          </a:xfrm>
          <a:prstGeom prst="rect">
            <a:avLst/>
          </a:prstGeom>
          <a:noFill/>
        </p:spPr>
        <p:txBody>
          <a:bodyPr wrap="square" rtlCol="0">
            <a:spAutoFit/>
          </a:bodyPr>
          <a:lstStyle/>
          <a:p>
            <a:pPr marL="285750" indent="-285750" algn="just">
              <a:lnSpc>
                <a:spcPts val="2500"/>
              </a:lnSpc>
              <a:buFont typeface="Arial" panose="020B0604020202020204" pitchFamily="34" charset="0"/>
              <a:buChar char="•"/>
            </a:pPr>
            <a:r>
              <a:rPr lang="es-ES" sz="1600" dirty="0">
                <a:solidFill>
                  <a:schemeClr val="tx1">
                    <a:lumMod val="95000"/>
                    <a:lumOff val="5000"/>
                  </a:schemeClr>
                </a:solidFill>
              </a:rPr>
              <a:t>En Python, todos los </a:t>
            </a:r>
            <a:r>
              <a:rPr lang="es-ES" sz="1600" b="1" dirty="0">
                <a:solidFill>
                  <a:srgbClr val="00B050"/>
                </a:solidFill>
              </a:rPr>
              <a:t>atributos de una clase (atributos de datos y métodos) son públicos</a:t>
            </a:r>
            <a:r>
              <a:rPr lang="es-ES" sz="1600" dirty="0">
                <a:solidFill>
                  <a:schemeClr val="tx1">
                    <a:lumMod val="95000"/>
                    <a:lumOff val="5000"/>
                  </a:schemeClr>
                </a:solidFill>
              </a:rPr>
              <a:t>. Esto quiere decir que desde un código que use la clase, se puede acceder a todos los atributos y métodos de dicha clase.</a:t>
            </a:r>
          </a:p>
          <a:p>
            <a:pPr marL="285750" indent="-285750" algn="just">
              <a:lnSpc>
                <a:spcPts val="2500"/>
              </a:lnSpc>
              <a:buFont typeface="Arial" panose="020B0604020202020204" pitchFamily="34" charset="0"/>
              <a:buChar char="•"/>
            </a:pPr>
            <a:r>
              <a:rPr lang="es-ES" sz="1600" dirty="0">
                <a:solidFill>
                  <a:schemeClr val="tx1">
                    <a:lumMod val="95000"/>
                    <a:lumOff val="5000"/>
                  </a:schemeClr>
                </a:solidFill>
              </a:rPr>
              <a:t>Hay una forma de indicar en Python que un atributo, ya sea un dato o un método, es interno a una clase y no se debería utilizar fuera de ella. Esto es usando el carácter </a:t>
            </a:r>
            <a:r>
              <a:rPr lang="es-ES" sz="1600" b="1" dirty="0">
                <a:solidFill>
                  <a:srgbClr val="0070C0"/>
                </a:solidFill>
              </a:rPr>
              <a:t>guión bajo _atributo</a:t>
            </a:r>
            <a:r>
              <a:rPr lang="es-ES" sz="1600" dirty="0">
                <a:solidFill>
                  <a:schemeClr val="tx1">
                    <a:lumMod val="95000"/>
                    <a:lumOff val="5000"/>
                  </a:schemeClr>
                </a:solidFill>
              </a:rPr>
              <a:t> antes del nombre del atributo que queramos ocultar.</a:t>
            </a:r>
          </a:p>
        </p:txBody>
      </p:sp>
      <p:pic>
        <p:nvPicPr>
          <p:cNvPr id="5" name="Imagen 4">
            <a:extLst>
              <a:ext uri="{FF2B5EF4-FFF2-40B4-BE49-F238E27FC236}">
                <a16:creationId xmlns:a16="http://schemas.microsoft.com/office/drawing/2014/main" id="{FB8BFC6F-E8A3-4523-932A-E0C8FFD40C46}"/>
              </a:ext>
            </a:extLst>
          </p:cNvPr>
          <p:cNvPicPr>
            <a:picLocks noChangeAspect="1"/>
          </p:cNvPicPr>
          <p:nvPr/>
        </p:nvPicPr>
        <p:blipFill>
          <a:blip r:embed="rId2"/>
          <a:stretch>
            <a:fillRect/>
          </a:stretch>
        </p:blipFill>
        <p:spPr>
          <a:xfrm>
            <a:off x="611560" y="4005064"/>
            <a:ext cx="6191250" cy="2085975"/>
          </a:xfrm>
          <a:prstGeom prst="rect">
            <a:avLst/>
          </a:prstGeom>
        </p:spPr>
      </p:pic>
      <p:sp>
        <p:nvSpPr>
          <p:cNvPr id="6" name="Rectángulo 5">
            <a:extLst>
              <a:ext uri="{FF2B5EF4-FFF2-40B4-BE49-F238E27FC236}">
                <a16:creationId xmlns:a16="http://schemas.microsoft.com/office/drawing/2014/main" id="{00A8FDE6-4A3E-4FB3-9730-D3716FB038D5}"/>
              </a:ext>
            </a:extLst>
          </p:cNvPr>
          <p:cNvSpPr/>
          <p:nvPr/>
        </p:nvSpPr>
        <p:spPr>
          <a:xfrm>
            <a:off x="1402928" y="4437112"/>
            <a:ext cx="2304257"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67437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Encapsulación : atributos privados</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683568" y="992074"/>
            <a:ext cx="8136904" cy="707501"/>
          </a:xfrm>
          <a:prstGeom prst="rect">
            <a:avLst/>
          </a:prstGeom>
          <a:noFill/>
        </p:spPr>
        <p:txBody>
          <a:bodyPr wrap="square" rtlCol="0">
            <a:spAutoFit/>
          </a:bodyPr>
          <a:lstStyle/>
          <a:p>
            <a:pPr algn="just">
              <a:lnSpc>
                <a:spcPts val="2500"/>
              </a:lnSpc>
            </a:pPr>
            <a:r>
              <a:rPr lang="es-ES" sz="1600" dirty="0">
                <a:solidFill>
                  <a:schemeClr val="tx1">
                    <a:lumMod val="95000"/>
                    <a:lumOff val="5000"/>
                  </a:schemeClr>
                </a:solidFill>
              </a:rPr>
              <a:t>El atributo seguirá siendo accesible desde fuera de la clase, pero el programador está indicando que es privado y no debería utilizarse porque no se sabe qué consecuencias puede tener. </a:t>
            </a:r>
          </a:p>
        </p:txBody>
      </p:sp>
      <p:pic>
        <p:nvPicPr>
          <p:cNvPr id="5" name="Imagen 4">
            <a:extLst>
              <a:ext uri="{FF2B5EF4-FFF2-40B4-BE49-F238E27FC236}">
                <a16:creationId xmlns:a16="http://schemas.microsoft.com/office/drawing/2014/main" id="{FB8BFC6F-E8A3-4523-932A-E0C8FFD40C46}"/>
              </a:ext>
            </a:extLst>
          </p:cNvPr>
          <p:cNvPicPr>
            <a:picLocks noChangeAspect="1"/>
          </p:cNvPicPr>
          <p:nvPr/>
        </p:nvPicPr>
        <p:blipFill>
          <a:blip r:embed="rId2"/>
          <a:stretch>
            <a:fillRect/>
          </a:stretch>
        </p:blipFill>
        <p:spPr>
          <a:xfrm>
            <a:off x="2773238" y="2031248"/>
            <a:ext cx="6191250" cy="2085975"/>
          </a:xfrm>
          <a:prstGeom prst="rect">
            <a:avLst/>
          </a:prstGeom>
        </p:spPr>
      </p:pic>
      <p:pic>
        <p:nvPicPr>
          <p:cNvPr id="3" name="Imagen 2">
            <a:extLst>
              <a:ext uri="{FF2B5EF4-FFF2-40B4-BE49-F238E27FC236}">
                <a16:creationId xmlns:a16="http://schemas.microsoft.com/office/drawing/2014/main" id="{1A31B860-4D96-42F7-AAE9-758325AD51D2}"/>
              </a:ext>
            </a:extLst>
          </p:cNvPr>
          <p:cNvPicPr>
            <a:picLocks noChangeAspect="1"/>
          </p:cNvPicPr>
          <p:nvPr/>
        </p:nvPicPr>
        <p:blipFill>
          <a:blip r:embed="rId3"/>
          <a:stretch>
            <a:fillRect/>
          </a:stretch>
        </p:blipFill>
        <p:spPr>
          <a:xfrm>
            <a:off x="2773238" y="4258104"/>
            <a:ext cx="2581275" cy="1819275"/>
          </a:xfrm>
          <a:prstGeom prst="rect">
            <a:avLst/>
          </a:prstGeom>
        </p:spPr>
      </p:pic>
      <p:sp>
        <p:nvSpPr>
          <p:cNvPr id="11" name="CuadroTexto 10">
            <a:extLst>
              <a:ext uri="{FF2B5EF4-FFF2-40B4-BE49-F238E27FC236}">
                <a16:creationId xmlns:a16="http://schemas.microsoft.com/office/drawing/2014/main" id="{C48A7B3E-ED1B-4D54-946B-19057C587271}"/>
              </a:ext>
            </a:extLst>
          </p:cNvPr>
          <p:cNvSpPr txBox="1"/>
          <p:nvPr/>
        </p:nvSpPr>
        <p:spPr>
          <a:xfrm>
            <a:off x="686826" y="1907599"/>
            <a:ext cx="1872208" cy="1319528"/>
          </a:xfrm>
          <a:prstGeom prst="rect">
            <a:avLst/>
          </a:prstGeom>
          <a:noFill/>
        </p:spPr>
        <p:txBody>
          <a:bodyPr wrap="square" rtlCol="0">
            <a:spAutoFit/>
          </a:bodyPr>
          <a:lstStyle/>
          <a:p>
            <a:pPr algn="just">
              <a:lnSpc>
                <a:spcPts val="2500"/>
              </a:lnSpc>
              <a:spcAft>
                <a:spcPts val="1200"/>
              </a:spcAft>
            </a:pPr>
            <a:r>
              <a:rPr lang="es-ES" sz="1600" b="1" dirty="0">
                <a:solidFill>
                  <a:schemeClr val="tx1">
                    <a:lumMod val="95000"/>
                    <a:lumOff val="5000"/>
                  </a:schemeClr>
                </a:solidFill>
              </a:rPr>
              <a:t>Ejemplo: </a:t>
            </a:r>
          </a:p>
          <a:p>
            <a:pPr>
              <a:lnSpc>
                <a:spcPts val="2000"/>
              </a:lnSpc>
            </a:pPr>
            <a:r>
              <a:rPr lang="es-ES" sz="1400" dirty="0">
                <a:solidFill>
                  <a:schemeClr val="tx1">
                    <a:lumMod val="95000"/>
                    <a:lumOff val="5000"/>
                  </a:schemeClr>
                </a:solidFill>
              </a:rPr>
              <a:t>La </a:t>
            </a:r>
            <a:r>
              <a:rPr lang="es-ES" sz="1400" b="1" dirty="0">
                <a:solidFill>
                  <a:schemeClr val="tx1">
                    <a:lumMod val="95000"/>
                    <a:lumOff val="5000"/>
                  </a:schemeClr>
                </a:solidFill>
              </a:rPr>
              <a:t>clase A </a:t>
            </a:r>
            <a:r>
              <a:rPr lang="es-ES" sz="1400" dirty="0">
                <a:solidFill>
                  <a:schemeClr val="tx1">
                    <a:lumMod val="95000"/>
                    <a:lumOff val="5000"/>
                  </a:schemeClr>
                </a:solidFill>
              </a:rPr>
              <a:t>define el </a:t>
            </a:r>
            <a:r>
              <a:rPr lang="es-ES" sz="1400" b="1" dirty="0">
                <a:solidFill>
                  <a:schemeClr val="accent6">
                    <a:lumMod val="75000"/>
                  </a:schemeClr>
                </a:solidFill>
              </a:rPr>
              <a:t>atributo privado</a:t>
            </a:r>
            <a:r>
              <a:rPr lang="es-ES" sz="1400" dirty="0">
                <a:solidFill>
                  <a:schemeClr val="accent6">
                    <a:lumMod val="75000"/>
                  </a:schemeClr>
                </a:solidFill>
              </a:rPr>
              <a:t> </a:t>
            </a:r>
            <a:r>
              <a:rPr lang="es-ES" sz="1400" b="1" dirty="0">
                <a:solidFill>
                  <a:srgbClr val="0070C0"/>
                </a:solidFill>
              </a:rPr>
              <a:t>_contador</a:t>
            </a:r>
            <a:endParaRPr lang="es-ES" sz="1400" dirty="0">
              <a:solidFill>
                <a:schemeClr val="tx1">
                  <a:lumMod val="95000"/>
                  <a:lumOff val="5000"/>
                </a:schemeClr>
              </a:solidFill>
            </a:endParaRPr>
          </a:p>
        </p:txBody>
      </p:sp>
      <p:sp>
        <p:nvSpPr>
          <p:cNvPr id="12" name="CuadroTexto 11">
            <a:extLst>
              <a:ext uri="{FF2B5EF4-FFF2-40B4-BE49-F238E27FC236}">
                <a16:creationId xmlns:a16="http://schemas.microsoft.com/office/drawing/2014/main" id="{17F98069-7653-4E51-A1F8-70D3A40605DB}"/>
              </a:ext>
            </a:extLst>
          </p:cNvPr>
          <p:cNvSpPr txBox="1"/>
          <p:nvPr/>
        </p:nvSpPr>
        <p:spPr>
          <a:xfrm>
            <a:off x="683568" y="4258104"/>
            <a:ext cx="1801638" cy="845040"/>
          </a:xfrm>
          <a:prstGeom prst="rect">
            <a:avLst/>
          </a:prstGeom>
          <a:noFill/>
        </p:spPr>
        <p:txBody>
          <a:bodyPr wrap="square" rtlCol="0">
            <a:spAutoFit/>
          </a:bodyPr>
          <a:lstStyle/>
          <a:p>
            <a:pPr algn="just">
              <a:lnSpc>
                <a:spcPts val="2000"/>
              </a:lnSpc>
            </a:pPr>
            <a:r>
              <a:rPr lang="es-ES" sz="1400" dirty="0">
                <a:solidFill>
                  <a:schemeClr val="tx1">
                    <a:lumMod val="95000"/>
                    <a:lumOff val="5000"/>
                  </a:schemeClr>
                </a:solidFill>
              </a:rPr>
              <a:t>Un ejemplo de uso de la clase sería el siguiente:</a:t>
            </a:r>
          </a:p>
        </p:txBody>
      </p:sp>
      <p:sp>
        <p:nvSpPr>
          <p:cNvPr id="13" name="CuadroTexto 12">
            <a:extLst>
              <a:ext uri="{FF2B5EF4-FFF2-40B4-BE49-F238E27FC236}">
                <a16:creationId xmlns:a16="http://schemas.microsoft.com/office/drawing/2014/main" id="{2ECBEF75-283F-48D0-AC07-B3DB281F0998}"/>
              </a:ext>
            </a:extLst>
          </p:cNvPr>
          <p:cNvSpPr txBox="1"/>
          <p:nvPr/>
        </p:nvSpPr>
        <p:spPr>
          <a:xfrm>
            <a:off x="663431" y="5563328"/>
            <a:ext cx="2096301" cy="851772"/>
          </a:xfrm>
          <a:prstGeom prst="rect">
            <a:avLst/>
          </a:prstGeom>
          <a:noFill/>
        </p:spPr>
        <p:txBody>
          <a:bodyPr wrap="square" rtlCol="0">
            <a:spAutoFit/>
          </a:bodyPr>
          <a:lstStyle/>
          <a:p>
            <a:pPr>
              <a:lnSpc>
                <a:spcPts val="2000"/>
              </a:lnSpc>
            </a:pPr>
            <a:r>
              <a:rPr lang="es-ES" sz="1400" dirty="0">
                <a:solidFill>
                  <a:schemeClr val="tx1">
                    <a:lumMod val="95000"/>
                    <a:lumOff val="5000"/>
                  </a:schemeClr>
                </a:solidFill>
              </a:rPr>
              <a:t>Es posible acceder al atributo privado, aunque no se debiera.</a:t>
            </a:r>
          </a:p>
        </p:txBody>
      </p:sp>
      <p:sp>
        <p:nvSpPr>
          <p:cNvPr id="14" name="Rectángulo 13">
            <a:extLst>
              <a:ext uri="{FF2B5EF4-FFF2-40B4-BE49-F238E27FC236}">
                <a16:creationId xmlns:a16="http://schemas.microsoft.com/office/drawing/2014/main" id="{D1A9E345-1E86-4B38-A78C-641607DFE0D8}"/>
              </a:ext>
            </a:extLst>
          </p:cNvPr>
          <p:cNvSpPr/>
          <p:nvPr/>
        </p:nvSpPr>
        <p:spPr>
          <a:xfrm>
            <a:off x="2794701" y="5596241"/>
            <a:ext cx="2581275" cy="481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3059498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Encapsulación : atributos privados</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467544" y="1071605"/>
            <a:ext cx="8149128" cy="1028102"/>
          </a:xfrm>
          <a:prstGeom prst="rect">
            <a:avLst/>
          </a:prstGeom>
          <a:noFill/>
        </p:spPr>
        <p:txBody>
          <a:bodyPr wrap="square" rtlCol="0">
            <a:spAutoFit/>
          </a:bodyPr>
          <a:lstStyle/>
          <a:p>
            <a:pPr algn="just">
              <a:lnSpc>
                <a:spcPts val="2500"/>
              </a:lnSpc>
            </a:pPr>
            <a:r>
              <a:rPr lang="es-ES" sz="1600" dirty="0">
                <a:solidFill>
                  <a:schemeClr val="tx1">
                    <a:lumMod val="95000"/>
                    <a:lumOff val="5000"/>
                  </a:schemeClr>
                </a:solidFill>
              </a:rPr>
              <a:t>También es posible usar un </a:t>
            </a:r>
            <a:r>
              <a:rPr lang="es-ES" sz="1600" b="1" dirty="0">
                <a:solidFill>
                  <a:srgbClr val="0070C0"/>
                </a:solidFill>
              </a:rPr>
              <a:t>doble guión bajo</a:t>
            </a:r>
            <a:r>
              <a:rPr lang="es-ES" sz="1600" dirty="0">
                <a:solidFill>
                  <a:schemeClr val="tx1">
                    <a:lumMod val="95000"/>
                    <a:lumOff val="5000"/>
                  </a:schemeClr>
                </a:solidFill>
              </a:rPr>
              <a:t> </a:t>
            </a:r>
            <a:r>
              <a:rPr lang="es-ES" sz="1600" b="1" dirty="0">
                <a:solidFill>
                  <a:srgbClr val="0070C0"/>
                </a:solidFill>
              </a:rPr>
              <a:t>__atributo</a:t>
            </a:r>
            <a:r>
              <a:rPr lang="es-ES" sz="1600" dirty="0">
                <a:solidFill>
                  <a:schemeClr val="tx1">
                    <a:lumMod val="95000"/>
                    <a:lumOff val="5000"/>
                  </a:schemeClr>
                </a:solidFill>
              </a:rPr>
              <a:t>. Esto hace que el identificador sea literalmente reemplazado por el texto </a:t>
            </a:r>
            <a:r>
              <a:rPr lang="es-ES" sz="1600" b="1" dirty="0">
                <a:solidFill>
                  <a:schemeClr val="accent6">
                    <a:lumMod val="75000"/>
                  </a:schemeClr>
                </a:solidFill>
              </a:rPr>
              <a:t>_Clase__atributo</a:t>
            </a:r>
            <a:r>
              <a:rPr lang="es-ES" sz="1600" dirty="0">
                <a:solidFill>
                  <a:schemeClr val="tx1">
                    <a:lumMod val="95000"/>
                    <a:lumOff val="5000"/>
                  </a:schemeClr>
                </a:solidFill>
              </a:rPr>
              <a:t>, donde </a:t>
            </a:r>
            <a:r>
              <a:rPr lang="es-ES" sz="1600" b="1" dirty="0">
                <a:solidFill>
                  <a:srgbClr val="FF0000"/>
                </a:solidFill>
              </a:rPr>
              <a:t>Clase</a:t>
            </a:r>
            <a:r>
              <a:rPr lang="es-ES" sz="1600" dirty="0">
                <a:solidFill>
                  <a:srgbClr val="FF0000"/>
                </a:solidFill>
              </a:rPr>
              <a:t> </a:t>
            </a:r>
            <a:r>
              <a:rPr lang="es-ES" sz="1600" dirty="0">
                <a:solidFill>
                  <a:schemeClr val="tx1">
                    <a:lumMod val="95000"/>
                    <a:lumOff val="5000"/>
                  </a:schemeClr>
                </a:solidFill>
              </a:rPr>
              <a:t>es el nombre de la clase actual. </a:t>
            </a:r>
          </a:p>
        </p:txBody>
      </p:sp>
      <p:pic>
        <p:nvPicPr>
          <p:cNvPr id="14" name="Imagen 13">
            <a:extLst>
              <a:ext uri="{FF2B5EF4-FFF2-40B4-BE49-F238E27FC236}">
                <a16:creationId xmlns:a16="http://schemas.microsoft.com/office/drawing/2014/main" id="{FE5193A2-5AC9-4984-8F1D-C88888E5EEF1}"/>
              </a:ext>
            </a:extLst>
          </p:cNvPr>
          <p:cNvPicPr>
            <a:picLocks noChangeAspect="1"/>
          </p:cNvPicPr>
          <p:nvPr/>
        </p:nvPicPr>
        <p:blipFill>
          <a:blip r:embed="rId2"/>
          <a:stretch>
            <a:fillRect/>
          </a:stretch>
        </p:blipFill>
        <p:spPr>
          <a:xfrm>
            <a:off x="2843808" y="2085721"/>
            <a:ext cx="5472608" cy="1824203"/>
          </a:xfrm>
          <a:prstGeom prst="rect">
            <a:avLst/>
          </a:prstGeom>
        </p:spPr>
      </p:pic>
      <p:sp>
        <p:nvSpPr>
          <p:cNvPr id="17" name="CuadroTexto 16">
            <a:extLst>
              <a:ext uri="{FF2B5EF4-FFF2-40B4-BE49-F238E27FC236}">
                <a16:creationId xmlns:a16="http://schemas.microsoft.com/office/drawing/2014/main" id="{A4FA2A5F-F2E3-4AA0-A1A4-0FCE88899775}"/>
              </a:ext>
            </a:extLst>
          </p:cNvPr>
          <p:cNvSpPr txBox="1"/>
          <p:nvPr/>
        </p:nvSpPr>
        <p:spPr>
          <a:xfrm>
            <a:off x="467544" y="2190583"/>
            <a:ext cx="1997631" cy="1614481"/>
          </a:xfrm>
          <a:prstGeom prst="rect">
            <a:avLst/>
          </a:prstGeom>
          <a:noFill/>
        </p:spPr>
        <p:txBody>
          <a:bodyPr wrap="square" rtlCol="0">
            <a:spAutoFit/>
          </a:bodyPr>
          <a:lstStyle/>
          <a:p>
            <a:pPr>
              <a:lnSpc>
                <a:spcPts val="2000"/>
              </a:lnSpc>
            </a:pPr>
            <a:r>
              <a:rPr lang="es-ES" sz="1400" dirty="0">
                <a:solidFill>
                  <a:schemeClr val="tx1">
                    <a:lumMod val="95000"/>
                    <a:lumOff val="5000"/>
                  </a:schemeClr>
                </a:solidFill>
              </a:rPr>
              <a:t>A diferencia del ejercicio anterior, la </a:t>
            </a:r>
            <a:r>
              <a:rPr lang="es-ES" sz="1400" b="1" dirty="0">
                <a:solidFill>
                  <a:srgbClr val="0070C0"/>
                </a:solidFill>
              </a:rPr>
              <a:t>clase B </a:t>
            </a:r>
            <a:r>
              <a:rPr lang="es-ES" sz="1400" dirty="0">
                <a:solidFill>
                  <a:schemeClr val="tx1">
                    <a:lumMod val="95000"/>
                    <a:lumOff val="5000"/>
                  </a:schemeClr>
                </a:solidFill>
              </a:rPr>
              <a:t>define el </a:t>
            </a:r>
            <a:r>
              <a:rPr lang="es-ES" sz="1400" b="1" dirty="0">
                <a:solidFill>
                  <a:srgbClr val="00B050"/>
                </a:solidFill>
              </a:rPr>
              <a:t>atributo privado </a:t>
            </a:r>
            <a:r>
              <a:rPr lang="es-ES" sz="1400" b="1" dirty="0">
                <a:solidFill>
                  <a:schemeClr val="accent6">
                    <a:lumMod val="75000"/>
                  </a:schemeClr>
                </a:solidFill>
              </a:rPr>
              <a:t>__contador </a:t>
            </a:r>
            <a:r>
              <a:rPr lang="es-ES" sz="1400" dirty="0">
                <a:solidFill>
                  <a:schemeClr val="tx1">
                    <a:lumMod val="95000"/>
                    <a:lumOff val="5000"/>
                  </a:schemeClr>
                </a:solidFill>
              </a:rPr>
              <a:t>anteponiendo un </a:t>
            </a:r>
            <a:r>
              <a:rPr lang="es-ES" sz="1400" b="1" dirty="0">
                <a:solidFill>
                  <a:srgbClr val="0070C0"/>
                </a:solidFill>
              </a:rPr>
              <a:t>doble guion bajo</a:t>
            </a:r>
            <a:r>
              <a:rPr lang="es-ES" sz="1400" dirty="0">
                <a:solidFill>
                  <a:schemeClr val="tx1">
                    <a:lumMod val="95000"/>
                    <a:lumOff val="5000"/>
                  </a:schemeClr>
                </a:solidFill>
              </a:rPr>
              <a:t>. </a:t>
            </a:r>
            <a:endParaRPr lang="es-ES" sz="1600" dirty="0">
              <a:solidFill>
                <a:schemeClr val="tx1">
                  <a:lumMod val="95000"/>
                  <a:lumOff val="5000"/>
                </a:schemeClr>
              </a:solidFill>
            </a:endParaRPr>
          </a:p>
        </p:txBody>
      </p:sp>
      <p:pic>
        <p:nvPicPr>
          <p:cNvPr id="19" name="Imagen 18">
            <a:extLst>
              <a:ext uri="{FF2B5EF4-FFF2-40B4-BE49-F238E27FC236}">
                <a16:creationId xmlns:a16="http://schemas.microsoft.com/office/drawing/2014/main" id="{167C1CD6-012D-4A74-AB0F-EF0E5F9694FD}"/>
              </a:ext>
            </a:extLst>
          </p:cNvPr>
          <p:cNvPicPr>
            <a:picLocks noChangeAspect="1"/>
          </p:cNvPicPr>
          <p:nvPr/>
        </p:nvPicPr>
        <p:blipFill>
          <a:blip r:embed="rId3"/>
          <a:stretch>
            <a:fillRect/>
          </a:stretch>
        </p:blipFill>
        <p:spPr>
          <a:xfrm>
            <a:off x="2859278" y="4221088"/>
            <a:ext cx="5378622" cy="2105026"/>
          </a:xfrm>
          <a:prstGeom prst="rect">
            <a:avLst/>
          </a:prstGeom>
        </p:spPr>
      </p:pic>
      <p:sp>
        <p:nvSpPr>
          <p:cNvPr id="20" name="CuadroTexto 19">
            <a:extLst>
              <a:ext uri="{FF2B5EF4-FFF2-40B4-BE49-F238E27FC236}">
                <a16:creationId xmlns:a16="http://schemas.microsoft.com/office/drawing/2014/main" id="{5CA59DD9-3BE3-4F8D-938F-FF78B6BDFF41}"/>
              </a:ext>
            </a:extLst>
          </p:cNvPr>
          <p:cNvSpPr txBox="1"/>
          <p:nvPr/>
        </p:nvSpPr>
        <p:spPr>
          <a:xfrm>
            <a:off x="441945" y="4149080"/>
            <a:ext cx="1997631" cy="1870961"/>
          </a:xfrm>
          <a:prstGeom prst="rect">
            <a:avLst/>
          </a:prstGeom>
          <a:noFill/>
        </p:spPr>
        <p:txBody>
          <a:bodyPr wrap="square" rtlCol="0">
            <a:spAutoFit/>
          </a:bodyPr>
          <a:lstStyle/>
          <a:p>
            <a:pPr>
              <a:lnSpc>
                <a:spcPts val="2000"/>
              </a:lnSpc>
            </a:pPr>
            <a:r>
              <a:rPr lang="es-ES" sz="1400" dirty="0">
                <a:solidFill>
                  <a:schemeClr val="tx1">
                    <a:lumMod val="95000"/>
                    <a:lumOff val="5000"/>
                  </a:schemeClr>
                </a:solidFill>
              </a:rPr>
              <a:t>El resultado cambia, ya que no se puede acceder al atributo </a:t>
            </a:r>
            <a:r>
              <a:rPr lang="es-ES" sz="1400" b="1" dirty="0">
                <a:solidFill>
                  <a:schemeClr val="accent6">
                    <a:lumMod val="75000"/>
                  </a:schemeClr>
                </a:solidFill>
              </a:rPr>
              <a:t>__contador</a:t>
            </a:r>
            <a:r>
              <a:rPr lang="es-ES" sz="1400" dirty="0">
                <a:solidFill>
                  <a:schemeClr val="tx1">
                    <a:lumMod val="95000"/>
                    <a:lumOff val="5000"/>
                  </a:schemeClr>
                </a:solidFill>
              </a:rPr>
              <a:t> fuera de la clase. Este identificador se ha sustituido por </a:t>
            </a:r>
            <a:r>
              <a:rPr lang="es-ES" sz="1400" b="1" dirty="0">
                <a:solidFill>
                  <a:schemeClr val="accent6">
                    <a:lumMod val="75000"/>
                  </a:schemeClr>
                </a:solidFill>
              </a:rPr>
              <a:t>_B__contador</a:t>
            </a:r>
            <a:r>
              <a:rPr lang="es-ES" sz="1400" dirty="0">
                <a:solidFill>
                  <a:schemeClr val="tx1">
                    <a:lumMod val="95000"/>
                    <a:lumOff val="5000"/>
                  </a:schemeClr>
                </a:solidFill>
              </a:rPr>
              <a:t>.</a:t>
            </a:r>
            <a:endParaRPr lang="es-ES" sz="1600" dirty="0">
              <a:solidFill>
                <a:schemeClr val="tx1">
                  <a:lumMod val="95000"/>
                  <a:lumOff val="5000"/>
                </a:schemeClr>
              </a:solidFill>
            </a:endParaRPr>
          </a:p>
        </p:txBody>
      </p:sp>
      <p:sp>
        <p:nvSpPr>
          <p:cNvPr id="21" name="Rectángulo 20">
            <a:extLst>
              <a:ext uri="{FF2B5EF4-FFF2-40B4-BE49-F238E27FC236}">
                <a16:creationId xmlns:a16="http://schemas.microsoft.com/office/drawing/2014/main" id="{A56D7C7D-3DA4-4097-88C7-D99004D02C66}"/>
              </a:ext>
            </a:extLst>
          </p:cNvPr>
          <p:cNvSpPr/>
          <p:nvPr/>
        </p:nvSpPr>
        <p:spPr>
          <a:xfrm>
            <a:off x="2843808" y="5157192"/>
            <a:ext cx="5394092"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217986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Encapsulación : atributos privados</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467544" y="1071605"/>
            <a:ext cx="7992888" cy="1989904"/>
          </a:xfrm>
          <a:prstGeom prst="rect">
            <a:avLst/>
          </a:prstGeom>
          <a:noFill/>
        </p:spPr>
        <p:txBody>
          <a:bodyPr wrap="square" rtlCol="0">
            <a:spAutoFit/>
          </a:bodyPr>
          <a:lstStyle/>
          <a:p>
            <a:pPr algn="just">
              <a:lnSpc>
                <a:spcPts val="2500"/>
              </a:lnSpc>
            </a:pPr>
            <a:r>
              <a:rPr lang="es-ES" sz="1600" dirty="0">
                <a:solidFill>
                  <a:schemeClr val="tx1">
                    <a:lumMod val="95000"/>
                    <a:lumOff val="5000"/>
                  </a:schemeClr>
                </a:solidFill>
              </a:rPr>
              <a:t>Los atributos de un objeto pueden ocultarse para que no sean accedidos desde fuera de la definición de una clase. Para ello, es necesario nombrar los atributos con un prefijo de doble subrayado: </a:t>
            </a:r>
            <a:r>
              <a:rPr lang="es-ES" sz="1600" b="1" dirty="0">
                <a:solidFill>
                  <a:schemeClr val="accent6">
                    <a:lumMod val="75000"/>
                  </a:schemeClr>
                </a:solidFill>
              </a:rPr>
              <a:t>__atributo</a:t>
            </a:r>
          </a:p>
          <a:p>
            <a:pPr algn="just">
              <a:lnSpc>
                <a:spcPts val="2500"/>
              </a:lnSpc>
            </a:pPr>
            <a:endParaRPr lang="es-ES" sz="1600" b="1" dirty="0">
              <a:solidFill>
                <a:schemeClr val="accent6">
                  <a:lumMod val="75000"/>
                </a:schemeClr>
              </a:solidFill>
            </a:endParaRPr>
          </a:p>
          <a:p>
            <a:pPr algn="just">
              <a:lnSpc>
                <a:spcPts val="2500"/>
              </a:lnSpc>
            </a:pPr>
            <a:endParaRPr lang="es-ES" sz="1600" b="1" dirty="0">
              <a:solidFill>
                <a:schemeClr val="accent6">
                  <a:lumMod val="75000"/>
                </a:schemeClr>
              </a:solidFill>
            </a:endParaRPr>
          </a:p>
          <a:p>
            <a:pPr algn="just">
              <a:lnSpc>
                <a:spcPts val="2500"/>
              </a:lnSpc>
            </a:pPr>
            <a:endParaRPr lang="es-ES" sz="1600" b="1" dirty="0">
              <a:solidFill>
                <a:schemeClr val="accent6">
                  <a:lumMod val="75000"/>
                </a:schemeClr>
              </a:solidFill>
            </a:endParaRPr>
          </a:p>
        </p:txBody>
      </p:sp>
      <p:sp>
        <p:nvSpPr>
          <p:cNvPr id="5" name="Rectangle 3">
            <a:extLst>
              <a:ext uri="{FF2B5EF4-FFF2-40B4-BE49-F238E27FC236}">
                <a16:creationId xmlns:a16="http://schemas.microsoft.com/office/drawing/2014/main" id="{1288C872-2009-4CB2-825E-4AA3461EF388}"/>
              </a:ext>
            </a:extLst>
          </p:cNvPr>
          <p:cNvSpPr>
            <a:spLocks noChangeArrowheads="1"/>
          </p:cNvSpPr>
          <p:nvPr/>
        </p:nvSpPr>
        <p:spPr bwMode="auto">
          <a:xfrm>
            <a:off x="467544" y="2348880"/>
            <a:ext cx="4887566" cy="36471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class</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Factura</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__tasa </a:t>
            </a:r>
            <a:r>
              <a:rPr kumimoji="0" lang="es-MX" altLang="es-MX" sz="1200" i="0" u="none" strike="noStrike" cap="none" normalizeH="0" baseline="0" dirty="0">
                <a:ln>
                  <a:noFill/>
                </a:ln>
                <a:solidFill>
                  <a:srgbClr val="666600"/>
                </a:solidFill>
                <a:effectLst/>
                <a:highlight>
                  <a:srgbClr val="FFFF00"/>
                </a:highligh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6666"/>
                </a:solidFill>
                <a:effectLst/>
                <a:highlight>
                  <a:srgbClr val="FFFF00"/>
                </a:highlight>
                <a:latin typeface="Courier New" panose="02070309020205020404" pitchFamily="49" charset="0"/>
                <a:cs typeface="Courier New" panose="02070309020205020404" pitchFamily="49" charset="0"/>
              </a:rPr>
              <a:t>19</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88"/>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def</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__init__</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unidad</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precio</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unidad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unidad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precio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precio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def</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a_pagar</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666600"/>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total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unidad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precio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impuesto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total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Factura</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__tasa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6666"/>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return</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total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impuesto</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s-MX" sz="12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compra1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Factura</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12</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110</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compra1</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unidad</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compra1</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precio</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compra1</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a_pagar</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"euros"</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highlight>
                  <a:srgbClr val="FFFF00"/>
                </a:highlight>
                <a:latin typeface="Courier New" panose="02070309020205020404" pitchFamily="49" charset="0"/>
                <a:cs typeface="Courier New" panose="02070309020205020404" pitchFamily="49" charset="0"/>
              </a:rPr>
              <a:t>print</a:t>
            </a:r>
            <a:r>
              <a:rPr kumimoji="0" lang="es-MX" altLang="es-MX" sz="1200" i="0" u="none" strike="noStrike" cap="none" normalizeH="0" baseline="0" dirty="0">
                <a:ln>
                  <a:noFill/>
                </a:ln>
                <a:solidFill>
                  <a:srgbClr val="666600"/>
                </a:solidFill>
                <a:effectLst/>
                <a:highlight>
                  <a:srgbClr val="FFFF00"/>
                </a:highligh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compra1</a:t>
            </a:r>
            <a:r>
              <a:rPr kumimoji="0" lang="es-MX" altLang="es-MX" sz="1200" i="0" u="none" strike="noStrike" cap="none" normalizeH="0" baseline="0" dirty="0">
                <a:ln>
                  <a:noFill/>
                </a:ln>
                <a:solidFill>
                  <a:srgbClr val="666600"/>
                </a:solidFill>
                <a:effectLst/>
                <a:highlight>
                  <a:srgbClr val="FFFF00"/>
                </a:highligh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660066"/>
                </a:solidFill>
                <a:effectLst/>
                <a:highlight>
                  <a:srgbClr val="FFFF00"/>
                </a:highlight>
                <a:latin typeface="Courier New" panose="02070309020205020404" pitchFamily="49" charset="0"/>
                <a:cs typeface="Courier New" panose="02070309020205020404" pitchFamily="49" charset="0"/>
              </a:rPr>
              <a:t>_Factura__tasa</a:t>
            </a:r>
            <a:r>
              <a:rPr kumimoji="0" lang="es-MX" altLang="es-MX" sz="1200" i="0" u="none" strike="noStrike" cap="none" normalizeH="0" baseline="0" dirty="0">
                <a:ln>
                  <a:noFill/>
                </a:ln>
                <a:solidFill>
                  <a:srgbClr val="666600"/>
                </a:solidFill>
                <a:effectLst/>
                <a:highlight>
                  <a:srgbClr val="FFFF00"/>
                </a:highligh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880000"/>
                </a:solidFill>
                <a:effectLst/>
                <a:highlight>
                  <a:srgbClr val="FFFF00"/>
                </a:highlight>
                <a:latin typeface="Courier New" panose="02070309020205020404" pitchFamily="49" charset="0"/>
                <a:cs typeface="Courier New" panose="02070309020205020404" pitchFamily="49" charset="0"/>
              </a:rPr>
              <a:t># 19</a:t>
            </a:r>
            <a:endPar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9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871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Métodos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get</a:t>
            </a:r>
            <a:r>
              <a:rPr lang="es-ES_tradnl" altLang="es-MX" sz="3200" b="1" dirty="0">
                <a:solidFill>
                  <a:schemeClr val="accent4">
                    <a:lumMod val="50000"/>
                  </a:schemeClr>
                </a:solidFill>
                <a:effectLst>
                  <a:outerShdw blurRad="38100" dist="38100" dir="2700000" algn="tl">
                    <a:srgbClr val="C0C0C0"/>
                  </a:outerShdw>
                </a:effectLst>
                <a:latin typeface="Dom Casual" charset="0"/>
              </a:rPr>
              <a:t>, set y del</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467544" y="1071605"/>
            <a:ext cx="8208912" cy="707501"/>
          </a:xfrm>
          <a:prstGeom prst="rect">
            <a:avLst/>
          </a:prstGeom>
          <a:noFill/>
        </p:spPr>
        <p:txBody>
          <a:bodyPr wrap="square" rtlCol="0">
            <a:spAutoFit/>
          </a:bodyPr>
          <a:lstStyle/>
          <a:p>
            <a:pPr algn="just">
              <a:lnSpc>
                <a:spcPts val="2500"/>
              </a:lnSpc>
            </a:pPr>
            <a:r>
              <a:rPr lang="es-ES" sz="1600" dirty="0">
                <a:solidFill>
                  <a:schemeClr val="tx1">
                    <a:lumMod val="95000"/>
                    <a:lumOff val="5000"/>
                  </a:schemeClr>
                </a:solidFill>
              </a:rPr>
              <a:t>Cuando se trabajan con clases es recomendable crear atributos ocultos y utilizar métodos específicos para acceder a los mismos para establecer, obtener o borrar la información:</a:t>
            </a:r>
            <a:endParaRPr lang="es-ES" sz="1600" b="1" dirty="0">
              <a:solidFill>
                <a:schemeClr val="accent6">
                  <a:lumMod val="75000"/>
                </a:schemeClr>
              </a:solidFill>
            </a:endParaRPr>
          </a:p>
        </p:txBody>
      </p:sp>
      <p:pic>
        <p:nvPicPr>
          <p:cNvPr id="3" name="Imagen 2">
            <a:extLst>
              <a:ext uri="{FF2B5EF4-FFF2-40B4-BE49-F238E27FC236}">
                <a16:creationId xmlns:a16="http://schemas.microsoft.com/office/drawing/2014/main" id="{66F3A83B-2FA4-4582-BCE0-C9174424F60B}"/>
              </a:ext>
            </a:extLst>
          </p:cNvPr>
          <p:cNvPicPr>
            <a:picLocks noChangeAspect="1"/>
          </p:cNvPicPr>
          <p:nvPr/>
        </p:nvPicPr>
        <p:blipFill>
          <a:blip r:embed="rId2"/>
          <a:stretch>
            <a:fillRect/>
          </a:stretch>
        </p:blipFill>
        <p:spPr>
          <a:xfrm>
            <a:off x="611560" y="1970545"/>
            <a:ext cx="3586201" cy="4293096"/>
          </a:xfrm>
          <a:prstGeom prst="rect">
            <a:avLst/>
          </a:prstGeom>
        </p:spPr>
      </p:pic>
    </p:spTree>
    <p:extLst>
      <p:ext uri="{BB962C8B-B14F-4D97-AF65-F5344CB8AC3E}">
        <p14:creationId xmlns:p14="http://schemas.microsoft.com/office/powerpoint/2010/main" val="292442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
        <p:nvSpPr>
          <p:cNvPr id="17" name="object 17"/>
          <p:cNvSpPr txBox="1">
            <a:spLocks noGrp="1"/>
          </p:cNvSpPr>
          <p:nvPr>
            <p:ph type="sldNum" sz="quarter" idx="7"/>
          </p:nvPr>
        </p:nvSpPr>
        <p:spPr>
          <a:xfrm>
            <a:off x="79756" y="5726429"/>
            <a:ext cx="423163" cy="224029"/>
          </a:xfrm>
          <a:prstGeom prst="rect">
            <a:avLst/>
          </a:prstGeom>
        </p:spPr>
        <p:txBody>
          <a:bodyPr vert="horz" wrap="square" lIns="0" tIns="0" rIns="0" bIns="0" rtlCol="0" anchor="ctr">
            <a:noAutofit/>
          </a:bodyPr>
          <a:lstStyle/>
          <a:p>
            <a:pPr marL="25400"/>
            <a:fld id="{81D60167-4931-47E6-BA6A-407CBD079E47}" type="slidenum">
              <a:rPr spc="-10" dirty="0">
                <a:solidFill>
                  <a:srgbClr val="18BAD4"/>
                </a:solidFill>
                <a:latin typeface="Calibri"/>
                <a:cs typeface="Calibri"/>
              </a:rPr>
              <a:pPr marL="25400"/>
              <a:t>8</a:t>
            </a:fld>
            <a:endParaRPr dirty="0">
              <a:latin typeface="Calibri"/>
              <a:cs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7693</TotalTime>
  <Words>571</Words>
  <Application>Microsoft Office PowerPoint</Application>
  <PresentationFormat>Presentación en pantalla (4:3)</PresentationFormat>
  <Paragraphs>46</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Arial Unicode MS</vt:lpstr>
      <vt:lpstr>Calibri</vt:lpstr>
      <vt:lpstr>Courier New</vt:lpstr>
      <vt:lpstr>Dom Casual</vt:lpstr>
      <vt:lpstr>Tema de Office</vt:lpstr>
      <vt:lpstr>TI 3001 C Analítica de datos y herramientas de inteligencia artificial</vt:lpstr>
      <vt:lpstr>Ocultamiento</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224</cp:revision>
  <dcterms:created xsi:type="dcterms:W3CDTF">2013-06-24T20:15:42Z</dcterms:created>
  <dcterms:modified xsi:type="dcterms:W3CDTF">2022-08-26T23:24:53Z</dcterms:modified>
</cp:coreProperties>
</file>