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668" r:id="rId2"/>
    <p:sldId id="673" r:id="rId3"/>
    <p:sldId id="674" r:id="rId4"/>
    <p:sldId id="675" r:id="rId5"/>
    <p:sldId id="676" r:id="rId6"/>
    <p:sldId id="677" r:id="rId7"/>
    <p:sldId id="678" r:id="rId8"/>
    <p:sldId id="679" r:id="rId9"/>
    <p:sldId id="680" r:id="rId10"/>
    <p:sldId id="681" r:id="rId11"/>
    <p:sldId id="682" r:id="rId12"/>
    <p:sldId id="683" r:id="rId13"/>
    <p:sldId id="684" r:id="rId14"/>
    <p:sldId id="686" r:id="rId15"/>
    <p:sldId id="685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>
      <p:cViewPr varScale="1">
        <p:scale>
          <a:sx n="111" d="100"/>
          <a:sy n="111" d="100"/>
        </p:scale>
        <p:origin x="133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e Pérez Fuertes" userId="4ae9ef87-2a7d-42f8-8dfa-0a501a9e2ff4" providerId="ADAL" clId="{FDDD45CB-1330-4033-A842-3D2746AFF7C7}"/>
    <pc:docChg chg="custSel modSld">
      <pc:chgData name="Lizethe Pérez Fuertes" userId="4ae9ef87-2a7d-42f8-8dfa-0a501a9e2ff4" providerId="ADAL" clId="{FDDD45CB-1330-4033-A842-3D2746AFF7C7}" dt="2025-08-29T16:29:49.607" v="23" actId="1035"/>
      <pc:docMkLst>
        <pc:docMk/>
      </pc:docMkLst>
      <pc:sldChg chg="addSp delSp modSp mod">
        <pc:chgData name="Lizethe Pérez Fuertes" userId="4ae9ef87-2a7d-42f8-8dfa-0a501a9e2ff4" providerId="ADAL" clId="{FDDD45CB-1330-4033-A842-3D2746AFF7C7}" dt="2025-08-29T16:29:49.607" v="23" actId="1035"/>
        <pc:sldMkLst>
          <pc:docMk/>
          <pc:sldMk cId="77490221" sldId="683"/>
        </pc:sldMkLst>
        <pc:spChg chg="mod">
          <ac:chgData name="Lizethe Pérez Fuertes" userId="4ae9ef87-2a7d-42f8-8dfa-0a501a9e2ff4" providerId="ADAL" clId="{FDDD45CB-1330-4033-A842-3D2746AFF7C7}" dt="2025-08-29T16:29:42.166" v="21" actId="14100"/>
          <ac:spMkLst>
            <pc:docMk/>
            <pc:sldMk cId="77490221" sldId="683"/>
            <ac:spMk id="11" creationId="{B04AAE10-0D35-5E1D-8B36-EDE42CE0DD51}"/>
          </ac:spMkLst>
        </pc:spChg>
        <pc:picChg chg="del">
          <ac:chgData name="Lizethe Pérez Fuertes" userId="4ae9ef87-2a7d-42f8-8dfa-0a501a9e2ff4" providerId="ADAL" clId="{FDDD45CB-1330-4033-A842-3D2746AFF7C7}" dt="2025-08-29T16:29:04.697" v="9" actId="478"/>
          <ac:picMkLst>
            <pc:docMk/>
            <pc:sldMk cId="77490221" sldId="683"/>
            <ac:picMk id="10" creationId="{C7717585-F120-F21C-D1D0-B29D218AECC3}"/>
          </ac:picMkLst>
        </pc:picChg>
        <pc:picChg chg="add mod">
          <ac:chgData name="Lizethe Pérez Fuertes" userId="4ae9ef87-2a7d-42f8-8dfa-0a501a9e2ff4" providerId="ADAL" clId="{FDDD45CB-1330-4033-A842-3D2746AFF7C7}" dt="2025-08-29T16:29:49.607" v="23" actId="1035"/>
          <ac:picMkLst>
            <pc:docMk/>
            <pc:sldMk cId="77490221" sldId="683"/>
            <ac:picMk id="12" creationId="{66FFBBFA-284E-0081-C8F3-5FB101D2885D}"/>
          </ac:picMkLst>
        </pc:picChg>
        <pc:picChg chg="mod">
          <ac:chgData name="Lizethe Pérez Fuertes" userId="4ae9ef87-2a7d-42f8-8dfa-0a501a9e2ff4" providerId="ADAL" clId="{FDDD45CB-1330-4033-A842-3D2746AFF7C7}" dt="2025-08-29T16:29:34.536" v="19" actId="1076"/>
          <ac:picMkLst>
            <pc:docMk/>
            <pc:sldMk cId="77490221" sldId="683"/>
            <ac:picMk id="13" creationId="{2BCF0793-73FB-06CA-2461-E607EB397BD1}"/>
          </ac:picMkLst>
        </pc:picChg>
      </pc:sldChg>
      <pc:sldChg chg="addSp delSp modSp mod">
        <pc:chgData name="Lizethe Pérez Fuertes" userId="4ae9ef87-2a7d-42f8-8dfa-0a501a9e2ff4" providerId="ADAL" clId="{FDDD45CB-1330-4033-A842-3D2746AFF7C7}" dt="2025-08-29T16:27:44.390" v="8" actId="1076"/>
        <pc:sldMkLst>
          <pc:docMk/>
          <pc:sldMk cId="1529927900" sldId="686"/>
        </pc:sldMkLst>
        <pc:spChg chg="mod">
          <ac:chgData name="Lizethe Pérez Fuertes" userId="4ae9ef87-2a7d-42f8-8dfa-0a501a9e2ff4" providerId="ADAL" clId="{FDDD45CB-1330-4033-A842-3D2746AFF7C7}" dt="2025-08-29T16:27:44.390" v="8" actId="1076"/>
          <ac:spMkLst>
            <pc:docMk/>
            <pc:sldMk cId="1529927900" sldId="686"/>
            <ac:spMk id="10" creationId="{4154B73E-4779-7BDC-7A99-13723CD4D474}"/>
          </ac:spMkLst>
        </pc:spChg>
        <pc:picChg chg="del">
          <ac:chgData name="Lizethe Pérez Fuertes" userId="4ae9ef87-2a7d-42f8-8dfa-0a501a9e2ff4" providerId="ADAL" clId="{FDDD45CB-1330-4033-A842-3D2746AFF7C7}" dt="2025-08-29T16:27:19.350" v="0" actId="478"/>
          <ac:picMkLst>
            <pc:docMk/>
            <pc:sldMk cId="1529927900" sldId="686"/>
            <ac:picMk id="11" creationId="{07170C2F-0E84-F907-265A-3BD099A1DD16}"/>
          </ac:picMkLst>
        </pc:picChg>
        <pc:picChg chg="add mod">
          <ac:chgData name="Lizethe Pérez Fuertes" userId="4ae9ef87-2a7d-42f8-8dfa-0a501a9e2ff4" providerId="ADAL" clId="{FDDD45CB-1330-4033-A842-3D2746AFF7C7}" dt="2025-08-29T16:27:44.390" v="8" actId="1076"/>
          <ac:picMkLst>
            <pc:docMk/>
            <pc:sldMk cId="1529927900" sldId="686"/>
            <ac:picMk id="13" creationId="{76AE8386-A41B-E1D0-46EC-D8EC5C8FB3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28/08/2025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355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979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060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4254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28/08/2025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604" y="2186472"/>
            <a:ext cx="3915888" cy="2102108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Actividad individual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Programación orientada a objetos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044" y="0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502" y="1"/>
            <a:ext cx="866356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02A3DAED-B948-41BF-A6AE-9C0A881E4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32" y="2004580"/>
            <a:ext cx="3704628" cy="24658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4194" y="2916245"/>
            <a:ext cx="119806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1330" y="5717906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633" y="6258756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2865" y="5835650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Atributos dinámicos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611560" y="980728"/>
            <a:ext cx="7632848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A diferencia de otros lenguajes, los atributos de datos </a:t>
            </a:r>
            <a:r>
              <a:rPr lang="es-ES" sz="1600" b="1" dirty="0"/>
              <a:t>dinámicos</a:t>
            </a:r>
            <a:r>
              <a:rPr lang="es-ES" sz="1600" dirty="0"/>
              <a:t> no necesitan ser declarados previamente. Un objeto los crea del mismo modo en que se crean las variables en Python, es decir, cuando les asigna un valor por primera vez.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El siguiente código es un ejemplo de ello: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1037AB2-9D3A-78CF-079F-46FEF15ABF60}"/>
              </a:ext>
            </a:extLst>
          </p:cNvPr>
          <p:cNvSpPr txBox="1">
            <a:spLocks noChangeArrowheads="1"/>
          </p:cNvSpPr>
          <p:nvPr/>
        </p:nvSpPr>
        <p:spPr>
          <a:xfrm>
            <a:off x="801254" y="2681009"/>
            <a:ext cx="3194681" cy="11800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Crea el atributo dinámico marchas en el objeto c1 con el valor de 6 y realiza las siguientes pruebas en el objeto c1 y c2.</a:t>
            </a:r>
            <a:endParaRPr lang="es-ES_tradnl" altLang="es-MX" sz="1600" b="1" dirty="0">
              <a:solidFill>
                <a:srgbClr val="FF0000"/>
              </a:solidFill>
              <a:latin typeface="Dom Casual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7CF84C-F0BE-0182-CC4A-78C88934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54" y="4147854"/>
            <a:ext cx="5582429" cy="236253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1D7871E-6C57-48A1-849B-74A05A14746F}"/>
              </a:ext>
            </a:extLst>
          </p:cNvPr>
          <p:cNvSpPr/>
          <p:nvPr/>
        </p:nvSpPr>
        <p:spPr>
          <a:xfrm>
            <a:off x="4697904" y="2584180"/>
            <a:ext cx="2826423" cy="18529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0BD0E7-3CF4-81EE-B035-3873E4604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134" y="2648528"/>
            <a:ext cx="2657846" cy="1676634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42E8623-DAC3-838B-7DF8-8180E057577E}"/>
              </a:ext>
            </a:extLst>
          </p:cNvPr>
          <p:cNvSpPr/>
          <p:nvPr/>
        </p:nvSpPr>
        <p:spPr>
          <a:xfrm>
            <a:off x="781644" y="2680517"/>
            <a:ext cx="3194681" cy="118003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647904-C967-45BC-D6CA-862A0E5ACF79}"/>
              </a:ext>
            </a:extLst>
          </p:cNvPr>
          <p:cNvSpPr txBox="1">
            <a:spLocks noChangeArrowheads="1"/>
          </p:cNvSpPr>
          <p:nvPr/>
        </p:nvSpPr>
        <p:spPr>
          <a:xfrm>
            <a:off x="4735035" y="4508363"/>
            <a:ext cx="3149333" cy="97555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Después de probar que imprimir el atributo marchas en el objeto c2 marca error, porque no existe, pon esa línea de código en comentarios.</a:t>
            </a:r>
            <a:endParaRPr lang="es-ES_tradnl" altLang="es-MX" sz="1600" b="1" dirty="0">
              <a:solidFill>
                <a:srgbClr val="FF0000"/>
              </a:solidFill>
              <a:latin typeface="Dom Casual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7502919-41FA-4AB3-139B-9480E268BBCE}"/>
              </a:ext>
            </a:extLst>
          </p:cNvPr>
          <p:cNvSpPr/>
          <p:nvPr/>
        </p:nvSpPr>
        <p:spPr>
          <a:xfrm>
            <a:off x="4717519" y="4509118"/>
            <a:ext cx="3166850" cy="97604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90608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27384"/>
            <a:ext cx="8391846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Atributos de clase y atributos de instancia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428624" y="1268760"/>
            <a:ext cx="8286750" cy="208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Los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atributos de clase </a:t>
            </a:r>
            <a:r>
              <a:rPr lang="es-ES" dirty="0"/>
              <a:t>son atributos compartidos por todas las instancias de esa clase.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Los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atributos de instancia </a:t>
            </a:r>
            <a:r>
              <a:rPr lang="es-ES" dirty="0"/>
              <a:t>son atributos únicos para cada uno de los objetos pertenecientes a dicha clase.</a:t>
            </a:r>
          </a:p>
          <a:p>
            <a:pPr>
              <a:lnSpc>
                <a:spcPct val="150000"/>
              </a:lnSpc>
            </a:pPr>
            <a:endParaRPr lang="es-E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E9446-8C67-4F37-72F6-27E59F0F0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14" y="3212976"/>
            <a:ext cx="697327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770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Atributos de clase y atributos de instancia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677086" y="1191006"/>
            <a:ext cx="8071377" cy="1161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Para referenciar a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atributo de clase</a:t>
            </a:r>
            <a:r>
              <a:rPr lang="es-ES" sz="1600" dirty="0"/>
              <a:t> se utiliza el nombre de la clase.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Al modificar un atributo de este tipo, los cambios se verán reflejados en todas y cada una las instancias.</a:t>
            </a:r>
            <a:endParaRPr lang="es-MX" sz="1600" b="0" i="0" dirty="0">
              <a:solidFill>
                <a:srgbClr val="777777"/>
              </a:solidFill>
              <a:effectLst/>
              <a:latin typeface="Source Code Pro" panose="020B0509030403020204" pitchFamily="49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AB05C25-B59C-BBC1-E8C7-13214BBA178B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2416447"/>
            <a:ext cx="3733527" cy="936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Modifica el atributo de clase ruedas e imprime nuevamente las ruedas de los objetos c1 y c2.</a:t>
            </a:r>
            <a:endParaRPr lang="es-ES_tradnl" altLang="es-MX" sz="1600" b="1" dirty="0">
              <a:solidFill>
                <a:srgbClr val="FF0000"/>
              </a:solidFill>
              <a:latin typeface="Dom Casu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12BCEE-86BD-5BC4-3937-D7E19B6C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531" y="3467975"/>
            <a:ext cx="2848373" cy="1962424"/>
          </a:xfrm>
          <a:prstGeom prst="rect">
            <a:avLst/>
          </a:prstGeom>
        </p:spPr>
      </p:pic>
      <p:sp>
        <p:nvSpPr>
          <p:cNvPr id="3" name="Rectángulo 4">
            <a:extLst>
              <a:ext uri="{FF2B5EF4-FFF2-40B4-BE49-F238E27FC236}">
                <a16:creationId xmlns:a16="http://schemas.microsoft.com/office/drawing/2014/main" id="{06775027-6A80-CBB6-CC64-62142CC1EF0F}"/>
              </a:ext>
            </a:extLst>
          </p:cNvPr>
          <p:cNvSpPr/>
          <p:nvPr/>
        </p:nvSpPr>
        <p:spPr>
          <a:xfrm>
            <a:off x="755576" y="4725144"/>
            <a:ext cx="2952328" cy="7357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B04AAE10-0D35-5E1D-8B36-EDE42CE0DD51}"/>
              </a:ext>
            </a:extLst>
          </p:cNvPr>
          <p:cNvSpPr/>
          <p:nvPr/>
        </p:nvSpPr>
        <p:spPr>
          <a:xfrm>
            <a:off x="3959934" y="4256404"/>
            <a:ext cx="1260138" cy="2268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CF0793-73FB-06CA-2461-E607EB39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894" y="2041488"/>
            <a:ext cx="4321379" cy="2111694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8D2F54B-0B06-D8A5-63BC-DA684B4F5D38}"/>
              </a:ext>
            </a:extLst>
          </p:cNvPr>
          <p:cNvSpPr/>
          <p:nvPr/>
        </p:nvSpPr>
        <p:spPr>
          <a:xfrm>
            <a:off x="827584" y="2416448"/>
            <a:ext cx="3733527" cy="9361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6FFBBFA-284E-0081-C8F3-5FB101D288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023" y="4293096"/>
            <a:ext cx="1115959" cy="219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mostrar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CA7AA9-ACE6-4821-AC2E-D08C4FE483C6}"/>
              </a:ext>
            </a:extLst>
          </p:cNvPr>
          <p:cNvSpPr txBox="1">
            <a:spLocks noChangeArrowheads="1"/>
          </p:cNvSpPr>
          <p:nvPr/>
        </p:nvSpPr>
        <p:spPr>
          <a:xfrm>
            <a:off x="719572" y="1324244"/>
            <a:ext cx="7812868" cy="74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ES" altLang="es-MX" sz="1400" dirty="0">
                <a:latin typeface="Dom Casual" charset="0"/>
              </a:rPr>
              <a:t>Dentro de la clase </a:t>
            </a:r>
            <a:r>
              <a:rPr lang="es-ES" altLang="es-MX" sz="1400" b="1" dirty="0">
                <a:latin typeface="Dom Casual" charset="0"/>
              </a:rPr>
              <a:t>Coche</a:t>
            </a:r>
            <a:r>
              <a:rPr lang="es-ES" altLang="es-MX" sz="1400" dirty="0">
                <a:latin typeface="Dom Casual" charset="0"/>
              </a:rPr>
              <a:t>, crea el método </a:t>
            </a:r>
            <a:r>
              <a:rPr lang="es-ES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</a:t>
            </a: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regrese un </a:t>
            </a:r>
            <a:r>
              <a:rPr lang="es-ES" altLang="es-MX" sz="1400" dirty="0" err="1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string</a:t>
            </a: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la concatenación de los </a:t>
            </a:r>
            <a:r>
              <a:rPr lang="es-ES" altLang="es-MX" sz="1400" b="1" dirty="0">
                <a:solidFill>
                  <a:srgbClr val="FF0000"/>
                </a:solidFill>
                <a:latin typeface="Dom Casual" charset="0"/>
              </a:rPr>
              <a:t>atributos de instancia </a:t>
            </a: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(color, velocidad y </a:t>
            </a:r>
            <a:r>
              <a:rPr lang="es-ES" altLang="es-MX" sz="1400" dirty="0" err="1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aceleracion</a:t>
            </a: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 y el </a:t>
            </a:r>
            <a:r>
              <a:rPr lang="es-ES" altLang="es-MX" sz="1400" b="1" dirty="0">
                <a:solidFill>
                  <a:srgbClr val="FF0000"/>
                </a:solidFill>
                <a:latin typeface="Dom Casual" charset="0"/>
              </a:rPr>
              <a:t>atributo de clase </a:t>
            </a: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(ruedas).</a:t>
            </a: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3BBEFF-804B-B13F-C260-F13E9BDB8EE5}"/>
              </a:ext>
            </a:extLst>
          </p:cNvPr>
          <p:cNvSpPr txBox="1">
            <a:spLocks noChangeArrowheads="1"/>
          </p:cNvSpPr>
          <p:nvPr/>
        </p:nvSpPr>
        <p:spPr>
          <a:xfrm>
            <a:off x="5004048" y="2924944"/>
            <a:ext cx="3528392" cy="14686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MX" sz="1600" dirty="0">
                <a:latin typeface="Dom Casual" charset="0"/>
              </a:rPr>
              <a:t>En el </a:t>
            </a:r>
            <a:r>
              <a:rPr lang="es-ES" altLang="es-MX" sz="1600" b="1" dirty="0" err="1">
                <a:latin typeface="Dom Casual" charset="0"/>
              </a:rPr>
              <a:t>main</a:t>
            </a:r>
            <a:r>
              <a:rPr lang="es-ES" altLang="es-MX" sz="1600" dirty="0">
                <a:latin typeface="Dom Casual" charset="0"/>
              </a:rPr>
              <a:t>, imprime el resultado del método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</a:t>
            </a:r>
            <a:r>
              <a:rPr lang="es-ES" altLang="es-MX" sz="1600" dirty="0">
                <a:latin typeface="Dom Casual" charset="0"/>
              </a:rPr>
              <a:t> para el objeto </a:t>
            </a: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c1</a:t>
            </a:r>
            <a:r>
              <a:rPr lang="es-ES" altLang="es-MX" sz="1600" dirty="0"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c2</a:t>
            </a:r>
            <a:r>
              <a:rPr lang="es-ES" altLang="es-MX" sz="1600" dirty="0">
                <a:latin typeface="Dom Casual" charset="0"/>
              </a:rPr>
              <a:t>.</a:t>
            </a:r>
            <a:endParaRPr lang="es-ES_tradnl" altLang="es-MX" sz="1600" dirty="0">
              <a:latin typeface="Dom Casual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58D910-3339-BA80-D555-5E0173D93FDD}"/>
              </a:ext>
            </a:extLst>
          </p:cNvPr>
          <p:cNvGrpSpPr/>
          <p:nvPr/>
        </p:nvGrpSpPr>
        <p:grpSpPr>
          <a:xfrm>
            <a:off x="719572" y="2348880"/>
            <a:ext cx="4608394" cy="3446244"/>
            <a:chOff x="755576" y="2113081"/>
            <a:chExt cx="4608394" cy="34462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86E96AF-5283-3A9F-96D0-510BA952B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2113081"/>
              <a:ext cx="4608394" cy="46219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33FF678-5613-39FF-EFEA-5D8312DA2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4685" y="2615689"/>
              <a:ext cx="3362794" cy="2943636"/>
            </a:xfrm>
            <a:prstGeom prst="rect">
              <a:avLst/>
            </a:prstGeom>
          </p:spPr>
        </p:pic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1CBA03B3-59BA-9474-EBB9-D0E4438AFB83}"/>
              </a:ext>
            </a:extLst>
          </p:cNvPr>
          <p:cNvSpPr/>
          <p:nvPr/>
        </p:nvSpPr>
        <p:spPr>
          <a:xfrm>
            <a:off x="719572" y="1310045"/>
            <a:ext cx="7812868" cy="6790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1AC97C2-1693-AAC7-7F54-CD4C2B05FFEB}"/>
              </a:ext>
            </a:extLst>
          </p:cNvPr>
          <p:cNvSpPr/>
          <p:nvPr/>
        </p:nvSpPr>
        <p:spPr>
          <a:xfrm>
            <a:off x="5004048" y="2924944"/>
            <a:ext cx="3528392" cy="146860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5197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9E1B4-2F09-F001-D4DD-BC839F4CA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BE8A8E1-C316-CD4A-7323-467EA59595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Comprueba tus resultados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154B73E-4779-7BDC-7A99-13723CD4D474}"/>
              </a:ext>
            </a:extLst>
          </p:cNvPr>
          <p:cNvSpPr/>
          <p:nvPr/>
        </p:nvSpPr>
        <p:spPr>
          <a:xfrm>
            <a:off x="1619672" y="1484784"/>
            <a:ext cx="5832648" cy="41044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6AE8386-A41B-E1D0-46EC-D8EC5C8FB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628800"/>
            <a:ext cx="5268060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927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A989DBC3-3BB3-47E2-B7AB-0605D52D9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540" y="1143001"/>
            <a:ext cx="8280920" cy="77017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Cada vez que se define una clase en Python, se crea a su vez un tipo nuevo (tipo </a:t>
            </a:r>
            <a:r>
              <a:rPr lang="es-ES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int</a:t>
            </a: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float</a:t>
            </a: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str</a:t>
            </a: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list</a:t>
            </a: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tuple…</a:t>
            </a: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)</a:t>
            </a:r>
            <a:endParaRPr lang="es-ES_tradnl" altLang="es-MX" sz="18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FE459C-07E2-4B95-B312-371C1E72CE94}"/>
              </a:ext>
            </a:extLst>
          </p:cNvPr>
          <p:cNvSpPr txBox="1">
            <a:spLocks noChangeArrowheads="1"/>
          </p:cNvSpPr>
          <p:nvPr/>
        </p:nvSpPr>
        <p:spPr>
          <a:xfrm>
            <a:off x="925513" y="0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Clases en Python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8A9BE75-84DA-4969-88EB-5F789CE4F31B}"/>
              </a:ext>
            </a:extLst>
          </p:cNvPr>
          <p:cNvSpPr txBox="1">
            <a:spLocks noChangeArrowheads="1"/>
          </p:cNvSpPr>
          <p:nvPr/>
        </p:nvSpPr>
        <p:spPr>
          <a:xfrm>
            <a:off x="431540" y="1948759"/>
            <a:ext cx="2628292" cy="376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Para definir una clase en Python se utiliza la palabra reservada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class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. 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El siguiente esquema visualiza los elementos principales que componen una clase. </a:t>
            </a:r>
            <a:endParaRPr lang="es-ES_tradnl" altLang="es-MX" sz="16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F73F80-2392-3A49-CDE6-66D0B09174E3}"/>
              </a:ext>
            </a:extLst>
          </p:cNvPr>
          <p:cNvGrpSpPr/>
          <p:nvPr/>
        </p:nvGrpSpPr>
        <p:grpSpPr>
          <a:xfrm>
            <a:off x="2927877" y="1700808"/>
            <a:ext cx="5820587" cy="4695561"/>
            <a:chOff x="2927877" y="1700808"/>
            <a:chExt cx="5820587" cy="469556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EA82F76-8F31-523E-0A08-B3D977CAB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2176" y="3128838"/>
              <a:ext cx="4782217" cy="326753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F2E18C-3FA9-70F3-26FC-4962A51FC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7877" y="1700808"/>
              <a:ext cx="5820587" cy="151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88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A989DBC3-3BB3-47E2-B7AB-0605D52D9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540" y="1115617"/>
            <a:ext cx="8280920" cy="5851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Este esquema se define la clase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. </a:t>
            </a:r>
            <a:endParaRPr lang="es-ES_tradnl" altLang="es-MX" sz="16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FE459C-07E2-4B95-B312-371C1E72CE94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Clases en Python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02D4FEC-80EE-463E-A4B2-7087BBE7322F}"/>
              </a:ext>
            </a:extLst>
          </p:cNvPr>
          <p:cNvSpPr txBox="1">
            <a:spLocks noChangeArrowheads="1"/>
          </p:cNvSpPr>
          <p:nvPr/>
        </p:nvSpPr>
        <p:spPr>
          <a:xfrm>
            <a:off x="431540" y="1794351"/>
            <a:ext cx="2484276" cy="234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La clase establece una serie de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datos 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(atributos), como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ruedas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color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aceleracion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velocidad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y las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operaciones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(métodos)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acelera()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frena()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.</a:t>
            </a:r>
            <a:endParaRPr lang="es-ES_tradnl" altLang="es-MX" sz="16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AA4877-BC4B-5129-C233-28A380D59CB5}"/>
              </a:ext>
            </a:extLst>
          </p:cNvPr>
          <p:cNvGrpSpPr/>
          <p:nvPr/>
        </p:nvGrpSpPr>
        <p:grpSpPr>
          <a:xfrm>
            <a:off x="2987541" y="1640930"/>
            <a:ext cx="5820587" cy="4695561"/>
            <a:chOff x="2987541" y="1640930"/>
            <a:chExt cx="5820587" cy="469556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D2398FCE-5279-C84E-4699-949883C05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31840" y="3068960"/>
              <a:ext cx="4782217" cy="3267531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00F16D6-1F42-16BA-26E8-853184CDF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87541" y="1640930"/>
              <a:ext cx="5820587" cy="151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63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A989DBC3-3BB3-47E2-B7AB-0605D52D9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540" y="911410"/>
            <a:ext cx="7727899" cy="1296144"/>
          </a:xfrm>
        </p:spPr>
        <p:txBody>
          <a:bodyPr>
            <a:normAutofit/>
          </a:bodyPr>
          <a:lstStyle/>
          <a:p>
            <a:pPr algn="l"/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En el siguiente ejemplo se crean dos objetos de tipo Coche:</a:t>
            </a: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endParaRPr lang="es-ES_tradnl" altLang="es-MX" sz="16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FE459C-07E2-4B95-B312-371C1E72CE94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Objetos en Python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FC9F71-00E5-43D0-9944-D99205359CE4}"/>
              </a:ext>
            </a:extLst>
          </p:cNvPr>
          <p:cNvSpPr txBox="1">
            <a:spLocks noChangeArrowheads="1"/>
          </p:cNvSpPr>
          <p:nvPr/>
        </p:nvSpPr>
        <p:spPr>
          <a:xfrm>
            <a:off x="395654" y="4983297"/>
            <a:ext cx="8136786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c1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c2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son objetos, objetos cuya clase es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. Ambos objetos pueden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acelerar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frenar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porque su clase define estas operaciones y tienen un color, porque la clase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también define este dato. </a:t>
            </a: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c1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es de color rojo, mientras que </a:t>
            </a: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c2 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es de color azul.</a:t>
            </a:r>
            <a:endParaRPr lang="es-ES_tradnl" altLang="es-MX" sz="16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A47F7A2-83A9-C2BE-C31C-BE16F1919486}"/>
              </a:ext>
            </a:extLst>
          </p:cNvPr>
          <p:cNvSpPr txBox="1">
            <a:spLocks noChangeArrowheads="1"/>
          </p:cNvSpPr>
          <p:nvPr/>
        </p:nvSpPr>
        <p:spPr>
          <a:xfrm>
            <a:off x="5459676" y="1576464"/>
            <a:ext cx="2807893" cy="114300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MX" sz="1400" b="1" dirty="0">
                <a:solidFill>
                  <a:srgbClr val="FF0000"/>
                </a:solidFill>
                <a:latin typeface="Dom Casual" charset="0"/>
              </a:rPr>
              <a:t>En la función </a:t>
            </a:r>
            <a:r>
              <a:rPr lang="es-ES" altLang="es-MX" sz="1400" b="1" dirty="0" err="1">
                <a:solidFill>
                  <a:srgbClr val="FF0000"/>
                </a:solidFill>
                <a:latin typeface="Dom Casual" charset="0"/>
              </a:rPr>
              <a:t>main</a:t>
            </a:r>
            <a:r>
              <a:rPr lang="es-ES" altLang="es-MX" sz="1400" b="1" dirty="0">
                <a:solidFill>
                  <a:srgbClr val="FF0000"/>
                </a:solidFill>
                <a:latin typeface="Dom Casual" charset="0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altLang="es-MX" sz="1400" b="1" dirty="0">
                <a:solidFill>
                  <a:srgbClr val="FF0000"/>
                </a:solidFill>
                <a:latin typeface="Dom Casual" charset="0"/>
              </a:rPr>
              <a:t>Crea los objetos c1 y c2.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altLang="es-MX" sz="1400" b="1" dirty="0">
                <a:solidFill>
                  <a:srgbClr val="FF0000"/>
                </a:solidFill>
                <a:latin typeface="Dom Casual" charset="0"/>
              </a:rPr>
              <a:t>Imprime los atributos color y ruedas de cada objeto.</a:t>
            </a:r>
            <a:endParaRPr lang="es-ES_tradnl" altLang="es-MX" sz="1400" b="1" dirty="0">
              <a:solidFill>
                <a:srgbClr val="FF0000"/>
              </a:solidFill>
              <a:latin typeface="Dom Casu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4807A8-6E7A-065F-4A46-1EA7EC2F7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0646" y="2884315"/>
            <a:ext cx="2638793" cy="2076740"/>
          </a:xfrm>
          <a:prstGeom prst="rect">
            <a:avLst/>
          </a:prstGeom>
        </p:spPr>
      </p:pic>
      <p:sp>
        <p:nvSpPr>
          <p:cNvPr id="11" name="Rectángulo 4">
            <a:extLst>
              <a:ext uri="{FF2B5EF4-FFF2-40B4-BE49-F238E27FC236}">
                <a16:creationId xmlns:a16="http://schemas.microsoft.com/office/drawing/2014/main" id="{4EC485E3-CC74-F2D0-AE55-23B065EEE1F6}"/>
              </a:ext>
            </a:extLst>
          </p:cNvPr>
          <p:cNvSpPr/>
          <p:nvPr/>
        </p:nvSpPr>
        <p:spPr>
          <a:xfrm>
            <a:off x="5436096" y="2797934"/>
            <a:ext cx="2831473" cy="2287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FEC9850-539F-E2D3-F837-18C688368FB3}"/>
              </a:ext>
            </a:extLst>
          </p:cNvPr>
          <p:cNvGrpSpPr/>
          <p:nvPr/>
        </p:nvGrpSpPr>
        <p:grpSpPr>
          <a:xfrm>
            <a:off x="539670" y="1516071"/>
            <a:ext cx="4608394" cy="3446244"/>
            <a:chOff x="539670" y="1516071"/>
            <a:chExt cx="4608394" cy="34462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7DF992-B50D-1AA9-7F59-DBCD9DDA3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670" y="1516071"/>
              <a:ext cx="4608394" cy="46219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5E35235-2270-0930-C367-2F11BA8E1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779" y="2018679"/>
              <a:ext cx="3362794" cy="2943636"/>
            </a:xfrm>
            <a:prstGeom prst="rect">
              <a:avLst/>
            </a:prstGeom>
          </p:spPr>
        </p:pic>
      </p:grpSp>
      <p:sp>
        <p:nvSpPr>
          <p:cNvPr id="5" name="Rectángulo 4">
            <a:extLst>
              <a:ext uri="{FF2B5EF4-FFF2-40B4-BE49-F238E27FC236}">
                <a16:creationId xmlns:a16="http://schemas.microsoft.com/office/drawing/2014/main" id="{E5D526F5-F334-F6EC-C117-79754D82B461}"/>
              </a:ext>
            </a:extLst>
          </p:cNvPr>
          <p:cNvSpPr/>
          <p:nvPr/>
        </p:nvSpPr>
        <p:spPr>
          <a:xfrm>
            <a:off x="5459676" y="1559631"/>
            <a:ext cx="2807893" cy="115983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85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53751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Objetos en Python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9DCBD5-EDB4-472E-80FA-9890151C94A5}"/>
              </a:ext>
            </a:extLst>
          </p:cNvPr>
          <p:cNvSpPr txBox="1"/>
          <p:nvPr/>
        </p:nvSpPr>
        <p:spPr>
          <a:xfrm>
            <a:off x="886631" y="1412776"/>
            <a:ext cx="72728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Para crear un objeto de una clase determinada, es decir, instanciar una clase, se usa el nombre de la clase y a continuación se añaden paréntesis (como si se llamara a una función).</a:t>
            </a:r>
          </a:p>
          <a:p>
            <a:r>
              <a:rPr lang="es-ES" sz="1600" dirty="0">
                <a:solidFill>
                  <a:schemeClr val="bg1"/>
                </a:solidFill>
              </a:rPr>
              <a:t>.</a:t>
            </a:r>
            <a:br>
              <a:rPr lang="es-ES" sz="1600" dirty="0"/>
            </a:br>
            <a:r>
              <a:rPr lang="es-ES" sz="1600" b="1" dirty="0">
                <a:solidFill>
                  <a:srgbClr val="FF0000"/>
                </a:solidFill>
              </a:rPr>
              <a:t>obj</a:t>
            </a:r>
            <a:r>
              <a:rPr lang="es-ES" sz="1600" dirty="0"/>
              <a:t> =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MiClase()</a:t>
            </a:r>
            <a:endParaRPr lang="es-ES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FA5499-F960-45B8-A4F1-72965E0A367A}"/>
              </a:ext>
            </a:extLst>
          </p:cNvPr>
          <p:cNvSpPr txBox="1"/>
          <p:nvPr/>
        </p:nvSpPr>
        <p:spPr>
          <a:xfrm>
            <a:off x="872459" y="3283201"/>
            <a:ext cx="727280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Este código crea una nueva instancia de la clase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MiClase</a:t>
            </a:r>
            <a:r>
              <a:rPr lang="es-ES" sz="1600" dirty="0"/>
              <a:t> y asigna dicho objeto a la variable </a:t>
            </a:r>
            <a:r>
              <a:rPr lang="es-ES" sz="1600" b="1" dirty="0">
                <a:solidFill>
                  <a:srgbClr val="FF0000"/>
                </a:solidFill>
              </a:rPr>
              <a:t>obj</a:t>
            </a:r>
            <a:r>
              <a:rPr lang="es-ES" sz="1600" dirty="0"/>
              <a:t>. Esto crea un objeto vacío, sin estado.</a:t>
            </a:r>
          </a:p>
        </p:txBody>
      </p:sp>
    </p:spTree>
    <p:extLst>
      <p:ext uri="{BB962C8B-B14F-4D97-AF65-F5344CB8AC3E}">
        <p14:creationId xmlns:p14="http://schemas.microsoft.com/office/powerpoint/2010/main" val="10905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Constructor de una clase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FA5499-F960-45B8-A4F1-72965E0A367A}"/>
              </a:ext>
            </a:extLst>
          </p:cNvPr>
          <p:cNvSpPr txBox="1"/>
          <p:nvPr/>
        </p:nvSpPr>
        <p:spPr>
          <a:xfrm>
            <a:off x="488603" y="1052736"/>
            <a:ext cx="8166794" cy="2870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Sin embargo, hay clases que deben o necesitan crear instancias de objetos con un estado inicial.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Esto se consigue implementando el método especial </a:t>
            </a:r>
            <a:r>
              <a:rPr lang="es-ES" sz="1600" b="1" dirty="0">
                <a:solidFill>
                  <a:srgbClr val="FF0000"/>
                </a:solidFill>
              </a:rPr>
              <a:t>__init__()</a:t>
            </a:r>
            <a:r>
              <a:rPr lang="es-ES" sz="1600" dirty="0"/>
              <a:t>. Este método es conocido como el constructor de la clase y se invoca cada vez que se instancia un nuevo objeto.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El método </a:t>
            </a:r>
            <a:r>
              <a:rPr lang="es-ES" sz="1600" b="1" dirty="0">
                <a:solidFill>
                  <a:srgbClr val="FF0000"/>
                </a:solidFill>
              </a:rPr>
              <a:t>__init__()</a:t>
            </a:r>
            <a:r>
              <a:rPr lang="es-ES" sz="1600" dirty="0"/>
              <a:t> establece un primer parámetro especial que se suele llamar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self </a:t>
            </a:r>
            <a:r>
              <a:rPr lang="es-ES" sz="1600" dirty="0"/>
              <a:t>y puede especificar otros parámetros como en las funciones.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En nuestro caso, el constructor de la clase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Coche</a:t>
            </a:r>
            <a:r>
              <a:rPr lang="es-ES" sz="1600" dirty="0"/>
              <a:t> es el siguiente: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488602" y="5241347"/>
            <a:ext cx="804383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Además del parámetro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s-ES" sz="1600" dirty="0"/>
              <a:t>, se definen los parámetros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s-ES" sz="1600" dirty="0"/>
              <a:t> y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aceleracion</a:t>
            </a:r>
            <a:r>
              <a:rPr lang="es-ES" sz="1600" dirty="0"/>
              <a:t>, que determinan el estado inicial del objeto de tipo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Coche</a:t>
            </a:r>
            <a:r>
              <a:rPr lang="es-ES" sz="1600" dirty="0"/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17813CB-E4B8-46C1-8558-63AE71408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965727"/>
            <a:ext cx="3312368" cy="124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Constructor de una clase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755575" y="1150292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/>
              <a:t>En este caso, para instanciar un objeto de tipo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Coche</a:t>
            </a:r>
            <a:r>
              <a:rPr lang="es-ES" sz="1600" dirty="0"/>
              <a:t>, debemos pasar como argumentos el </a:t>
            </a:r>
            <a:r>
              <a:rPr lang="es-ES" sz="1600" b="1" dirty="0"/>
              <a:t>color </a:t>
            </a:r>
            <a:r>
              <a:rPr lang="es-ES" sz="1600" dirty="0"/>
              <a:t>y la </a:t>
            </a:r>
            <a:r>
              <a:rPr lang="es-ES" sz="1600" b="1" dirty="0"/>
              <a:t>aceleración </a:t>
            </a:r>
            <a:r>
              <a:rPr lang="es-ES" sz="1600" dirty="0"/>
              <a:t>como vimos en el ejemplo:</a:t>
            </a:r>
          </a:p>
          <a:p>
            <a:endParaRPr lang="es-MX" sz="1600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s-MX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c1 = </a:t>
            </a:r>
            <a:r>
              <a:rPr lang="es-MX" sz="1600" b="0" i="0" dirty="0">
                <a:solidFill>
                  <a:srgbClr val="0086B3"/>
                </a:solidFill>
                <a:effectLst/>
                <a:latin typeface="Source Code Pro" panose="020B0509030403020204" pitchFamily="49" charset="0"/>
              </a:rPr>
              <a:t>Coche</a:t>
            </a:r>
            <a:r>
              <a:rPr lang="es-MX" sz="1600" b="0" i="0" dirty="0">
                <a:solidFill>
                  <a:srgbClr val="777777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s-MX" sz="1600" b="0" i="0" dirty="0">
                <a:solidFill>
                  <a:srgbClr val="DD1144"/>
                </a:solidFill>
                <a:effectLst/>
                <a:latin typeface="Source Code Pro" panose="020B0509030403020204" pitchFamily="49" charset="0"/>
              </a:rPr>
              <a:t>'rojo'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s-MX" sz="1600" b="0" i="0" dirty="0"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20</a:t>
            </a:r>
            <a:r>
              <a:rPr lang="es-MX" sz="1600" b="0" i="0" dirty="0">
                <a:solidFill>
                  <a:srgbClr val="777777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lang="es-ES" sz="1600" dirty="0"/>
            </a:br>
            <a:endParaRPr lang="es-E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B49E6D-5E14-5401-28AA-6C8C57466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17" y="2837705"/>
            <a:ext cx="697327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47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Atributos de datos y métodos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546194" y="1403256"/>
            <a:ext cx="763284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/>
              <a:t>La única operación que pueden realizar los objetos es referenciar a sus atributos por medio del operador (.) punto.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3328AB-21E1-4C74-9969-267791F4E483}"/>
              </a:ext>
            </a:extLst>
          </p:cNvPr>
          <p:cNvSpPr txBox="1"/>
          <p:nvPr/>
        </p:nvSpPr>
        <p:spPr>
          <a:xfrm>
            <a:off x="539553" y="2196037"/>
            <a:ext cx="7639490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/>
              <a:t>Un objeto tiene dos tipos de atributos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atributos de datos </a:t>
            </a:r>
            <a:r>
              <a:rPr lang="es-ES" sz="1600" dirty="0"/>
              <a:t>y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métodos</a:t>
            </a:r>
            <a:r>
              <a:rPr lang="es-ES" sz="1600" dirty="0"/>
              <a:t>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1A84889-B9D5-417A-BF82-6E82EF2CC978}"/>
              </a:ext>
            </a:extLst>
          </p:cNvPr>
          <p:cNvSpPr txBox="1"/>
          <p:nvPr/>
        </p:nvSpPr>
        <p:spPr>
          <a:xfrm>
            <a:off x="539553" y="2859208"/>
            <a:ext cx="2538067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Los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atributos de datos </a:t>
            </a:r>
            <a:r>
              <a:rPr lang="es-ES" sz="1600" dirty="0"/>
              <a:t>definen el estado del objeto. En otros lenguajes son conocidos simplemente como atributos.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Los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métodos</a:t>
            </a:r>
            <a:r>
              <a:rPr lang="es-ES" sz="1600" dirty="0"/>
              <a:t> son las funciones definidas dentro de la clase.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C0574E7-E365-4DA4-85C8-363EDA9F3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92" y="3097094"/>
            <a:ext cx="4937547" cy="29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0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Atributos de datos y métodos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683568" y="1071716"/>
            <a:ext cx="763284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/>
              <a:t>Siguiendo con nuestro ejemplo de la clase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Coche</a:t>
            </a:r>
            <a:r>
              <a:rPr lang="es-ES" sz="1600" dirty="0"/>
              <a:t>, vamos a crear el objeto </a:t>
            </a:r>
            <a:r>
              <a:rPr lang="es-ES" sz="1600" b="1" dirty="0">
                <a:solidFill>
                  <a:srgbClr val="FF0000"/>
                </a:solidFill>
              </a:rPr>
              <a:t>c1</a:t>
            </a:r>
            <a:r>
              <a:rPr lang="es-ES" sz="1600" dirty="0"/>
              <a:t>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64589E1-D774-4109-9A31-A4D03F5FFFFA}"/>
              </a:ext>
            </a:extLst>
          </p:cNvPr>
          <p:cNvSpPr txBox="1"/>
          <p:nvPr/>
        </p:nvSpPr>
        <p:spPr>
          <a:xfrm>
            <a:off x="664284" y="4708036"/>
            <a:ext cx="7992888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En la línea 2, el objeto </a:t>
            </a:r>
            <a:r>
              <a:rPr lang="es-ES" sz="1600" b="1" dirty="0">
                <a:solidFill>
                  <a:srgbClr val="FF0000"/>
                </a:solidFill>
              </a:rPr>
              <a:t>c1 </a:t>
            </a:r>
            <a:r>
              <a:rPr lang="es-ES" sz="1600" dirty="0"/>
              <a:t>está referenciando al atributo de dato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s-ES" sz="1600" dirty="0"/>
              <a:t> y en la línea 4 al atributo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velocidad</a:t>
            </a:r>
            <a:r>
              <a:rPr lang="es-ES" sz="1600" dirty="0"/>
              <a:t>. Sin embargo, en la línea 6 se referencia al método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acelera()</a:t>
            </a:r>
            <a:r>
              <a:rPr lang="es-ES" sz="1600" dirty="0"/>
              <a:t>. Al llamar a este método se modifica el estado del objeto, dado que se incrementa su velocidad. Este hecho lo puedes apreciar cuando se vuelve a referenciar al atributo velocidad en la línea 7.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9FAB63F-4894-4D94-8C17-98F7B82DD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69" y="1739995"/>
            <a:ext cx="3841132" cy="278517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89851B5A-1170-E38D-1ED8-A47310DE83D2}"/>
              </a:ext>
            </a:extLst>
          </p:cNvPr>
          <p:cNvSpPr txBox="1">
            <a:spLocks noChangeArrowheads="1"/>
          </p:cNvSpPr>
          <p:nvPr/>
        </p:nvSpPr>
        <p:spPr>
          <a:xfrm>
            <a:off x="4946837" y="1739995"/>
            <a:ext cx="3469593" cy="82341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MX" sz="1400" b="1" dirty="0">
                <a:solidFill>
                  <a:srgbClr val="FF0000"/>
                </a:solidFill>
                <a:latin typeface="Dom Casual" charset="0"/>
              </a:rPr>
              <a:t>Imprime el atributo velocidad antes y después de llamar al método acelera del objeto c1.</a:t>
            </a:r>
            <a:endParaRPr lang="es-ES_tradnl" altLang="es-MX" sz="1400" b="1" dirty="0">
              <a:solidFill>
                <a:srgbClr val="FF0000"/>
              </a:solidFill>
              <a:latin typeface="Dom Casu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585E93-CEAD-B309-F820-08039F79F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648" y="2746993"/>
            <a:ext cx="3000794" cy="1448002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7A4D32F-1960-1CE8-66DB-CE1DDD327E2B}"/>
              </a:ext>
            </a:extLst>
          </p:cNvPr>
          <p:cNvSpPr/>
          <p:nvPr/>
        </p:nvSpPr>
        <p:spPr>
          <a:xfrm>
            <a:off x="4925648" y="3371580"/>
            <a:ext cx="3102737" cy="823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FAEB95F9-DC61-6A1F-CD54-849DD6497935}"/>
              </a:ext>
            </a:extLst>
          </p:cNvPr>
          <p:cNvSpPr/>
          <p:nvPr/>
        </p:nvSpPr>
        <p:spPr>
          <a:xfrm>
            <a:off x="4946838" y="1739995"/>
            <a:ext cx="3469592" cy="8234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090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9484</TotalTime>
  <Words>882</Words>
  <Application>Microsoft Office PowerPoint</Application>
  <PresentationFormat>Presentación en pantalla (4:3)</PresentationFormat>
  <Paragraphs>58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Calibri</vt:lpstr>
      <vt:lpstr>Dom Casual</vt:lpstr>
      <vt:lpstr>Source Code Pro</vt:lpstr>
      <vt:lpstr>Tema de Office</vt:lpstr>
      <vt:lpstr>Presentación de PowerPoint</vt:lpstr>
      <vt:lpstr>Cada vez que se define una clase en Python, se crea a su vez un tipo nuevo (tipo int, float, str, list, tuple…)</vt:lpstr>
      <vt:lpstr>Este esquema se define la clase Coche. </vt:lpstr>
      <vt:lpstr>En el siguiente ejemplo se crean dos objetos de tipo Coche: 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Método mostrar</vt:lpstr>
      <vt:lpstr>Comprueba tus resultados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237</cp:revision>
  <dcterms:created xsi:type="dcterms:W3CDTF">2013-06-24T20:15:42Z</dcterms:created>
  <dcterms:modified xsi:type="dcterms:W3CDTF">2025-08-29T16:29:58Z</dcterms:modified>
</cp:coreProperties>
</file>