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668" r:id="rId2"/>
    <p:sldId id="571" r:id="rId3"/>
    <p:sldId id="572" r:id="rId4"/>
    <p:sldId id="573" r:id="rId5"/>
    <p:sldId id="576" r:id="rId6"/>
    <p:sldId id="577" r:id="rId7"/>
    <p:sldId id="579" r:id="rId8"/>
    <p:sldId id="580" r:id="rId9"/>
    <p:sldId id="583" r:id="rId10"/>
    <p:sldId id="584" r:id="rId11"/>
    <p:sldId id="581" r:id="rId12"/>
    <p:sldId id="586" r:id="rId13"/>
    <p:sldId id="671" r:id="rId14"/>
    <p:sldId id="282" r:id="rId1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66"/>
    <a:srgbClr val="D60093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6688" autoAdjust="0"/>
    <p:restoredTop sz="94660"/>
  </p:normalViewPr>
  <p:slideViewPr>
    <p:cSldViewPr>
      <p:cViewPr varScale="1">
        <p:scale>
          <a:sx n="74" d="100"/>
          <a:sy n="74" d="100"/>
        </p:scale>
        <p:origin x="133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721D5-655F-45D2-B717-3C4CD78C8568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4312-99A1-4CE9-ACE7-4C62E9FD90EE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5965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535502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797970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AB4312-99A1-4CE9-ACE7-4C62E9FD90EE}" type="slidenum">
              <a:rPr lang="es-MX" smtClean="0"/>
              <a:t>8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760602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216482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509516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742785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3/5/2024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‹#›</a:t>
            </a:fld>
            <a:endParaRPr lang="es-MX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353158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ítulo, text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CB0270-4803-41AA-A124-4606D5A64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1450" y="68263"/>
            <a:ext cx="7551738" cy="82708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0E98CE-E020-4F61-947F-C16B8367AAB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27463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071130C-EDB6-4212-AC7C-A4DF16F172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75188" y="1376363"/>
            <a:ext cx="4248150" cy="4719637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A2694E-2FCB-4690-B9AA-B1745EB88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82C16C9-226D-40A6-83B0-C7150E25D7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s-ES" altLang="es-MX" dirty="0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EAA7849-A941-412A-950B-FDAF50BC4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D829B6A8-D253-4D4B-A3FA-70749FCD26F0}" type="slidenum">
              <a:rPr lang="es-ES" altLang="es-MX"/>
              <a:pPr/>
              <a:t>‹#›</a:t>
            </a:fld>
            <a:endParaRPr lang="es-ES" altLang="es-MX" dirty="0"/>
          </a:p>
        </p:txBody>
      </p:sp>
    </p:spTree>
    <p:extLst>
      <p:ext uri="{BB962C8B-B14F-4D97-AF65-F5344CB8AC3E}">
        <p14:creationId xmlns:p14="http://schemas.microsoft.com/office/powerpoint/2010/main" val="1425442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3018036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655717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53546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8721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012382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74722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879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41642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F3E716-CACC-4490-AD07-F24B6A68DE47}" type="datetimeFigureOut">
              <a:rPr lang="es-MX" smtClean="0"/>
              <a:t>05/03/2024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A58D3C-5A37-463D-B2C9-8DF65AE0B01C}" type="slidenum">
              <a:rPr lang="es-MX" smtClean="0"/>
              <a:t>‹#›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646615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B577FF9-3543-4875-815D-3D87BD8A20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1604" y="2186472"/>
            <a:ext cx="3915888" cy="2102108"/>
          </a:xfrm>
        </p:spPr>
        <p:txBody>
          <a:bodyPr rtlCol="0" anchor="t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rgbClr val="002060"/>
                </a:solidFill>
              </a:rPr>
              <a:t>Actividad individual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dirty="0"/>
              <a:t>Programación orientada a objetos</a:t>
            </a: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5569EEC-E12F-4856-B407-02B2813A4A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53044" y="0"/>
            <a:ext cx="130305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F860788-3A6A-45A3-B3F1-06F159665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25502" y="1"/>
            <a:ext cx="866356" cy="591009"/>
          </a:xfrm>
          <a:custGeom>
            <a:avLst/>
            <a:gdLst>
              <a:gd name="connsiteX0" fmla="*/ 1355 w 1155142"/>
              <a:gd name="connsiteY0" fmla="*/ 0 h 591009"/>
              <a:gd name="connsiteX1" fmla="*/ 1153787 w 1155142"/>
              <a:gd name="connsiteY1" fmla="*/ 0 h 591009"/>
              <a:gd name="connsiteX2" fmla="*/ 1155142 w 1155142"/>
              <a:gd name="connsiteY2" fmla="*/ 13438 h 591009"/>
              <a:gd name="connsiteX3" fmla="*/ 577571 w 1155142"/>
              <a:gd name="connsiteY3" fmla="*/ 591009 h 591009"/>
              <a:gd name="connsiteX4" fmla="*/ 0 w 1155142"/>
              <a:gd name="connsiteY4" fmla="*/ 13438 h 5910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55142" h="591009">
                <a:moveTo>
                  <a:pt x="1355" y="0"/>
                </a:moveTo>
                <a:lnTo>
                  <a:pt x="1153787" y="0"/>
                </a:lnTo>
                <a:lnTo>
                  <a:pt x="1155142" y="13438"/>
                </a:lnTo>
                <a:cubicBezTo>
                  <a:pt x="1155142" y="332422"/>
                  <a:pt x="896555" y="591009"/>
                  <a:pt x="577571" y="591009"/>
                </a:cubicBezTo>
                <a:cubicBezTo>
                  <a:pt x="258587" y="591009"/>
                  <a:pt x="0" y="332422"/>
                  <a:pt x="0" y="13438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Imagen 5" descr="Imagen que contiene Escala de tiempo&#10;&#10;Descripción generada automáticamente">
            <a:extLst>
              <a:ext uri="{FF2B5EF4-FFF2-40B4-BE49-F238E27FC236}">
                <a16:creationId xmlns:a16="http://schemas.microsoft.com/office/drawing/2014/main" id="{02A3DAED-B948-41BF-A6AE-9C0A881E42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8432" y="2004580"/>
            <a:ext cx="3704628" cy="2465893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DF1E3393-B852-4883-B778-ED35251129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024194" y="2916245"/>
            <a:ext cx="119806" cy="552996"/>
          </a:xfrm>
          <a:custGeom>
            <a:avLst/>
            <a:gdLst>
              <a:gd name="connsiteX0" fmla="*/ 159741 w 159741"/>
              <a:gd name="connsiteY0" fmla="*/ 0 h 552996"/>
              <a:gd name="connsiteX1" fmla="*/ 159741 w 159741"/>
              <a:gd name="connsiteY1" fmla="*/ 552996 h 552996"/>
              <a:gd name="connsiteX2" fmla="*/ 141849 w 159741"/>
              <a:gd name="connsiteY2" fmla="*/ 543285 h 552996"/>
              <a:gd name="connsiteX3" fmla="*/ 0 w 159741"/>
              <a:gd name="connsiteY3" fmla="*/ 276498 h 552996"/>
              <a:gd name="connsiteX4" fmla="*/ 141849 w 159741"/>
              <a:gd name="connsiteY4" fmla="*/ 9711 h 5529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59741" h="552996">
                <a:moveTo>
                  <a:pt x="159741" y="0"/>
                </a:moveTo>
                <a:lnTo>
                  <a:pt x="159741" y="552996"/>
                </a:lnTo>
                <a:lnTo>
                  <a:pt x="141849" y="543285"/>
                </a:lnTo>
                <a:cubicBezTo>
                  <a:pt x="56268" y="485467"/>
                  <a:pt x="0" y="387554"/>
                  <a:pt x="0" y="276498"/>
                </a:cubicBezTo>
                <a:cubicBezTo>
                  <a:pt x="0" y="165443"/>
                  <a:pt x="56268" y="67529"/>
                  <a:pt x="141849" y="9711"/>
                </a:cubicBezTo>
                <a:close/>
              </a:path>
            </a:pathLst>
          </a:custGeom>
          <a:solidFill>
            <a:schemeClr val="accent2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9853D09-4205-4CC7-83EB-288E886AC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61330" y="5717906"/>
            <a:ext cx="1328706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0D040B79-3E73-4A31-840D-D6B9C9FDFC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5633" y="6258756"/>
            <a:ext cx="1174455" cy="599245"/>
          </a:xfrm>
          <a:custGeom>
            <a:avLst/>
            <a:gdLst>
              <a:gd name="connsiteX0" fmla="*/ 782970 w 1565940"/>
              <a:gd name="connsiteY0" fmla="*/ 0 h 599245"/>
              <a:gd name="connsiteX1" fmla="*/ 1528042 w 1565940"/>
              <a:gd name="connsiteY1" fmla="*/ 480469 h 599245"/>
              <a:gd name="connsiteX2" fmla="*/ 1565940 w 1565940"/>
              <a:gd name="connsiteY2" fmla="*/ 599245 h 599245"/>
              <a:gd name="connsiteX3" fmla="*/ 0 w 1565940"/>
              <a:gd name="connsiteY3" fmla="*/ 599245 h 599245"/>
              <a:gd name="connsiteX4" fmla="*/ 37898 w 1565940"/>
              <a:gd name="connsiteY4" fmla="*/ 480469 h 599245"/>
              <a:gd name="connsiteX5" fmla="*/ 782970 w 1565940"/>
              <a:gd name="connsiteY5" fmla="*/ 0 h 5992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565940" h="599245">
                <a:moveTo>
                  <a:pt x="782970" y="0"/>
                </a:moveTo>
                <a:cubicBezTo>
                  <a:pt x="1117910" y="0"/>
                  <a:pt x="1405287" y="198118"/>
                  <a:pt x="1528042" y="480469"/>
                </a:cubicBezTo>
                <a:lnTo>
                  <a:pt x="1565940" y="599245"/>
                </a:lnTo>
                <a:lnTo>
                  <a:pt x="0" y="599245"/>
                </a:lnTo>
                <a:lnTo>
                  <a:pt x="37898" y="480469"/>
                </a:lnTo>
                <a:cubicBezTo>
                  <a:pt x="160653" y="198118"/>
                  <a:pt x="448030" y="0"/>
                  <a:pt x="78297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156C6AE5-3F8B-42AC-9EA4-1B686A11E9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2865" y="5835650"/>
            <a:ext cx="1161135" cy="1022351"/>
          </a:xfrm>
          <a:custGeom>
            <a:avLst/>
            <a:gdLst>
              <a:gd name="connsiteX0" fmla="*/ 61913 w 1548180"/>
              <a:gd name="connsiteY0" fmla="*/ 0 h 1022351"/>
              <a:gd name="connsiteX1" fmla="*/ 1548180 w 1548180"/>
              <a:gd name="connsiteY1" fmla="*/ 0 h 1022351"/>
              <a:gd name="connsiteX2" fmla="*/ 1548180 w 1548180"/>
              <a:gd name="connsiteY2" fmla="*/ 123825 h 1022351"/>
              <a:gd name="connsiteX3" fmla="*/ 123825 w 1548180"/>
              <a:gd name="connsiteY3" fmla="*/ 123825 h 1022351"/>
              <a:gd name="connsiteX4" fmla="*/ 123825 w 1548180"/>
              <a:gd name="connsiteY4" fmla="*/ 1022351 h 1022351"/>
              <a:gd name="connsiteX5" fmla="*/ 0 w 1548180"/>
              <a:gd name="connsiteY5" fmla="*/ 1022351 h 1022351"/>
              <a:gd name="connsiteX6" fmla="*/ 0 w 1548180"/>
              <a:gd name="connsiteY6" fmla="*/ 61913 h 1022351"/>
              <a:gd name="connsiteX7" fmla="*/ 61913 w 1548180"/>
              <a:gd name="connsiteY7" fmla="*/ 0 h 1022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48180" h="1022351">
                <a:moveTo>
                  <a:pt x="61913" y="0"/>
                </a:moveTo>
                <a:lnTo>
                  <a:pt x="1548180" y="0"/>
                </a:lnTo>
                <a:lnTo>
                  <a:pt x="1548180" y="123825"/>
                </a:lnTo>
                <a:lnTo>
                  <a:pt x="123825" y="123825"/>
                </a:lnTo>
                <a:lnTo>
                  <a:pt x="123825" y="1022351"/>
                </a:lnTo>
                <a:lnTo>
                  <a:pt x="0" y="1022351"/>
                </a:ln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5771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dinámicos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11560" y="980728"/>
            <a:ext cx="763284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A diferencia de otros lenguajes, los atributos de datos </a:t>
            </a:r>
            <a:r>
              <a:rPr lang="es-ES" sz="1600" b="1" dirty="0"/>
              <a:t>dinámicos</a:t>
            </a:r>
            <a:r>
              <a:rPr lang="es-ES" sz="1600" dirty="0"/>
              <a:t> no necesitan ser declarados previamente. Un objeto los crea del mismo modo en que se crean las variables en Python, es decir, cuando les asigna un valor por primera vez.</a:t>
            </a:r>
          </a:p>
          <a:p>
            <a:pPr algn="just">
              <a:lnSpc>
                <a:spcPct val="150000"/>
              </a:lnSpc>
            </a:pPr>
            <a:r>
              <a:rPr lang="es-ES" sz="1600" dirty="0"/>
              <a:t>El siguiente código es un ejemplo de ello: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380F844-6434-4D53-89C1-0365C38A6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836115"/>
            <a:ext cx="7181850" cy="301942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B1D7871E-6C57-48A1-849B-74A05A14746F}"/>
              </a:ext>
            </a:extLst>
          </p:cNvPr>
          <p:cNvSpPr/>
          <p:nvPr/>
        </p:nvSpPr>
        <p:spPr>
          <a:xfrm>
            <a:off x="1259632" y="4221088"/>
            <a:ext cx="2592288" cy="67731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2" name="Rectangle 2">
            <a:extLst>
              <a:ext uri="{FF2B5EF4-FFF2-40B4-BE49-F238E27FC236}">
                <a16:creationId xmlns:a16="http://schemas.microsoft.com/office/drawing/2014/main" id="{41037AB2-9D3A-78CF-079F-46FEF15ABF60}"/>
              </a:ext>
            </a:extLst>
          </p:cNvPr>
          <p:cNvSpPr txBox="1">
            <a:spLocks noChangeArrowheads="1"/>
          </p:cNvSpPr>
          <p:nvPr/>
        </p:nvSpPr>
        <p:spPr>
          <a:xfrm>
            <a:off x="5796136" y="3091136"/>
            <a:ext cx="2448272" cy="170601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NOTA: </a:t>
            </a:r>
          </a:p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Crea el atributo dinámico marchas en el objeto c1 con el valor de 6 y realiza las siguientes pruebas en el objeto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76616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323528" y="-27384"/>
            <a:ext cx="8391846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6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28624" y="1268760"/>
            <a:ext cx="8286750" cy="2085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clase </a:t>
            </a:r>
            <a:r>
              <a:rPr lang="es-ES" dirty="0"/>
              <a:t>son atributos compartidos por todas las instancias de esa clase.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/>
              <a:t>Los </a:t>
            </a:r>
            <a:r>
              <a:rPr lang="es-ES" b="1" dirty="0">
                <a:solidFill>
                  <a:schemeClr val="accent6">
                    <a:lumMod val="75000"/>
                  </a:schemeClr>
                </a:solidFill>
              </a:rPr>
              <a:t>atributos de instancia </a:t>
            </a:r>
            <a:r>
              <a:rPr lang="es-ES" dirty="0"/>
              <a:t>son atributos únicos para cada uno de los objetos pertenecientes a dicha clase.</a:t>
            </a:r>
          </a:p>
          <a:p>
            <a:pPr>
              <a:lnSpc>
                <a:spcPct val="150000"/>
              </a:lnSpc>
            </a:pPr>
            <a:endParaRPr lang="es-ES" sz="1600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3BE01F2E-D978-43AB-8E61-2A91E604C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316" y="3503798"/>
            <a:ext cx="7714270" cy="240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31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-27384"/>
            <a:ext cx="9144000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clase y atributos de instancia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77087" y="1191006"/>
            <a:ext cx="7789826" cy="46012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Para referenciar a un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 de clase</a:t>
            </a:r>
            <a:r>
              <a:rPr lang="es-ES" sz="1600" dirty="0"/>
              <a:t> se utiliza el nombre de la clase. 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Al modificar un atributo de este tipo, los cambios se verán reflejados en todas y cada una las instancias.</a:t>
            </a:r>
          </a:p>
          <a:p>
            <a:pPr algn="just">
              <a:lnSpc>
                <a:spcPct val="150000"/>
              </a:lnSpc>
            </a:pPr>
            <a:endParaRPr lang="es-ES" sz="1100" dirty="0"/>
          </a:p>
          <a:p>
            <a:pPr lvl="1">
              <a:spcBef>
                <a:spcPts val="600"/>
              </a:spcBef>
            </a:pP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&gt;&gt;&gt;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c1 = </a:t>
            </a:r>
            <a:r>
              <a:rPr lang="es-ES" sz="1600" b="1" i="0" dirty="0">
                <a:effectLst/>
                <a:latin typeface="inherit"/>
              </a:rPr>
              <a:t>Coche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s-ES" sz="1600" b="0" i="0" dirty="0">
                <a:solidFill>
                  <a:srgbClr val="DD1144"/>
                </a:solidFill>
                <a:effectLst/>
                <a:latin typeface="inherit"/>
              </a:rPr>
              <a:t>'rojo'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009999"/>
                </a:solidFill>
                <a:effectLst/>
                <a:latin typeface="inherit"/>
              </a:rPr>
              <a:t>20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&gt;&gt;&gt;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c2 = </a:t>
            </a:r>
            <a:r>
              <a:rPr lang="es-ES" sz="1600" b="1" i="0" dirty="0">
                <a:effectLst/>
                <a:latin typeface="inherit"/>
              </a:rPr>
              <a:t>Coche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(</a:t>
            </a:r>
            <a:r>
              <a:rPr lang="es-ES" sz="1600" b="0" i="0" dirty="0">
                <a:solidFill>
                  <a:srgbClr val="DD1144"/>
                </a:solidFill>
                <a:effectLst/>
                <a:latin typeface="inherit"/>
              </a:rPr>
              <a:t>'azul'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, </a:t>
            </a:r>
            <a:r>
              <a:rPr lang="es-ES" sz="1600" b="0" i="0" dirty="0">
                <a:solidFill>
                  <a:srgbClr val="009999"/>
                </a:solidFill>
                <a:effectLst/>
                <a:latin typeface="inherit"/>
              </a:rPr>
              <a:t>20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&gt;&gt;&gt; print(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c1.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ruedas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4</a:t>
            </a:r>
            <a:endParaRPr lang="es-ES" sz="1600" b="0" i="0" dirty="0"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inherit"/>
              </a:rPr>
              <a:t>&gt;&gt;&gt; print(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c2.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ruedas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4</a:t>
            </a:r>
            <a:endParaRPr lang="es-ES" sz="1600" b="0" i="0" dirty="0"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solidFill>
                  <a:srgbClr val="777777"/>
                </a:solidFill>
                <a:effectLst/>
                <a:highlight>
                  <a:srgbClr val="FFFF00"/>
                </a:highlight>
                <a:latin typeface="inherit"/>
              </a:rPr>
              <a:t>&gt;&gt;&gt;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r>
              <a:rPr lang="es-ES" sz="1600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Coche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.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highlight>
                  <a:srgbClr val="FFFF00"/>
                </a:highlight>
                <a:latin typeface="inherit"/>
              </a:rPr>
              <a:t>ruedas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 = </a:t>
            </a:r>
            <a:r>
              <a:rPr lang="es-ES" sz="1600" b="0" i="0" dirty="0">
                <a:effectLst/>
                <a:highlight>
                  <a:srgbClr val="FFFF00"/>
                </a:highlight>
                <a:latin typeface="inherit"/>
              </a:rPr>
              <a:t>6</a:t>
            </a:r>
            <a:r>
              <a:rPr lang="es-ES" sz="1600" b="0" i="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inherit"/>
              </a:rPr>
              <a:t> </a:t>
            </a:r>
            <a:endParaRPr lang="es-ES" sz="1600" b="0" i="0" dirty="0">
              <a:solidFill>
                <a:srgbClr val="AAAAAA"/>
              </a:solidFill>
              <a:effectLst/>
              <a:highlight>
                <a:srgbClr val="FFFF00"/>
              </a:highlight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&gt;&gt;&gt; print(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c1.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ruedas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6</a:t>
            </a:r>
            <a:endParaRPr lang="es-ES" sz="1600" b="0" i="0" dirty="0"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&gt;&gt;&gt; print(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c2.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  <a:latin typeface="inherit"/>
              </a:rPr>
              <a:t>ruedas</a:t>
            </a:r>
            <a:r>
              <a:rPr lang="es-ES" sz="1600" b="0" i="0" dirty="0">
                <a:solidFill>
                  <a:srgbClr val="777777"/>
                </a:solidFill>
                <a:effectLst/>
                <a:latin typeface="inherit"/>
              </a:rPr>
              <a:t>)</a:t>
            </a:r>
            <a:r>
              <a:rPr lang="es-ES" sz="1600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endParaRPr lang="es-ES" sz="1600" b="0" i="0" dirty="0">
              <a:solidFill>
                <a:srgbClr val="AAAAAA"/>
              </a:solidFill>
              <a:effectLst/>
              <a:latin typeface="Source Code Pro" panose="020B0509030403020204" pitchFamily="49" charset="0"/>
            </a:endParaRPr>
          </a:p>
          <a:p>
            <a:pPr lvl="1"/>
            <a:r>
              <a:rPr lang="es-ES" sz="1600" b="0" i="0" dirty="0">
                <a:effectLst/>
                <a:latin typeface="inherit"/>
              </a:rPr>
              <a:t>6</a:t>
            </a:r>
            <a:endParaRPr lang="es-ES" sz="1600" b="0" i="0" dirty="0">
              <a:effectLst/>
              <a:latin typeface="Source Code Pro" panose="020B0509030403020204" pitchFamily="49" charset="0"/>
            </a:endParaRPr>
          </a:p>
          <a:p>
            <a:pPr lvl="1" algn="just"/>
            <a:endParaRPr lang="es-MX" sz="1600" b="0" i="0" dirty="0">
              <a:solidFill>
                <a:srgbClr val="777777"/>
              </a:solidFill>
              <a:effectLst/>
              <a:latin typeface="Source Code Pro" panose="020B0509030403020204" pitchFamily="49" charset="0"/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C5ADFD07-2F2A-401D-A6C0-E8C09C9597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7944" y="3322633"/>
            <a:ext cx="3960440" cy="2096704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3AB05C25-B59C-BBC1-E8C7-13214BBA178B}"/>
              </a:ext>
            </a:extLst>
          </p:cNvPr>
          <p:cNvSpPr txBox="1">
            <a:spLocks noChangeArrowheads="1"/>
          </p:cNvSpPr>
          <p:nvPr/>
        </p:nvSpPr>
        <p:spPr>
          <a:xfrm>
            <a:off x="3909107" y="2132856"/>
            <a:ext cx="4407309" cy="93610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NOTA: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Imprime las ruedas de los objetos c1 y c2.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Modifica el atributo de clase ruedas e imprime nuevamente las ruedas de los objetos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49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08912013-0DAA-4E2F-81D3-4CE3B7140A0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25513" y="0"/>
            <a:ext cx="7174879" cy="1143001"/>
          </a:xfrm>
        </p:spPr>
        <p:txBody>
          <a:bodyPr>
            <a:normAutofit/>
          </a:bodyPr>
          <a:lstStyle/>
          <a:p>
            <a:pPr algn="ctr"/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Método mostrar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CA7AA9-ACE6-4821-AC2E-D08C4FE483C6}"/>
              </a:ext>
            </a:extLst>
          </p:cNvPr>
          <p:cNvSpPr txBox="1">
            <a:spLocks noChangeArrowheads="1"/>
          </p:cNvSpPr>
          <p:nvPr/>
        </p:nvSpPr>
        <p:spPr>
          <a:xfrm>
            <a:off x="611560" y="1248470"/>
            <a:ext cx="8110507" cy="7403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ct val="120000"/>
              </a:lnSpc>
              <a:spcBef>
                <a:spcPts val="600"/>
              </a:spcBef>
              <a:buNone/>
            </a:pP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Crea el método </a:t>
            </a:r>
            <a:r>
              <a:rPr lang="es-ES" altLang="es-MX" sz="14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mostrar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que imprime un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string</a:t>
            </a:r>
            <a:r>
              <a:rPr lang="es-ES" altLang="es-MX" sz="140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 con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la concatenación de los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atributos de instancia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(color, velocidad y </a:t>
            </a:r>
            <a:r>
              <a:rPr lang="es-ES" altLang="es-MX" sz="1400" dirty="0" err="1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) y el </a:t>
            </a:r>
            <a:r>
              <a:rPr lang="es-ES" altLang="es-MX" sz="1400" b="1" dirty="0">
                <a:solidFill>
                  <a:srgbClr val="FF0000"/>
                </a:solidFill>
                <a:latin typeface="Dom Casual" charset="0"/>
              </a:rPr>
              <a:t>atributo de clase </a:t>
            </a:r>
            <a:r>
              <a:rPr lang="es-ES" altLang="es-MX" sz="1400" dirty="0">
                <a:solidFill>
                  <a:schemeClr val="bg2">
                    <a:lumMod val="10000"/>
                  </a:schemeClr>
                </a:solidFill>
                <a:latin typeface="Dom Casual" charset="0"/>
              </a:rPr>
              <a:t>(ruedas).</a:t>
            </a:r>
            <a:endParaRPr lang="es-ES_tradnl" altLang="es-MX" sz="1400" dirty="0">
              <a:solidFill>
                <a:schemeClr val="bg2">
                  <a:lumMod val="10000"/>
                </a:schemeClr>
              </a:solidFill>
              <a:latin typeface="Dom Casual" charset="0"/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6E0C7CDF-F677-6671-5EC3-62B5865000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576" y="2245857"/>
            <a:ext cx="4392488" cy="33636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F3BBEFF-804B-B13F-C260-F13E9BDB8EE5}"/>
              </a:ext>
            </a:extLst>
          </p:cNvPr>
          <p:cNvSpPr txBox="1">
            <a:spLocks noChangeArrowheads="1"/>
          </p:cNvSpPr>
          <p:nvPr/>
        </p:nvSpPr>
        <p:spPr>
          <a:xfrm>
            <a:off x="4932040" y="3068960"/>
            <a:ext cx="3528392" cy="146860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NOTA: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Crea el método mostrar.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En el </a:t>
            </a:r>
            <a:r>
              <a:rPr lang="es-ES" altLang="es-MX" sz="1600" b="1" dirty="0" err="1">
                <a:solidFill>
                  <a:srgbClr val="FF0000"/>
                </a:solidFill>
                <a:latin typeface="Dom Casual" charset="0"/>
              </a:rPr>
              <a:t>main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, imprime el resultado del método mostrar para el objeto c1 y c2.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96573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43001"/>
            <a:ext cx="8280920" cy="770172"/>
          </a:xfrm>
        </p:spPr>
        <p:txBody>
          <a:bodyPr>
            <a:normAutofit fontScale="90000"/>
          </a:bodyPr>
          <a:lstStyle/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Cada vez que se define una clase en Python, se crea a su vez un tipo nuevo (tipo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int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float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str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list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8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tuple…</a:t>
            </a:r>
            <a:r>
              <a:rPr lang="es-ES" altLang="es-MX" sz="18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)</a:t>
            </a:r>
            <a:endParaRPr lang="es-ES_tradnl" altLang="es-MX" sz="18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25513" y="0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7DD650B5-F59A-45D1-B1A3-5494C0D93B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9832" y="1844824"/>
            <a:ext cx="5500223" cy="4430191"/>
          </a:xfrm>
          <a:prstGeom prst="rect">
            <a:avLst/>
          </a:prstGeom>
        </p:spPr>
      </p:pic>
      <p:sp>
        <p:nvSpPr>
          <p:cNvPr id="14" name="Rectangle 2">
            <a:extLst>
              <a:ext uri="{FF2B5EF4-FFF2-40B4-BE49-F238E27FC236}">
                <a16:creationId xmlns:a16="http://schemas.microsoft.com/office/drawing/2014/main" id="{98A9BE75-84DA-4969-88EB-5F789CE4F31B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948759"/>
            <a:ext cx="2628292" cy="37662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Para definir una clase en Python se utiliza la palabra reservada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class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</a:p>
          <a:p>
            <a:pPr algn="l">
              <a:lnSpc>
                <a:spcPct val="150000"/>
              </a:lnSpc>
              <a:spcBef>
                <a:spcPts val="1200"/>
              </a:spcBef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El siguiente esquema visualiza los elementos principales que componen una clase.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59249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1115617"/>
            <a:ext cx="8280920" cy="58519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Este esquema se define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Clases en Python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33435BC1-AD01-4FA7-B9E6-5B7267A13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06982" y="1794351"/>
            <a:ext cx="5605478" cy="4514969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102D4FEC-80EE-463E-A4B2-7087BBE7322F}"/>
              </a:ext>
            </a:extLst>
          </p:cNvPr>
          <p:cNvSpPr txBox="1">
            <a:spLocks noChangeArrowheads="1"/>
          </p:cNvSpPr>
          <p:nvPr/>
        </p:nvSpPr>
        <p:spPr>
          <a:xfrm>
            <a:off x="431540" y="1794351"/>
            <a:ext cx="2484276" cy="23436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50000"/>
              </a:lnSpc>
            </a:pP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La clase establece una serie de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datos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(atributos), como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ruedas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color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aceleracion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velocidad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las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operaciones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(métodos)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frena()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665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>
            <a:extLst>
              <a:ext uri="{FF2B5EF4-FFF2-40B4-BE49-F238E27FC236}">
                <a16:creationId xmlns:a16="http://schemas.microsoft.com/office/drawing/2014/main" id="{A989DBC3-3BB3-47E2-B7AB-0605D52D98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31540" y="911410"/>
            <a:ext cx="8100900" cy="4101766"/>
          </a:xfrm>
        </p:spPr>
        <p:txBody>
          <a:bodyPr>
            <a:normAutofit/>
          </a:bodyPr>
          <a:lstStyle/>
          <a:p>
            <a:pPr algn="l"/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En el siguiente ejemplo se crean dos objetos de tipo Coche: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=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Coche('rojo', 20)</a:t>
            </a:r>
            <a:b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print(c1.color)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rojo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print(c1.ruedas)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4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=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Coche('azul', 30)</a:t>
            </a:r>
            <a:b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print(c2.color)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azul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print(c2.ruedas)</a:t>
            </a:r>
            <a:b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</a:b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4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C1FE459C-07E2-4B95-B312-371C1E72CE94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6FC9F71-00E5-43D0-9944-D99205359CE4}"/>
              </a:ext>
            </a:extLst>
          </p:cNvPr>
          <p:cNvSpPr txBox="1">
            <a:spLocks noChangeArrowheads="1"/>
          </p:cNvSpPr>
          <p:nvPr/>
        </p:nvSpPr>
        <p:spPr>
          <a:xfrm>
            <a:off x="395654" y="4983297"/>
            <a:ext cx="8136786" cy="129614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just">
              <a:lnSpc>
                <a:spcPts val="3000"/>
              </a:lnSpc>
            </a:pP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son objetos, objetos cuya clase es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. Ambos objetos pueden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acelerar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y </a:t>
            </a:r>
            <a:r>
              <a:rPr lang="es-ES" altLang="es-MX" sz="1600" b="1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frenar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, porque su clase define estas operaciones y tienen un color, porque la clase </a:t>
            </a:r>
            <a:r>
              <a:rPr lang="es-ES" altLang="es-MX" sz="1600" b="1" dirty="0">
                <a:solidFill>
                  <a:schemeClr val="accent6">
                    <a:lumMod val="75000"/>
                  </a:schemeClr>
                </a:solidFill>
                <a:latin typeface="Dom Casual" charset="0"/>
              </a:rPr>
              <a:t>Coche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también define este dato.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c1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 es de color rojo, mientras que 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c2 </a:t>
            </a:r>
            <a:r>
              <a:rPr lang="es-ES" altLang="es-MX" sz="1600" dirty="0">
                <a:solidFill>
                  <a:schemeClr val="tx1">
                    <a:lumMod val="95000"/>
                    <a:lumOff val="5000"/>
                  </a:schemeClr>
                </a:solidFill>
                <a:latin typeface="Dom Casual" charset="0"/>
              </a:rPr>
              <a:t>es de color azul.</a:t>
            </a:r>
            <a:endParaRPr lang="es-ES_tradnl" altLang="es-MX" sz="1600" dirty="0">
              <a:solidFill>
                <a:schemeClr val="tx1">
                  <a:lumMod val="95000"/>
                  <a:lumOff val="5000"/>
                </a:schemeClr>
              </a:solidFill>
              <a:latin typeface="Dom Casual" charset="0"/>
            </a:endParaRPr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51B4ED5C-4EAB-4BB6-B188-BF7088972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2898" y="1619624"/>
            <a:ext cx="4392488" cy="3363673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0A47F7A2-83A9-C2BE-C31C-BE16F1919486}"/>
              </a:ext>
            </a:extLst>
          </p:cNvPr>
          <p:cNvSpPr txBox="1">
            <a:spLocks noChangeArrowheads="1"/>
          </p:cNvSpPr>
          <p:nvPr/>
        </p:nvSpPr>
        <p:spPr>
          <a:xfrm>
            <a:off x="6642171" y="2285998"/>
            <a:ext cx="1926155" cy="11430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NOTA: </a:t>
            </a:r>
          </a:p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En la función </a:t>
            </a:r>
            <a:r>
              <a:rPr lang="es-ES" altLang="es-MX" sz="1600" b="1" dirty="0" err="1">
                <a:solidFill>
                  <a:srgbClr val="FF0000"/>
                </a:solidFill>
                <a:latin typeface="Dom Casual" charset="0"/>
              </a:rPr>
              <a:t>main</a:t>
            </a:r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, crea los objetos c1 y c2. Imprime los atributos color y ruedas de cada objeto.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7542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53751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Objetos en Python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B9DCBD5-EDB4-472E-80FA-9890151C94A5}"/>
              </a:ext>
            </a:extLst>
          </p:cNvPr>
          <p:cNvSpPr txBox="1"/>
          <p:nvPr/>
        </p:nvSpPr>
        <p:spPr>
          <a:xfrm>
            <a:off x="886631" y="1412776"/>
            <a:ext cx="7272808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Para crear un objeto de una clase determinada, es decir, instanciar una clase, se usa el nombre de la clase y a continuación se añaden paréntesis (como si se llamara a una función).</a:t>
            </a:r>
          </a:p>
          <a:p>
            <a:r>
              <a:rPr lang="es-ES" sz="1600" dirty="0">
                <a:solidFill>
                  <a:schemeClr val="bg1"/>
                </a:solidFill>
              </a:rPr>
              <a:t>.</a:t>
            </a:r>
            <a:br>
              <a:rPr lang="es-ES" sz="1600" dirty="0"/>
            </a:b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 =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MiClase()</a:t>
            </a:r>
            <a:endParaRPr lang="es-ES" sz="1600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872459" y="3283201"/>
            <a:ext cx="727280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Este código crea una nueva instancia de la clase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MiClase</a:t>
            </a:r>
            <a:r>
              <a:rPr lang="es-ES" sz="1600" dirty="0"/>
              <a:t> y asigna dicho objeto a la variable </a:t>
            </a:r>
            <a:r>
              <a:rPr lang="es-ES" sz="1600" b="1" dirty="0">
                <a:solidFill>
                  <a:srgbClr val="FF0000"/>
                </a:solidFill>
              </a:rPr>
              <a:t>obj</a:t>
            </a:r>
            <a:r>
              <a:rPr lang="es-ES" sz="1600" dirty="0"/>
              <a:t>. Esto crea un objeto vacío, sin estado.</a:t>
            </a:r>
          </a:p>
        </p:txBody>
      </p:sp>
    </p:spTree>
    <p:extLst>
      <p:ext uri="{BB962C8B-B14F-4D97-AF65-F5344CB8AC3E}">
        <p14:creationId xmlns:p14="http://schemas.microsoft.com/office/powerpoint/2010/main" val="32859346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57FA5499-F960-45B8-A4F1-72965E0A367A}"/>
              </a:ext>
            </a:extLst>
          </p:cNvPr>
          <p:cNvSpPr txBox="1"/>
          <p:nvPr/>
        </p:nvSpPr>
        <p:spPr>
          <a:xfrm>
            <a:off x="488603" y="1052736"/>
            <a:ext cx="8166794" cy="2870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Sin embargo, hay clases que deben o necesitan crear instancias de objetos con un estado inicial.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Esto se consigue implementando el método especial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. Este método es conocido como el constructor de la clase y se invoca cada vez que se instancia un nuevo objeto.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El método </a:t>
            </a:r>
            <a:r>
              <a:rPr lang="es-ES" sz="1600" b="1" dirty="0">
                <a:solidFill>
                  <a:srgbClr val="FF0000"/>
                </a:solidFill>
              </a:rPr>
              <a:t>__init__()</a:t>
            </a:r>
            <a:r>
              <a:rPr lang="es-ES" sz="1600" dirty="0"/>
              <a:t> establece un primer parámetro especial que se suele llamar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 </a:t>
            </a:r>
            <a:r>
              <a:rPr lang="es-ES" sz="1600" dirty="0"/>
              <a:t>y puede especificar otros parámetros como en las funciones.</a:t>
            </a:r>
          </a:p>
          <a:p>
            <a:pPr marL="285750" indent="-285750" algn="just">
              <a:lnSpc>
                <a:spcPct val="15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ES" sz="1600" dirty="0"/>
              <a:t>En nuestro caso, el constructor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 es el siguiente: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488602" y="5241347"/>
            <a:ext cx="8043837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Además del parámetro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self</a:t>
            </a:r>
            <a:r>
              <a:rPr lang="es-ES" sz="1600" dirty="0"/>
              <a:t>, se definen los parámetros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aceleracion</a:t>
            </a:r>
            <a:r>
              <a:rPr lang="es-ES" sz="1600" dirty="0"/>
              <a:t>, que determinan el estado inicial del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.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7813CB-E4B8-46C1-8558-63AE71408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965727"/>
            <a:ext cx="3312368" cy="1241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1585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Constructor de una clase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755575" y="1150292"/>
            <a:ext cx="76328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En este caso, para instanciar un objeto de tipo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debemos pasar como argumentos el </a:t>
            </a:r>
            <a:r>
              <a:rPr lang="es-ES" sz="1600" b="1" dirty="0"/>
              <a:t>color </a:t>
            </a:r>
            <a:r>
              <a:rPr lang="es-ES" sz="1600" dirty="0"/>
              <a:t>y la </a:t>
            </a:r>
            <a:r>
              <a:rPr lang="es-ES" sz="1600" b="1" dirty="0"/>
              <a:t>aceleración </a:t>
            </a:r>
            <a:r>
              <a:rPr lang="es-ES" sz="1600" dirty="0"/>
              <a:t>como vimos en el ejemplo:</a:t>
            </a:r>
          </a:p>
          <a:p>
            <a:endParaRPr lang="es-MX" sz="1600" b="0" i="0" dirty="0">
              <a:solidFill>
                <a:srgbClr val="000000"/>
              </a:solidFill>
              <a:effectLst/>
              <a:latin typeface="Source Code Pro" panose="020B0509030403020204" pitchFamily="49" charset="0"/>
            </a:endParaRPr>
          </a:p>
          <a:p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c1 = </a:t>
            </a:r>
            <a:r>
              <a:rPr lang="es-MX" sz="1600" b="0" i="0" dirty="0">
                <a:solidFill>
                  <a:srgbClr val="0086B3"/>
                </a:solidFill>
                <a:effectLst/>
                <a:latin typeface="Source Code Pro" panose="020B0509030403020204" pitchFamily="49" charset="0"/>
              </a:rPr>
              <a:t>Coche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(</a:t>
            </a:r>
            <a:r>
              <a:rPr lang="es-MX" sz="1600" b="0" i="0" dirty="0">
                <a:solidFill>
                  <a:srgbClr val="DD1144"/>
                </a:solidFill>
                <a:effectLst/>
                <a:latin typeface="Source Code Pro" panose="020B0509030403020204" pitchFamily="49" charset="0"/>
              </a:rPr>
              <a:t>'rojo'</a:t>
            </a:r>
            <a:r>
              <a:rPr lang="es-MX" sz="1600" b="0" i="0" dirty="0">
                <a:solidFill>
                  <a:srgbClr val="000000"/>
                </a:solidFill>
                <a:effectLst/>
                <a:latin typeface="Source Code Pro" panose="020B0509030403020204" pitchFamily="49" charset="0"/>
              </a:rPr>
              <a:t>, </a:t>
            </a:r>
            <a:r>
              <a:rPr lang="es-MX" sz="1600" b="0" i="0" dirty="0">
                <a:solidFill>
                  <a:srgbClr val="009999"/>
                </a:solidFill>
                <a:effectLst/>
                <a:latin typeface="Source Code Pro" panose="020B0509030403020204" pitchFamily="49" charset="0"/>
              </a:rPr>
              <a:t>20</a:t>
            </a:r>
            <a:r>
              <a:rPr lang="es-MX" sz="1600" b="0" i="0" dirty="0">
                <a:solidFill>
                  <a:srgbClr val="777777"/>
                </a:solidFill>
                <a:effectLst/>
                <a:latin typeface="Source Code Pro" panose="020B0509030403020204" pitchFamily="49" charset="0"/>
              </a:rPr>
              <a:t>)</a:t>
            </a:r>
            <a:br>
              <a:rPr lang="es-ES" sz="1600" dirty="0"/>
            </a:br>
            <a:endParaRPr lang="es-ES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FEE2874F-F48B-47D6-8562-87AB343D01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2833124"/>
            <a:ext cx="678180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5754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546194" y="1403256"/>
            <a:ext cx="7632848" cy="7927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La única operación que pueden realizar los objetos es referenciar a sus atributos por medio del operador (.) punto. 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83328AB-21E1-4C74-9969-267791F4E483}"/>
              </a:ext>
            </a:extLst>
          </p:cNvPr>
          <p:cNvSpPr txBox="1"/>
          <p:nvPr/>
        </p:nvSpPr>
        <p:spPr>
          <a:xfrm>
            <a:off x="539553" y="2196037"/>
            <a:ext cx="7639490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Un objeto tiene dos tipos de atributos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y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.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1A84889-B9D5-417A-BF82-6E82EF2CC978}"/>
              </a:ext>
            </a:extLst>
          </p:cNvPr>
          <p:cNvSpPr txBox="1"/>
          <p:nvPr/>
        </p:nvSpPr>
        <p:spPr>
          <a:xfrm>
            <a:off x="539553" y="2859208"/>
            <a:ext cx="2538067" cy="3378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atributos de datos </a:t>
            </a:r>
            <a:r>
              <a:rPr lang="es-ES" sz="1600" dirty="0"/>
              <a:t>definen el estado del objeto. En otros lenguajes son conocidos simplemente como atributos.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sz="1600" dirty="0"/>
              <a:t>Los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métodos</a:t>
            </a:r>
            <a:r>
              <a:rPr lang="es-ES" sz="1600" dirty="0"/>
              <a:t> son las funciones definidas dentro de la clase.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9C0574E7-E365-4DA4-85C8-363EDA9F3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1892" y="3097094"/>
            <a:ext cx="4937547" cy="2902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16452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7CE40F4F-E91D-42FD-B661-EAA8BC18ABC8}"/>
              </a:ext>
            </a:extLst>
          </p:cNvPr>
          <p:cNvSpPr txBox="1">
            <a:spLocks noChangeArrowheads="1"/>
          </p:cNvSpPr>
          <p:nvPr/>
        </p:nvSpPr>
        <p:spPr>
          <a:xfrm>
            <a:off x="984560" y="-27384"/>
            <a:ext cx="7174879" cy="11430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ES_tradnl" altLang="es-MX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Atributos de datos y métodos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63E2DE3-CD98-4F49-9265-70EF73D24688}"/>
              </a:ext>
            </a:extLst>
          </p:cNvPr>
          <p:cNvSpPr txBox="1"/>
          <p:nvPr/>
        </p:nvSpPr>
        <p:spPr>
          <a:xfrm>
            <a:off x="683568" y="1071716"/>
            <a:ext cx="7632848" cy="423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s-ES" sz="1600" dirty="0"/>
              <a:t>Siguiendo con nuestro ejemplo de la clase </a:t>
            </a:r>
            <a:r>
              <a:rPr lang="es-ES" sz="1600" b="1" dirty="0">
                <a:solidFill>
                  <a:schemeClr val="accent5">
                    <a:lumMod val="75000"/>
                  </a:schemeClr>
                </a:solidFill>
              </a:rPr>
              <a:t>Coche</a:t>
            </a:r>
            <a:r>
              <a:rPr lang="es-ES" sz="1600" dirty="0"/>
              <a:t>, vamos a crear el objeto </a:t>
            </a:r>
            <a:r>
              <a:rPr lang="es-ES" sz="1600" b="1" dirty="0">
                <a:solidFill>
                  <a:srgbClr val="FF0000"/>
                </a:solidFill>
              </a:rPr>
              <a:t>c1</a:t>
            </a:r>
            <a:r>
              <a:rPr lang="es-ES" sz="1600" dirty="0"/>
              <a:t>: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64589E1-D774-4109-9A31-A4D03F5FFFFA}"/>
              </a:ext>
            </a:extLst>
          </p:cNvPr>
          <p:cNvSpPr txBox="1"/>
          <p:nvPr/>
        </p:nvSpPr>
        <p:spPr>
          <a:xfrm>
            <a:off x="683568" y="4430889"/>
            <a:ext cx="7992888" cy="15314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s-ES" sz="1600" dirty="0"/>
              <a:t>En la línea 2, el objeto </a:t>
            </a:r>
            <a:r>
              <a:rPr lang="es-ES" sz="1600" b="1" dirty="0">
                <a:solidFill>
                  <a:srgbClr val="FF0000"/>
                </a:solidFill>
              </a:rPr>
              <a:t>c1 </a:t>
            </a:r>
            <a:r>
              <a:rPr lang="es-ES" sz="1600" dirty="0"/>
              <a:t>está referenciando al atributo de dato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color</a:t>
            </a:r>
            <a:r>
              <a:rPr lang="es-ES" sz="1600" dirty="0"/>
              <a:t> y en la línea 4 al atributo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velocidad</a:t>
            </a:r>
            <a:r>
              <a:rPr lang="es-ES" sz="1600" dirty="0"/>
              <a:t>. Sin embargo, en la línea 6 se referencia al método 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acelera()</a:t>
            </a:r>
            <a:r>
              <a:rPr lang="es-ES" sz="1600" dirty="0"/>
              <a:t>. Al llamar a este método se modifica el estado del objeto, dado que se incrementa su velocidad. Este hecho lo puedes apreciar cuando se vuelve a referenciar al atributo velocidad en la línea 7.</a:t>
            </a: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F3FBE88E-271B-4CCB-A6B2-F1F08A7781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15" y="1995716"/>
            <a:ext cx="3571875" cy="1819275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19FAB63F-4894-4D94-8C17-98F7B82DD3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75284" y="1488942"/>
            <a:ext cx="3841132" cy="2785175"/>
          </a:xfrm>
          <a:prstGeom prst="rect">
            <a:avLst/>
          </a:prstGeom>
        </p:spPr>
      </p:pic>
      <p:sp>
        <p:nvSpPr>
          <p:cNvPr id="2" name="Rectangle 2">
            <a:extLst>
              <a:ext uri="{FF2B5EF4-FFF2-40B4-BE49-F238E27FC236}">
                <a16:creationId xmlns:a16="http://schemas.microsoft.com/office/drawing/2014/main" id="{89851B5A-1170-E38D-1ED8-A47310DE83D2}"/>
              </a:ext>
            </a:extLst>
          </p:cNvPr>
          <p:cNvSpPr txBox="1">
            <a:spLocks noChangeArrowheads="1"/>
          </p:cNvSpPr>
          <p:nvPr/>
        </p:nvSpPr>
        <p:spPr>
          <a:xfrm>
            <a:off x="7308305" y="3131115"/>
            <a:ext cx="1512168" cy="1143002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NOTA: </a:t>
            </a:r>
          </a:p>
          <a:p>
            <a:pPr algn="l"/>
            <a:r>
              <a:rPr lang="es-ES" altLang="es-MX" sz="1600" b="1" dirty="0">
                <a:solidFill>
                  <a:srgbClr val="FF0000"/>
                </a:solidFill>
                <a:latin typeface="Dom Casual" charset="0"/>
              </a:rPr>
              <a:t>Imprime el atributo velocidad antes y después de llamar al método acelera del objeto c1.</a:t>
            </a:r>
            <a:endParaRPr lang="es-ES_tradnl" altLang="es-MX" sz="1600" b="1" dirty="0">
              <a:solidFill>
                <a:srgbClr val="FF0000"/>
              </a:solidFill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1617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8360</TotalTime>
  <Words>981</Words>
  <Application>Microsoft Office PowerPoint</Application>
  <PresentationFormat>On-screen Show (4:3)</PresentationFormat>
  <Paragraphs>73</Paragraphs>
  <Slides>14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Calibri</vt:lpstr>
      <vt:lpstr>Dom Casual</vt:lpstr>
      <vt:lpstr>inherit</vt:lpstr>
      <vt:lpstr>Source Code Pro</vt:lpstr>
      <vt:lpstr>Tema de Office</vt:lpstr>
      <vt:lpstr>PowerPoint Presentation</vt:lpstr>
      <vt:lpstr>Cada vez que se define una clase en Python, se crea a su vez un tipo nuevo (tipo int, float, str, list, tuple…)</vt:lpstr>
      <vt:lpstr>Este esquema se define la clase Coche. </vt:lpstr>
      <vt:lpstr>En el siguiente ejemplo se crean dos objetos de tipo Coche:   c1 = Coche('rojo', 20) print(c1.color) rojo print(c1.ruedas) 4  c2 = Coche('azul', 30) print(c2.color) azul print(c2.ruedas) 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Método mostrar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235</cp:revision>
  <dcterms:created xsi:type="dcterms:W3CDTF">2013-06-24T20:15:42Z</dcterms:created>
  <dcterms:modified xsi:type="dcterms:W3CDTF">2024-03-05T22:01:33Z</dcterms:modified>
</cp:coreProperties>
</file>