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93" r:id="rId2"/>
    <p:sldId id="618" r:id="rId3"/>
    <p:sldId id="620" r:id="rId4"/>
    <p:sldId id="622" r:id="rId5"/>
    <p:sldId id="623" r:id="rId6"/>
    <p:sldId id="703" r:id="rId7"/>
    <p:sldId id="624" r:id="rId8"/>
    <p:sldId id="625" r:id="rId9"/>
    <p:sldId id="627" r:id="rId10"/>
    <p:sldId id="628" r:id="rId11"/>
    <p:sldId id="629" r:id="rId12"/>
    <p:sldId id="727" r:id="rId13"/>
    <p:sldId id="630" r:id="rId14"/>
    <p:sldId id="729" r:id="rId15"/>
    <p:sldId id="730" r:id="rId16"/>
    <p:sldId id="731" r:id="rId17"/>
    <p:sldId id="732" r:id="rId18"/>
    <p:sldId id="733" r:id="rId19"/>
    <p:sldId id="734" r:id="rId20"/>
    <p:sldId id="694" r:id="rId21"/>
    <p:sldId id="695" r:id="rId22"/>
    <p:sldId id="696" r:id="rId23"/>
    <p:sldId id="631" r:id="rId24"/>
    <p:sldId id="633" r:id="rId25"/>
    <p:sldId id="636" r:id="rId26"/>
    <p:sldId id="665" r:id="rId27"/>
    <p:sldId id="637" r:id="rId28"/>
    <p:sldId id="638" r:id="rId29"/>
    <p:sldId id="639" r:id="rId30"/>
    <p:sldId id="640" r:id="rId31"/>
    <p:sldId id="641" r:id="rId32"/>
    <p:sldId id="642" r:id="rId33"/>
    <p:sldId id="725" r:id="rId34"/>
    <p:sldId id="728" r:id="rId35"/>
    <p:sldId id="726" r:id="rId36"/>
    <p:sldId id="643" r:id="rId37"/>
    <p:sldId id="632" r:id="rId38"/>
    <p:sldId id="647" r:id="rId39"/>
    <p:sldId id="649" r:id="rId40"/>
    <p:sldId id="650" r:id="rId41"/>
    <p:sldId id="651" r:id="rId42"/>
    <p:sldId id="652" r:id="rId43"/>
    <p:sldId id="653" r:id="rId44"/>
    <p:sldId id="654" r:id="rId45"/>
    <p:sldId id="715" r:id="rId46"/>
    <p:sldId id="717" r:id="rId47"/>
    <p:sldId id="719" r:id="rId48"/>
    <p:sldId id="720" r:id="rId49"/>
    <p:sldId id="721" r:id="rId50"/>
    <p:sldId id="722" r:id="rId51"/>
    <p:sldId id="655" r:id="rId52"/>
    <p:sldId id="656" r:id="rId53"/>
    <p:sldId id="282" r:id="rId5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D60093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945" autoAdjust="0"/>
    <p:restoredTop sz="94660"/>
  </p:normalViewPr>
  <p:slideViewPr>
    <p:cSldViewPr>
      <p:cViewPr varScale="1">
        <p:scale>
          <a:sx n="123" d="100"/>
          <a:sy n="123" d="100"/>
        </p:scale>
        <p:origin x="7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721D5-655F-45D2-B717-3C4CD78C8568}" type="datetimeFigureOut">
              <a:rPr lang="es-MX" smtClean="0"/>
              <a:t>02/09/2022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B4312-99A1-4CE9-ACE7-4C62E9FD90E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96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611803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99423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177629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85015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92376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752001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15274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175196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35258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824261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60849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830676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449240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333906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086660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641572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489337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491114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480732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617758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664013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34000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443672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193799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919059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30524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812024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407520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019956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782406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740012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93152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44791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189843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799853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5772949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920947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9401169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0312544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4840767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1005370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206236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0806744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99140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0961426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677845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8848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14520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64495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8242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7643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02/09/2022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6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02/09/2022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9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02/09/2022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4278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9/2/2022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31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02/09/2022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02/09/2022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57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02/09/2022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35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02/09/2022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02/09/2022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12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02/09/2022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72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02/09/2022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02/09/2022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6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E716-CACC-4490-AD07-F24B6A68DE47}" type="datetimeFigureOut">
              <a:rPr lang="es-MX" smtClean="0"/>
              <a:t>02/09/2022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6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r.com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669826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TI 3001 C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Analítica de datos y herramientas de inteligencia artificial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2245323"/>
            <a:ext cx="7342584" cy="115212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Módulo re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6" name="Imagen 5" descr="Un reloj con números romanos&#10;&#10;Descripción generada automáticamente con confianza media">
            <a:extLst>
              <a:ext uri="{FF2B5EF4-FFF2-40B4-BE49-F238E27FC236}">
                <a16:creationId xmlns:a16="http://schemas.microsoft.com/office/drawing/2014/main" id="{A13954DE-EEDD-4C44-9D3B-6C3A81F2E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501008"/>
            <a:ext cx="4320480" cy="213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82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findall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735088" y="1693001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43DF6FA-3D98-4874-A3A6-0D2CCD64D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29" y="2420888"/>
            <a:ext cx="7981914" cy="243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736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finditer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765920" y="2162698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Busca la palabra </a:t>
            </a:r>
            <a:r>
              <a:rPr lang="es-ES" sz="2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is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en el texto.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79FB5EA-5874-4539-94A9-9E452A4E792C}"/>
              </a:ext>
            </a:extLst>
          </p:cNvPr>
          <p:cNvSpPr txBox="1"/>
          <p:nvPr/>
        </p:nvSpPr>
        <p:spPr>
          <a:xfrm>
            <a:off x="493879" y="1354016"/>
            <a:ext cx="7806545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finditer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subtextos donde coincide la expresión regular y  devuelve estas coincidencias como un objeto iterador.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DFAFCB2-3F0A-40CE-9A55-4E188AC192B3}"/>
              </a:ext>
            </a:extLst>
          </p:cNvPr>
          <p:cNvSpPr txBox="1"/>
          <p:nvPr/>
        </p:nvSpPr>
        <p:spPr>
          <a:xfrm>
            <a:off x="647700" y="6083232"/>
            <a:ext cx="7806545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ts val="2500"/>
              </a:lnSpc>
              <a:spcAft>
                <a:spcPts val="1200"/>
              </a:spcAft>
            </a:pP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Obtenemos un objeto iterador con las coincidencias encontradas.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579AC1B-6FDA-4378-B166-FA123DB1F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2899736"/>
            <a:ext cx="78486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182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finditer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79FB5EA-5874-4539-94A9-9E452A4E792C}"/>
              </a:ext>
            </a:extLst>
          </p:cNvPr>
          <p:cNvSpPr txBox="1"/>
          <p:nvPr/>
        </p:nvSpPr>
        <p:spPr>
          <a:xfrm>
            <a:off x="493879" y="1354016"/>
            <a:ext cx="7806545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finditer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subtextos donde coincide la expresión regular y  devuelve estas coincidencias como un objeto iterador.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3070946-D9A0-4152-A309-556E244EC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087" y="2801300"/>
            <a:ext cx="7032079" cy="314962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6DFAFCB2-3F0A-40CE-9A55-4E188AC192B3}"/>
              </a:ext>
            </a:extLst>
          </p:cNvPr>
          <p:cNvSpPr txBox="1"/>
          <p:nvPr/>
        </p:nvSpPr>
        <p:spPr>
          <a:xfrm>
            <a:off x="823087" y="6083233"/>
            <a:ext cx="7806545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ts val="2500"/>
              </a:lnSpc>
              <a:spcAft>
                <a:spcPts val="1200"/>
              </a:spcAft>
            </a:pP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Obtenemos objetos de tipo match con las coincidencias encontradas.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B22C458-4B38-4A82-B0DB-FB6DE2C52C32}"/>
              </a:ext>
            </a:extLst>
          </p:cNvPr>
          <p:cNvSpPr txBox="1"/>
          <p:nvPr/>
        </p:nvSpPr>
        <p:spPr>
          <a:xfrm>
            <a:off x="765920" y="2162698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Busca la palabra </a:t>
            </a:r>
            <a:r>
              <a:rPr lang="es-ES" sz="2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is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en el texto.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230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finditer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D314A86-AAC1-479B-B6AB-4DD4D2373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24" y="2204864"/>
            <a:ext cx="7420476" cy="365556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556B13C-69C6-4D2C-B78C-D3C96BCCAA66}"/>
              </a:ext>
            </a:extLst>
          </p:cNvPr>
          <p:cNvSpPr txBox="1"/>
          <p:nvPr/>
        </p:nvSpPr>
        <p:spPr>
          <a:xfrm>
            <a:off x="683568" y="14127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Busca la palabra </a:t>
            </a:r>
            <a:r>
              <a:rPr lang="es-ES" sz="2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is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en el texto.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802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-17738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usar las expresiones regulares?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E5AA9D-354E-4C31-88A9-A48B5A9BA280}"/>
              </a:ext>
            </a:extLst>
          </p:cNvPr>
          <p:cNvSpPr txBox="1"/>
          <p:nvPr/>
        </p:nvSpPr>
        <p:spPr>
          <a:xfrm>
            <a:off x="663706" y="1802272"/>
            <a:ext cx="7632848" cy="3253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inherit"/>
              </a:rPr>
              <a:t>split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(): 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El cual divide el texto en una lista, realizando las divisiones del texto en cada lugar donde se cumple con la expresión regular.</a:t>
            </a:r>
            <a:endParaRPr lang="es-ES" u="sng" dirty="0">
              <a:solidFill>
                <a:srgbClr val="000000"/>
              </a:solidFill>
              <a:latin typeface="inherit"/>
            </a:endParaRPr>
          </a:p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sub(): 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El cual encuentra todos los subtextos donde existe una coincidencia con la expresión regular y luego los reemplaza con un nuevo texto.</a:t>
            </a:r>
          </a:p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inherit"/>
              </a:rPr>
              <a:t>subn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(): 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El cual es similar al anterior pero además de devolver el nuevo texto, también devuelve el numero de reemplazos que realizó.</a:t>
            </a:r>
          </a:p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s-ES" b="0" i="0" dirty="0">
              <a:solidFill>
                <a:srgbClr val="000000"/>
              </a:solidFill>
              <a:effectLst/>
              <a:latin typeface="inherit"/>
            </a:endParaRPr>
          </a:p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s-ES" b="0" i="0" dirty="0">
              <a:solidFill>
                <a:srgbClr val="000000"/>
              </a:solidFill>
              <a:effectLst/>
              <a:latin typeface="inherit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392B394-963B-4356-AD56-AC5F6787A3D4}"/>
              </a:ext>
            </a:extLst>
          </p:cNvPr>
          <p:cNvSpPr txBox="1"/>
          <p:nvPr/>
        </p:nvSpPr>
        <p:spPr>
          <a:xfrm>
            <a:off x="641181" y="827801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Modificando el texto de entrada</a:t>
            </a:r>
            <a:endParaRPr lang="es-E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Imagen 4" descr="Texto&#10;&#10;Descripción generada automáticamente con confianza media">
            <a:extLst>
              <a:ext uri="{FF2B5EF4-FFF2-40B4-BE49-F238E27FC236}">
                <a16:creationId xmlns:a16="http://schemas.microsoft.com/office/drawing/2014/main" id="{E960688C-D058-4288-BF5C-739DFB46E8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329" y="4437112"/>
            <a:ext cx="4181448" cy="167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71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41176" y="-27384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split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89477" y="1905146"/>
            <a:ext cx="8259755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Divide el texto mientras no encuentre un carácter alfanumérico.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F66D3C9-053F-4EFB-A0F8-196F5C716363}"/>
              </a:ext>
            </a:extLst>
          </p:cNvPr>
          <p:cNvSpPr txBox="1"/>
          <p:nvPr/>
        </p:nvSpPr>
        <p:spPr>
          <a:xfrm>
            <a:off x="442122" y="1103175"/>
            <a:ext cx="8259756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inherit"/>
              </a:rPr>
              <a:t>split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(): 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El cual divide el texto en una lista, realizando las divisiones del texto en cada lugar donde se cumple con la expresión regular.</a:t>
            </a:r>
            <a:endParaRPr lang="es-ES" b="0" i="0" dirty="0">
              <a:solidFill>
                <a:srgbClr val="000000"/>
              </a:solidFill>
              <a:effectLst/>
              <a:latin typeface="inheri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1D483A6-926B-4E64-881F-0176505B1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750" y="2527124"/>
            <a:ext cx="6786500" cy="383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88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41176" y="-27384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split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89476" y="1116562"/>
            <a:ext cx="8259755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Divide por línea.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A76B235-E2D1-469A-947D-F9464CBBB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486" y="1844824"/>
            <a:ext cx="7663027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985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41176" y="-27384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sub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83568" y="2286631"/>
            <a:ext cx="2813224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Sustituir “Podrá” por “Puede” en el texto.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364CB32-9566-488B-91CA-5796782DA649}"/>
              </a:ext>
            </a:extLst>
          </p:cNvPr>
          <p:cNvSpPr txBox="1"/>
          <p:nvPr/>
        </p:nvSpPr>
        <p:spPr>
          <a:xfrm>
            <a:off x="400945" y="1328773"/>
            <a:ext cx="8259755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sub(): 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El cual encuentra todos los subtextos donde existe una coincidencia con la expresión regular y luego los reemplaza con un nuevo texto.</a:t>
            </a:r>
            <a:endParaRPr lang="es-ES" b="0" i="0" dirty="0">
              <a:solidFill>
                <a:srgbClr val="000000"/>
              </a:solidFill>
              <a:effectLst/>
              <a:latin typeface="inheri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12F64E0-F78B-484B-9422-F5BEB2D47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2256228"/>
            <a:ext cx="4205242" cy="419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80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41176" y="-27384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sub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83568" y="2286631"/>
            <a:ext cx="2813224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Sustituir “Podrá” por “Puede” en el texto.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364CB32-9566-488B-91CA-5796782DA649}"/>
              </a:ext>
            </a:extLst>
          </p:cNvPr>
          <p:cNvSpPr txBox="1"/>
          <p:nvPr/>
        </p:nvSpPr>
        <p:spPr>
          <a:xfrm>
            <a:off x="400945" y="1328773"/>
            <a:ext cx="8259755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sub(): 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El cual encuentra todos los subtextos donde existe una coincidencia con la expresión regular y luego los reemplaza con un nuevo texto.</a:t>
            </a:r>
            <a:endParaRPr lang="es-ES" b="0" i="0" dirty="0">
              <a:solidFill>
                <a:srgbClr val="000000"/>
              </a:solidFill>
              <a:effectLst/>
              <a:latin typeface="inherit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8B0324B-F321-4275-804E-DE20DE032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2492896"/>
            <a:ext cx="4248472" cy="396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630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41176" y="-27384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sub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83568" y="1557497"/>
            <a:ext cx="756084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Convertir un número (442)-223-78-90 por 4422237890.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02D4951-7D82-4326-A909-ADAEFEF0F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092" y="2505670"/>
            <a:ext cx="4925815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824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usar las expresiones regulares?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57200" y="1259632"/>
            <a:ext cx="7920880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En la librería estándar de Python podemos encontrar el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módulo re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, el cual nos proporciona todas las operaciones necesarias para trabajar con las expresiones regulares.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FBE0C90-A4D8-4BF1-86E2-A6A27C599BB8}"/>
              </a:ext>
            </a:extLst>
          </p:cNvPr>
          <p:cNvSpPr txBox="1"/>
          <p:nvPr/>
        </p:nvSpPr>
        <p:spPr>
          <a:xfrm>
            <a:off x="457200" y="293804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Importar el módulo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re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de Python.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33454E1-90EC-4F45-AE1E-17EDEF9AA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40" y="3705201"/>
            <a:ext cx="4705350" cy="571500"/>
          </a:xfrm>
          <a:prstGeom prst="rect">
            <a:avLst/>
          </a:prstGeom>
        </p:spPr>
      </p:pic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73FD6CF4-390B-4637-8C5E-9FBB8E28F2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482" y="4276701"/>
            <a:ext cx="4508478" cy="180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578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44854" y="0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re y expresiones regulares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69546" y="1111789"/>
            <a:ext cx="8204908" cy="1162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la izquierda tenemos un texto en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el cual vamos a identificar expresiones regulares.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 la derecha tenemos una lista 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caracteres especiales y diferentes caracteres usados en expresiones regulares.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F921F72-D718-4DAA-9B7A-848F49AF2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54" y="2308904"/>
            <a:ext cx="8168897" cy="429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373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44854" y="0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Expresiones regulares: \d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887246" y="1268760"/>
            <a:ext cx="7344816" cy="1162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Ejemplo: </a:t>
            </a:r>
            <a:r>
              <a:rPr lang="es-ES" sz="16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Busca el primer dígito en el texto. </a:t>
            </a:r>
          </a:p>
          <a:p>
            <a:pPr algn="just">
              <a:lnSpc>
                <a:spcPct val="150000"/>
              </a:lnSpc>
            </a:pPr>
            <a:r>
              <a:rPr lang="es-E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</a:t>
            </a:r>
            <a:r>
              <a:rPr lang="es-ES" sz="1600" b="1" dirty="0">
                <a:solidFill>
                  <a:srgbClr val="FF0000"/>
                </a:solidFill>
              </a:rPr>
              <a:t>r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se utiliza en Python para anular caracteres o palabras especiales de Python.</a:t>
            </a:r>
            <a:endParaRPr lang="es-ES" sz="1600" b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es-ES" sz="16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re.search</a:t>
            </a:r>
            <a:r>
              <a:rPr lang="es-ES" sz="16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(</a:t>
            </a:r>
            <a:r>
              <a:rPr lang="es-ES" sz="16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r”Expresión</a:t>
            </a:r>
            <a:r>
              <a:rPr lang="es-ES" sz="16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 regular”, texto)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793FE48-623D-42B8-BED7-05AD9ED8B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780928"/>
            <a:ext cx="6871239" cy="320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553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44854" y="0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Expresiones regulares: \d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1011640" y="1340768"/>
            <a:ext cx="3672408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b="0" dirty="0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https://regexr.com/</a:t>
            </a:r>
            <a:endParaRPr lang="es-ES" sz="1600" b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s-ES" sz="16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20 coincidencias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8E4CB25-DBDE-4690-9149-04D33C8D6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037" y="2492896"/>
            <a:ext cx="701992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427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4EAFB9D-A872-4F2B-9A4C-EDDAC1EBFF8F}"/>
              </a:ext>
            </a:extLst>
          </p:cNvPr>
          <p:cNvSpPr txBox="1"/>
          <p:nvPr/>
        </p:nvSpPr>
        <p:spPr>
          <a:xfrm>
            <a:off x="556202" y="1637911"/>
            <a:ext cx="7806545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inherit"/>
              </a:rPr>
              <a:t>En los </a:t>
            </a:r>
            <a:r>
              <a:rPr lang="es-ES" dirty="0" err="1">
                <a:solidFill>
                  <a:srgbClr val="000000"/>
                </a:solidFill>
                <a:latin typeface="inherit"/>
              </a:rPr>
              <a:t>metacaracteres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 está el poder de las Expresiones regulares.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El verdadero valor de las expresiones regulares son los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inherit"/>
              </a:rPr>
              <a:t>metacaracteres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209D1B0-77B0-443B-B44C-A581F1D389C4}"/>
              </a:ext>
            </a:extLst>
          </p:cNvPr>
          <p:cNvSpPr txBox="1"/>
          <p:nvPr/>
        </p:nvSpPr>
        <p:spPr>
          <a:xfrm>
            <a:off x="2123728" y="939034"/>
            <a:ext cx="4824536" cy="401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12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Son caracteres con un significado especial.</a:t>
            </a:r>
          </a:p>
        </p:txBody>
      </p:sp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293FB511-D00F-4078-ABBF-BE8AC61DE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118046"/>
              </p:ext>
            </p:extLst>
          </p:nvPr>
        </p:nvGraphicFramePr>
        <p:xfrm>
          <a:off x="556202" y="2649352"/>
          <a:ext cx="7897418" cy="2521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244">
                  <a:extLst>
                    <a:ext uri="{9D8B030D-6E8A-4147-A177-3AD203B41FA5}">
                      <a16:colId xmlns:a16="http://schemas.microsoft.com/office/drawing/2014/main" val="3049714274"/>
                    </a:ext>
                  </a:extLst>
                </a:gridCol>
                <a:gridCol w="5794468">
                  <a:extLst>
                    <a:ext uri="{9D8B030D-6E8A-4147-A177-3AD203B41FA5}">
                      <a16:colId xmlns:a16="http://schemas.microsoft.com/office/drawing/2014/main" val="1816556619"/>
                    </a:ext>
                  </a:extLst>
                </a:gridCol>
                <a:gridCol w="1488706">
                  <a:extLst>
                    <a:ext uri="{9D8B030D-6E8A-4147-A177-3AD203B41FA5}">
                      <a16:colId xmlns:a16="http://schemas.microsoft.com/office/drawing/2014/main" val="1987385688"/>
                    </a:ext>
                  </a:extLst>
                </a:gridCol>
              </a:tblGrid>
              <a:tr h="417996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MC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737155"/>
                  </a:ext>
                </a:extLst>
              </a:tr>
              <a:tr h="60416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Indica un conjunto de caracteres. Se usa ‘-’ para indicar un rango. Algunos caracteres especiales pierden su significado.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[a-z]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703374"/>
                  </a:ext>
                </a:extLst>
              </a:tr>
              <a:tr h="350029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Cualquier carácter excepto un salto de línea.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….ar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40276"/>
                  </a:ext>
                </a:extLst>
              </a:tr>
              <a:tr h="350029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Coincide con el comienzo de la cadena.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^[A-Z]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42066"/>
                  </a:ext>
                </a:extLst>
              </a:tr>
              <a:tr h="350029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Coincide con el final de la cadena.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@gmail.com$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322987"/>
                  </a:ext>
                </a:extLst>
              </a:tr>
              <a:tr h="350029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|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Una ‘</a:t>
                      </a:r>
                      <a:r>
                        <a:rPr lang="es-MX" dirty="0" err="1"/>
                        <a:t>or</a:t>
                      </a:r>
                      <a:r>
                        <a:rPr lang="es-MX" dirty="0"/>
                        <a:t>’.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[a-z] | [A-Z]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55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9539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-99392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729C420-11B3-4E8A-AB9E-B87A07E74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880962"/>
            <a:ext cx="7481830" cy="342835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489179" y="1298545"/>
            <a:ext cx="7964356" cy="1111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dirty="0"/>
              <a:t>Se usa ‘-’ para indicar un rango. </a:t>
            </a:r>
          </a:p>
          <a:p>
            <a:pPr marL="285750" indent="-285750" algn="just" fontAlgn="base">
              <a:lnSpc>
                <a:spcPts val="25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findall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subtextos donde coincide 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la expresión regular y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devuelve estas coincidencias como una lista.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736066" y="2299254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Busca todos los caracteres en minúsculas.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1F6875C-FDBE-48EB-8BD5-4D3A750FAB0C}"/>
              </a:ext>
            </a:extLst>
          </p:cNvPr>
          <p:cNvSpPr txBox="1"/>
          <p:nvPr/>
        </p:nvSpPr>
        <p:spPr>
          <a:xfrm>
            <a:off x="2627784" y="801397"/>
            <a:ext cx="3600400" cy="393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[] Indica un conjunto de caracteres </a:t>
            </a:r>
          </a:p>
        </p:txBody>
      </p:sp>
    </p:spTree>
    <p:extLst>
      <p:ext uri="{BB962C8B-B14F-4D97-AF65-F5344CB8AC3E}">
        <p14:creationId xmlns:p14="http://schemas.microsoft.com/office/powerpoint/2010/main" val="65064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899592" y="1583777"/>
            <a:ext cx="4683827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Busca todos los números.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BF46C46-01AA-4FAE-81E2-92FAEB4E3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420888"/>
            <a:ext cx="7315200" cy="3333750"/>
          </a:xfrm>
          <a:prstGeom prst="rect">
            <a:avLst/>
          </a:prstGeom>
        </p:spPr>
      </p:pic>
      <p:sp>
        <p:nvSpPr>
          <p:cNvPr id="11" name="Rectangle 4">
            <a:extLst>
              <a:ext uri="{FF2B5EF4-FFF2-40B4-BE49-F238E27FC236}">
                <a16:creationId xmlns:a16="http://schemas.microsoft.com/office/drawing/2014/main" id="{5F2CD450-F1A2-44D0-826E-8133FCEE19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721" y="46280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A68EC81-20D1-482B-988D-DEB369A3512A}"/>
              </a:ext>
            </a:extLst>
          </p:cNvPr>
          <p:cNvSpPr txBox="1"/>
          <p:nvPr/>
        </p:nvSpPr>
        <p:spPr>
          <a:xfrm>
            <a:off x="2627784" y="947069"/>
            <a:ext cx="3600400" cy="393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[] Indica un conjunto de caracteres </a:t>
            </a:r>
          </a:p>
        </p:txBody>
      </p:sp>
    </p:spTree>
    <p:extLst>
      <p:ext uri="{BB962C8B-B14F-4D97-AF65-F5344CB8AC3E}">
        <p14:creationId xmlns:p14="http://schemas.microsoft.com/office/powerpoint/2010/main" val="3640664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91025" y="950207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Punto(.) Cualquier carácter excepto el salto de línea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45CBD37-E855-453E-8CDA-5467A4B05037}"/>
              </a:ext>
            </a:extLst>
          </p:cNvPr>
          <p:cNvSpPr txBox="1"/>
          <p:nvPr/>
        </p:nvSpPr>
        <p:spPr>
          <a:xfrm>
            <a:off x="489179" y="1628800"/>
            <a:ext cx="796435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caracteres.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32A1748-633E-43E7-BE55-E8492049D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013" y="2276872"/>
            <a:ext cx="33813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36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9503A3F-E9DA-4811-B06F-68C27D84A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11" y="2615298"/>
            <a:ext cx="7581900" cy="27813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91027" y="854548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Punto(.) Cualquier carácter excepto el salto de línea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063FB26-AAEE-4512-8152-582C6C8E3508}"/>
              </a:ext>
            </a:extLst>
          </p:cNvPr>
          <p:cNvSpPr txBox="1"/>
          <p:nvPr/>
        </p:nvSpPr>
        <p:spPr>
          <a:xfrm>
            <a:off x="891027" y="1744402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3: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Texto con 4 caracteres y que termine en ar.</a:t>
            </a: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1749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732113" y="1996191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3: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Texto con 4 caracteres y que termine en ar.</a:t>
            </a: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A9CC210-D544-440F-8021-7745484E4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639" y="2805616"/>
            <a:ext cx="7611568" cy="2264537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47566EE0-4954-4E0D-B2B2-3E11D449C07F}"/>
              </a:ext>
            </a:extLst>
          </p:cNvPr>
          <p:cNvSpPr txBox="1">
            <a:spLocks noChangeArrowheads="1"/>
          </p:cNvSpPr>
          <p:nvPr/>
        </p:nvSpPr>
        <p:spPr>
          <a:xfrm>
            <a:off x="289721" y="4056"/>
            <a:ext cx="83632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B4734F2-B2C4-4B79-90BB-D1E93446E6FA}"/>
              </a:ext>
            </a:extLst>
          </p:cNvPr>
          <p:cNvSpPr txBox="1"/>
          <p:nvPr/>
        </p:nvSpPr>
        <p:spPr>
          <a:xfrm>
            <a:off x="891027" y="908720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Punto(.) Cualquier carácter excepto el salto de línea</a:t>
            </a:r>
          </a:p>
        </p:txBody>
      </p:sp>
    </p:spTree>
    <p:extLst>
      <p:ext uri="{BB962C8B-B14F-4D97-AF65-F5344CB8AC3E}">
        <p14:creationId xmlns:p14="http://schemas.microsoft.com/office/powerpoint/2010/main" val="18508358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511993" y="950207"/>
            <a:ext cx="4369025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^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Coincide con el comienzo de la cadena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F4872DA-619A-41A1-BE49-20DE32CBC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02" y="2290056"/>
            <a:ext cx="8001000" cy="37338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2BEA311-D141-4761-9657-1E9AB156D83F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4: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Letra que comience en mayúsculas.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053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-17738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usar las expresiones regulares?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23664" y="1643589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Algunos métodos para usar el módulo</a:t>
            </a:r>
            <a:r>
              <a:rPr lang="es-ES" sz="2000" i="0" dirty="0">
                <a:solidFill>
                  <a:srgbClr val="FF0000"/>
                </a:solidFill>
                <a:effectLst/>
              </a:rPr>
              <a:t> </a:t>
            </a:r>
            <a:r>
              <a:rPr lang="es-ES" sz="2000" b="1" i="0" dirty="0">
                <a:solidFill>
                  <a:srgbClr val="FF0000"/>
                </a:solidFill>
                <a:effectLst/>
              </a:rPr>
              <a:t>re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de Python: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E5AA9D-354E-4C31-88A9-A48B5A9BA280}"/>
              </a:ext>
            </a:extLst>
          </p:cNvPr>
          <p:cNvSpPr txBox="1"/>
          <p:nvPr/>
        </p:nvSpPr>
        <p:spPr>
          <a:xfrm>
            <a:off x="423664" y="2267744"/>
            <a:ext cx="8259756" cy="3099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match()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Determina si la expresión regular tiene coincidencias en el comienzo del texto.</a:t>
            </a:r>
          </a:p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search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Escanea todo el texto buscando cualquier ubicación donde coincida la expresión regular. Devuelve un objeto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inherit"/>
              </a:rPr>
              <a:t>math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.</a:t>
            </a:r>
          </a:p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findall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subtextos donde coincide 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la expresión regular y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devuelve estas coincidencias como una lista.</a:t>
            </a:r>
          </a:p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finditer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subtextos donde coincide la expresión regular y  devuelve estas coincidencias como un objeto iterador.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64D28A7-B772-479A-8C51-15D9FA37942C}"/>
              </a:ext>
            </a:extLst>
          </p:cNvPr>
          <p:cNvSpPr txBox="1"/>
          <p:nvPr/>
        </p:nvSpPr>
        <p:spPr>
          <a:xfrm>
            <a:off x="641181" y="5603036"/>
            <a:ext cx="7617742" cy="833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Todos estos métodos reciben dos parámetros: la </a:t>
            </a:r>
            <a:r>
              <a:rPr lang="es-ES" sz="2000" b="1" i="0" dirty="0">
                <a:solidFill>
                  <a:srgbClr val="FF0000"/>
                </a:solidFill>
                <a:effectLst/>
              </a:rPr>
              <a:t>expresión a evaluar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y el </a:t>
            </a:r>
            <a:r>
              <a:rPr lang="es-ES" sz="2000" b="1" dirty="0">
                <a:solidFill>
                  <a:srgbClr val="FF0000"/>
                </a:solidFill>
              </a:rPr>
              <a:t>texto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615B10D-C612-427D-B4F2-796382C7C728}"/>
              </a:ext>
            </a:extLst>
          </p:cNvPr>
          <p:cNvSpPr txBox="1"/>
          <p:nvPr/>
        </p:nvSpPr>
        <p:spPr>
          <a:xfrm>
            <a:off x="641181" y="827801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Buscando coincidencias</a:t>
            </a:r>
            <a:endParaRPr lang="es-E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6390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511993" y="950207"/>
            <a:ext cx="4369025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^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Coincide con el comienzo de la cadena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4: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Letra que comience en mayúsculas.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030C024-0B9F-42D1-BEC6-A46FCB039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305544"/>
            <a:ext cx="81629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3125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286844" y="950207"/>
            <a:ext cx="4369025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$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Coincide con el final de la cadena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5: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El correo termine en @tec.mx y se encuentre al final del texto.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B7CCA3B-3CA5-49C1-8C86-63E6F418C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88" y="2346991"/>
            <a:ext cx="7920880" cy="3008591"/>
          </a:xfrm>
          <a:prstGeom prst="rect">
            <a:avLst/>
          </a:prstGeom>
        </p:spPr>
      </p:pic>
      <p:sp>
        <p:nvSpPr>
          <p:cNvPr id="10" name="Abrir llave 9">
            <a:extLst>
              <a:ext uri="{FF2B5EF4-FFF2-40B4-BE49-F238E27FC236}">
                <a16:creationId xmlns:a16="http://schemas.microsoft.com/office/drawing/2014/main" id="{38DB08D7-E161-479F-9C2E-2CE4029C869F}"/>
              </a:ext>
            </a:extLst>
          </p:cNvPr>
          <p:cNvSpPr/>
          <p:nvPr/>
        </p:nvSpPr>
        <p:spPr>
          <a:xfrm rot="16200000">
            <a:off x="7937037" y="4696753"/>
            <a:ext cx="246121" cy="10715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16153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CEA46D0-66FA-4F21-B3D8-91AB14163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16" y="2365662"/>
            <a:ext cx="7864552" cy="2287473"/>
          </a:xfrm>
          <a:prstGeom prst="rect">
            <a:avLst/>
          </a:prstGeom>
        </p:spPr>
      </p:pic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286844" y="950207"/>
            <a:ext cx="4369025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$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Coincide con el final de la cadena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5: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El correo termine en @tec.mx y se encuentre al final del texto.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38DB08D7-E161-479F-9C2E-2CE4029C869F}"/>
              </a:ext>
            </a:extLst>
          </p:cNvPr>
          <p:cNvSpPr/>
          <p:nvPr/>
        </p:nvSpPr>
        <p:spPr>
          <a:xfrm rot="16200000">
            <a:off x="7570320" y="4000981"/>
            <a:ext cx="522016" cy="13340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5556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1C784F4-BDDC-4D50-B8E9-68B91761F76A}"/>
              </a:ext>
            </a:extLst>
          </p:cNvPr>
          <p:cNvSpPr txBox="1"/>
          <p:nvPr/>
        </p:nvSpPr>
        <p:spPr>
          <a:xfrm>
            <a:off x="683568" y="1537713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una línea termine con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“Mundo.”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D01309-A779-489D-9641-3C8825455B71}"/>
              </a:ext>
            </a:extLst>
          </p:cNvPr>
          <p:cNvSpPr txBox="1"/>
          <p:nvPr/>
        </p:nvSpPr>
        <p:spPr>
          <a:xfrm>
            <a:off x="938682" y="962324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$ ) Fin de una cadena de caracteres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B4B1865-F3E8-456D-9E52-0E91A931E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931" y="2315538"/>
            <a:ext cx="68008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3765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1C784F4-BDDC-4D50-B8E9-68B91761F76A}"/>
              </a:ext>
            </a:extLst>
          </p:cNvPr>
          <p:cNvSpPr txBox="1"/>
          <p:nvPr/>
        </p:nvSpPr>
        <p:spPr>
          <a:xfrm>
            <a:off x="683568" y="1537713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una línea termine con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“Mundo.”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D01309-A779-489D-9641-3C8825455B71}"/>
              </a:ext>
            </a:extLst>
          </p:cNvPr>
          <p:cNvSpPr txBox="1"/>
          <p:nvPr/>
        </p:nvSpPr>
        <p:spPr>
          <a:xfrm>
            <a:off x="938682" y="962324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$ ) Coincide con el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final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de una cadena de caracteres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162C75B-E079-4011-A089-37620B49E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221" y="2138630"/>
            <a:ext cx="6685558" cy="432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2699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1C784F4-BDDC-4D50-B8E9-68B91761F76A}"/>
              </a:ext>
            </a:extLst>
          </p:cNvPr>
          <p:cNvSpPr txBox="1"/>
          <p:nvPr/>
        </p:nvSpPr>
        <p:spPr>
          <a:xfrm>
            <a:off x="683568" y="1537713"/>
            <a:ext cx="7920880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una línea termine con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“Mundo.”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Agregar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flag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re.M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para tomar texto multilínea. Que lea cada línea por separado.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D01309-A779-489D-9641-3C8825455B71}"/>
              </a:ext>
            </a:extLst>
          </p:cNvPr>
          <p:cNvSpPr txBox="1"/>
          <p:nvPr/>
        </p:nvSpPr>
        <p:spPr>
          <a:xfrm>
            <a:off x="938682" y="962324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$ ) Coincide con el final de una cadena de caracteres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BF02BA4-7F59-41F5-A7CC-189B2F98F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210" y="3212976"/>
            <a:ext cx="5788292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6555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286845" y="950207"/>
            <a:ext cx="4229372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| (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or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6: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Letras ma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yúsculas y minúsculas.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97BE126-2243-4EF3-87E0-59CAAA506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59" y="2329338"/>
            <a:ext cx="7591691" cy="333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39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293FB511-D00F-4078-ABBF-BE8AC61DE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218149"/>
              </p:ext>
            </p:extLst>
          </p:nvPr>
        </p:nvGraphicFramePr>
        <p:xfrm>
          <a:off x="623291" y="2074792"/>
          <a:ext cx="7897418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244">
                  <a:extLst>
                    <a:ext uri="{9D8B030D-6E8A-4147-A177-3AD203B41FA5}">
                      <a16:colId xmlns:a16="http://schemas.microsoft.com/office/drawing/2014/main" val="3049714274"/>
                    </a:ext>
                  </a:extLst>
                </a:gridCol>
                <a:gridCol w="5794468">
                  <a:extLst>
                    <a:ext uri="{9D8B030D-6E8A-4147-A177-3AD203B41FA5}">
                      <a16:colId xmlns:a16="http://schemas.microsoft.com/office/drawing/2014/main" val="1816556619"/>
                    </a:ext>
                  </a:extLst>
                </a:gridCol>
                <a:gridCol w="1488706">
                  <a:extLst>
                    <a:ext uri="{9D8B030D-6E8A-4147-A177-3AD203B41FA5}">
                      <a16:colId xmlns:a16="http://schemas.microsoft.com/office/drawing/2014/main" val="1987385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MC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737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 o más repeticiones de la expresión regular precedente.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.*</a:t>
                      </a:r>
                      <a:r>
                        <a:rPr lang="es-MX" dirty="0" err="1"/>
                        <a:t>er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70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 o más repeticiones de la expresión regular precedente. salto de línea.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.+</a:t>
                      </a:r>
                      <a:r>
                        <a:rPr lang="es-MX" dirty="0" err="1"/>
                        <a:t>er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4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Número exacto de repeticiones. Puede tener número máximo y mínimo.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.{5}</a:t>
                      </a:r>
                      <a:r>
                        <a:rPr lang="es-MX" dirty="0" err="1"/>
                        <a:t>er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42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 o 1 repetición de la expresión regular precedente. Prioriza el mínimo.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&lt;.*?&gt;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322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Capturar y agrupar.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55513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7E7310A2-6DD6-4A42-8090-574E0BE400D7}"/>
              </a:ext>
            </a:extLst>
          </p:cNvPr>
          <p:cNvSpPr txBox="1"/>
          <p:nvPr/>
        </p:nvSpPr>
        <p:spPr>
          <a:xfrm>
            <a:off x="2123728" y="939034"/>
            <a:ext cx="4824536" cy="401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12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Son caracteres con un significado especial.</a:t>
            </a:r>
          </a:p>
        </p:txBody>
      </p:sp>
    </p:spTree>
    <p:extLst>
      <p:ext uri="{BB962C8B-B14F-4D97-AF65-F5344CB8AC3E}">
        <p14:creationId xmlns:p14="http://schemas.microsoft.com/office/powerpoint/2010/main" val="21643825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286845" y="950207"/>
            <a:ext cx="4229372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+ Definen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el número de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repeticiones de la expresión regular precedente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F795473D-90D4-4794-8F57-1F88444BF981}"/>
              </a:ext>
            </a:extLst>
          </p:cNvPr>
          <p:cNvSpPr/>
          <p:nvPr/>
        </p:nvSpPr>
        <p:spPr>
          <a:xfrm rot="16200000">
            <a:off x="7328241" y="5006428"/>
            <a:ext cx="242932" cy="2932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5E1941A-2DA6-443A-9843-A084D86AC459}"/>
              </a:ext>
            </a:extLst>
          </p:cNvPr>
          <p:cNvSpPr txBox="1"/>
          <p:nvPr/>
        </p:nvSpPr>
        <p:spPr>
          <a:xfrm>
            <a:off x="611560" y="2089768"/>
            <a:ext cx="8238566" cy="386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Una palabra que tenga cualquier carácter repetido una o más veces y que luego le siga un </a:t>
            </a:r>
            <a:r>
              <a:rPr lang="es-ES" sz="1600" b="1" i="0" dirty="0" err="1">
                <a:solidFill>
                  <a:srgbClr val="333333"/>
                </a:solidFill>
                <a:effectLst/>
              </a:rPr>
              <a:t>er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.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ECD0519-2338-4AE2-9EF8-11FC5840C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780928"/>
            <a:ext cx="70389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9141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286845" y="950207"/>
            <a:ext cx="4229372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+ Definen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el número de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repeticiones de la expresión regular precedente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F795473D-90D4-4794-8F57-1F88444BF981}"/>
              </a:ext>
            </a:extLst>
          </p:cNvPr>
          <p:cNvSpPr/>
          <p:nvPr/>
        </p:nvSpPr>
        <p:spPr>
          <a:xfrm rot="16200000">
            <a:off x="7328241" y="5006428"/>
            <a:ext cx="242932" cy="2932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5E1941A-2DA6-443A-9843-A084D86AC459}"/>
              </a:ext>
            </a:extLst>
          </p:cNvPr>
          <p:cNvSpPr txBox="1"/>
          <p:nvPr/>
        </p:nvSpPr>
        <p:spPr>
          <a:xfrm>
            <a:off x="611560" y="2089768"/>
            <a:ext cx="8041433" cy="707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Una palabra que tenga cualquier tipo de caracteres repetido una o más veces y que luego le siga un </a:t>
            </a:r>
            <a:r>
              <a:rPr lang="es-ES" sz="1600" b="1" i="0" dirty="0" err="1">
                <a:solidFill>
                  <a:srgbClr val="333333"/>
                </a:solidFill>
                <a:effectLst/>
              </a:rPr>
              <a:t>er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.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EFDE507-6CDB-4252-9C26-27D007FDA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20" y="2924944"/>
            <a:ext cx="70389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91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41176" y="-27384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search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89478" y="190514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Busca la palabra “Hola” en un texto.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E5AA9D-354E-4C31-88A9-A48B5A9BA280}"/>
              </a:ext>
            </a:extLst>
          </p:cNvPr>
          <p:cNvSpPr txBox="1"/>
          <p:nvPr/>
        </p:nvSpPr>
        <p:spPr>
          <a:xfrm>
            <a:off x="467544" y="1124744"/>
            <a:ext cx="8208912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search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Escanea todo el texto buscando cualquier ubicación donde coincida la expresión regular. Devuelve un objeto Match.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64D28A7-B772-479A-8C51-15D9FA37942C}"/>
              </a:ext>
            </a:extLst>
          </p:cNvPr>
          <p:cNvSpPr txBox="1"/>
          <p:nvPr/>
        </p:nvSpPr>
        <p:spPr>
          <a:xfrm>
            <a:off x="689478" y="4652017"/>
            <a:ext cx="7952334" cy="1218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método 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</a:rPr>
              <a:t>search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regresa un objeto de tipo match, el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span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nos dice en que parte del texto se encontró la coincidencia “Hola” (0, 4), desde la posición 0 hasta una posición antes de la 4.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842EBD1-D9C4-4663-91F3-3605F5B49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2" y="2592516"/>
            <a:ext cx="6408712" cy="189184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6FC9DB1-1D4E-44EE-8254-09FCD9F2EB65}"/>
              </a:ext>
            </a:extLst>
          </p:cNvPr>
          <p:cNvSpPr txBox="1"/>
          <p:nvPr/>
        </p:nvSpPr>
        <p:spPr>
          <a:xfrm>
            <a:off x="689478" y="5860736"/>
            <a:ext cx="7952334" cy="833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 </a:t>
            </a:r>
            <a:r>
              <a:rPr lang="es-ES" sz="2000" b="1" dirty="0">
                <a:solidFill>
                  <a:srgbClr val="FF0000"/>
                </a:solidFill>
              </a:rPr>
              <a:t>objeto match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 un objeto en Python que nos da información sobre la coincidencia.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9A9AF0C-2E50-4489-A143-384134E1A9D2}"/>
              </a:ext>
            </a:extLst>
          </p:cNvPr>
          <p:cNvSpPr txBox="1"/>
          <p:nvPr/>
        </p:nvSpPr>
        <p:spPr>
          <a:xfrm>
            <a:off x="7297960" y="3301071"/>
            <a:ext cx="152251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400" dirty="0">
                <a:solidFill>
                  <a:srgbClr val="0070C0"/>
                </a:solidFill>
              </a:rPr>
              <a:t>La forma más simple de una expresión regular es una palabra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E54941F0-FAEE-4FF4-B7AC-08BCA23544E0}"/>
              </a:ext>
            </a:extLst>
          </p:cNvPr>
          <p:cNvCxnSpPr/>
          <p:nvPr/>
        </p:nvCxnSpPr>
        <p:spPr>
          <a:xfrm flipV="1">
            <a:off x="3193504" y="3307530"/>
            <a:ext cx="0" cy="441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D017945F-DBCB-456C-99E8-D28D3874405E}"/>
              </a:ext>
            </a:extLst>
          </p:cNvPr>
          <p:cNvCxnSpPr>
            <a:cxnSpLocks/>
          </p:cNvCxnSpPr>
          <p:nvPr/>
        </p:nvCxnSpPr>
        <p:spPr>
          <a:xfrm flipH="1">
            <a:off x="3193504" y="3739578"/>
            <a:ext cx="4104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2803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286845" y="950207"/>
            <a:ext cx="4229372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+ Definen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el número de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repeticiones de la expresión regular precedente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3: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F795473D-90D4-4794-8F57-1F88444BF981}"/>
              </a:ext>
            </a:extLst>
          </p:cNvPr>
          <p:cNvSpPr/>
          <p:nvPr/>
        </p:nvSpPr>
        <p:spPr>
          <a:xfrm rot="16200000">
            <a:off x="7328241" y="5006428"/>
            <a:ext cx="242932" cy="2932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5E1941A-2DA6-443A-9843-A084D86AC459}"/>
              </a:ext>
            </a:extLst>
          </p:cNvPr>
          <p:cNvSpPr txBox="1"/>
          <p:nvPr/>
        </p:nvSpPr>
        <p:spPr>
          <a:xfrm>
            <a:off x="611560" y="2089768"/>
            <a:ext cx="8041433" cy="707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Palabras que tengan caracteres de la ‘a’ a la ‘z’ repetidos una o más veces y que luego le siga un </a:t>
            </a:r>
            <a:r>
              <a:rPr lang="es-ES" sz="1600" b="1" i="0" dirty="0" err="1">
                <a:solidFill>
                  <a:srgbClr val="333333"/>
                </a:solidFill>
                <a:effectLst/>
              </a:rPr>
              <a:t>er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.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67D6562-FC96-4812-A5D3-7044AF637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06" y="3026677"/>
            <a:ext cx="8010163" cy="263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5840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051720" y="950207"/>
            <a:ext cx="4680520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{} Definen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el número exacto de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repeticiones de la expresión regular precedente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4: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F795473D-90D4-4794-8F57-1F88444BF981}"/>
              </a:ext>
            </a:extLst>
          </p:cNvPr>
          <p:cNvSpPr/>
          <p:nvPr/>
        </p:nvSpPr>
        <p:spPr>
          <a:xfrm rot="16200000">
            <a:off x="7328241" y="5006428"/>
            <a:ext cx="242932" cy="2932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5E1941A-2DA6-443A-9843-A084D86AC459}"/>
              </a:ext>
            </a:extLst>
          </p:cNvPr>
          <p:cNvSpPr txBox="1"/>
          <p:nvPr/>
        </p:nvSpPr>
        <p:spPr>
          <a:xfrm>
            <a:off x="611560" y="2089768"/>
            <a:ext cx="8041433" cy="707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Palabras que tengan cuatro caracteres de la ‘a’ a la ‘z’ repetidos una o más veces y que luego le siga un </a:t>
            </a:r>
            <a:r>
              <a:rPr lang="es-ES" sz="1600" b="1" i="0" dirty="0" err="1">
                <a:solidFill>
                  <a:srgbClr val="333333"/>
                </a:solidFill>
                <a:effectLst/>
              </a:rPr>
              <a:t>er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.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5576E1C-9BCF-4A1F-AFDE-67E73D9B1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032480"/>
            <a:ext cx="7399987" cy="254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9869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195736" y="950207"/>
            <a:ext cx="4608511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{} Definen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el número exacto de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repeticiones de la expresión regular precedente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5: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5E1941A-2DA6-443A-9843-A084D86AC459}"/>
              </a:ext>
            </a:extLst>
          </p:cNvPr>
          <p:cNvSpPr txBox="1"/>
          <p:nvPr/>
        </p:nvSpPr>
        <p:spPr>
          <a:xfrm>
            <a:off x="611560" y="2089768"/>
            <a:ext cx="8041433" cy="707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Palabras que tengan cinco caracteres de la ‘a’ a la ‘z’ repetidos una o más veces y que luego le siga un </a:t>
            </a:r>
            <a:r>
              <a:rPr lang="es-ES" sz="1600" b="1" i="0" dirty="0" err="1">
                <a:solidFill>
                  <a:srgbClr val="333333"/>
                </a:solidFill>
                <a:effectLst/>
              </a:rPr>
              <a:t>er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.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1D5B816-F41C-4A41-AFAA-8D2B5C16C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7" y="2996952"/>
            <a:ext cx="7632848" cy="259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524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051720" y="950207"/>
            <a:ext cx="4680520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{} Definen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el número exacto de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repeticiones de la expresión regular precedente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6: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F795473D-90D4-4794-8F57-1F88444BF981}"/>
              </a:ext>
            </a:extLst>
          </p:cNvPr>
          <p:cNvSpPr/>
          <p:nvPr/>
        </p:nvSpPr>
        <p:spPr>
          <a:xfrm rot="16200000">
            <a:off x="7328241" y="5006428"/>
            <a:ext cx="242932" cy="2932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E367D70-F93E-4B84-B819-E8E5EC24C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39" y="2789828"/>
            <a:ext cx="7892890" cy="3183008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A01963C4-5EE1-4A60-85A8-719A3CE36006}"/>
              </a:ext>
            </a:extLst>
          </p:cNvPr>
          <p:cNvSpPr txBox="1"/>
          <p:nvPr/>
        </p:nvSpPr>
        <p:spPr>
          <a:xfrm>
            <a:off x="611560" y="2089768"/>
            <a:ext cx="8041433" cy="386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Obtenemos una lista de tuplas.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421507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2" y="3326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Secuencias especiales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01963C4-5EE1-4A60-85A8-719A3CE36006}"/>
              </a:ext>
            </a:extLst>
          </p:cNvPr>
          <p:cNvSpPr txBox="1"/>
          <p:nvPr/>
        </p:nvSpPr>
        <p:spPr>
          <a:xfrm>
            <a:off x="390364" y="2057342"/>
            <a:ext cx="8363272" cy="2743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1600" b="1" dirty="0">
                <a:solidFill>
                  <a:srgbClr val="FF0000"/>
                </a:solidFill>
              </a:rPr>
              <a:t>\d    </a:t>
            </a:r>
            <a:r>
              <a:rPr lang="es-ES" sz="1600" dirty="0">
                <a:solidFill>
                  <a:srgbClr val="333333"/>
                </a:solidFill>
              </a:rPr>
              <a:t>Coincide con cualquier dígito decimal. Equivalente a [0-9].</a:t>
            </a:r>
          </a:p>
          <a:p>
            <a:pPr algn="just">
              <a:lnSpc>
                <a:spcPts val="3000"/>
              </a:lnSpc>
            </a:pPr>
            <a:r>
              <a:rPr lang="es-ES" sz="1600" b="1" dirty="0">
                <a:solidFill>
                  <a:srgbClr val="FF0000"/>
                </a:solidFill>
              </a:rPr>
              <a:t>\D    </a:t>
            </a:r>
            <a:r>
              <a:rPr lang="es-ES" sz="1600" dirty="0">
                <a:solidFill>
                  <a:srgbClr val="333333"/>
                </a:solidFill>
              </a:rPr>
              <a:t>Coincide con cualquier carácter que </a:t>
            </a:r>
            <a:r>
              <a:rPr lang="es-ES" sz="1600" b="1" dirty="0">
                <a:solidFill>
                  <a:srgbClr val="333333"/>
                </a:solidFill>
              </a:rPr>
              <a:t>no</a:t>
            </a:r>
            <a:r>
              <a:rPr lang="es-ES" sz="1600" dirty="0">
                <a:solidFill>
                  <a:srgbClr val="333333"/>
                </a:solidFill>
              </a:rPr>
              <a:t> sea un dígito. Equivalente a [^0-9].</a:t>
            </a:r>
          </a:p>
          <a:p>
            <a:pPr algn="just">
              <a:lnSpc>
                <a:spcPts val="3000"/>
              </a:lnSpc>
            </a:pPr>
            <a:r>
              <a:rPr lang="es-ES" sz="1600" b="1" dirty="0">
                <a:solidFill>
                  <a:srgbClr val="FF0000"/>
                </a:solidFill>
              </a:rPr>
              <a:t>\s     </a:t>
            </a:r>
            <a:r>
              <a:rPr lang="es-ES" sz="1600" dirty="0">
                <a:solidFill>
                  <a:srgbClr val="333333"/>
                </a:solidFill>
              </a:rPr>
              <a:t>Coincide con un espacio en blanco.</a:t>
            </a:r>
          </a:p>
          <a:p>
            <a:pPr algn="just">
              <a:lnSpc>
                <a:spcPts val="3000"/>
              </a:lnSpc>
            </a:pPr>
            <a:r>
              <a:rPr lang="es-ES" sz="1600" b="1" dirty="0">
                <a:solidFill>
                  <a:srgbClr val="FF0000"/>
                </a:solidFill>
              </a:rPr>
              <a:t>\S    </a:t>
            </a:r>
            <a:r>
              <a:rPr lang="es-ES" sz="1600" dirty="0">
                <a:solidFill>
                  <a:srgbClr val="333333"/>
                </a:solidFill>
              </a:rPr>
              <a:t>Coincide con cualquier carácter que </a:t>
            </a:r>
            <a:r>
              <a:rPr lang="es-ES" sz="1600" b="1" dirty="0">
                <a:solidFill>
                  <a:srgbClr val="333333"/>
                </a:solidFill>
              </a:rPr>
              <a:t>no</a:t>
            </a:r>
            <a:r>
              <a:rPr lang="es-ES" sz="1600" dirty="0">
                <a:solidFill>
                  <a:srgbClr val="333333"/>
                </a:solidFill>
              </a:rPr>
              <a:t> sea un espacio en blanco. Equivalente a [^ \t\n\r\f\v].</a:t>
            </a:r>
          </a:p>
          <a:p>
            <a:pPr algn="just">
              <a:lnSpc>
                <a:spcPts val="3000"/>
              </a:lnSpc>
            </a:pPr>
            <a:r>
              <a:rPr lang="es-ES" sz="1600" b="1" dirty="0">
                <a:solidFill>
                  <a:srgbClr val="FF0000"/>
                </a:solidFill>
              </a:rPr>
              <a:t>\w   </a:t>
            </a:r>
            <a:r>
              <a:rPr lang="es-ES" sz="1600" dirty="0">
                <a:solidFill>
                  <a:srgbClr val="333333"/>
                </a:solidFill>
              </a:rPr>
              <a:t>Coincide con cualquier carácter alfanumérico e incluye vocales con acentos. Equivalente a [a-zA-Z0-9_].</a:t>
            </a:r>
          </a:p>
          <a:p>
            <a:pPr algn="just">
              <a:lnSpc>
                <a:spcPts val="3000"/>
              </a:lnSpc>
            </a:pPr>
            <a:r>
              <a:rPr lang="es-ES" sz="1600" b="1" dirty="0">
                <a:solidFill>
                  <a:srgbClr val="FF0000"/>
                </a:solidFill>
              </a:rPr>
              <a:t>\W  </a:t>
            </a:r>
            <a:r>
              <a:rPr lang="es-ES" sz="1600" dirty="0">
                <a:solidFill>
                  <a:srgbClr val="333333"/>
                </a:solidFill>
              </a:rPr>
              <a:t>Coincide con cualquier carácter </a:t>
            </a:r>
            <a:r>
              <a:rPr lang="es-ES" sz="1600" b="1" dirty="0">
                <a:solidFill>
                  <a:srgbClr val="333333"/>
                </a:solidFill>
              </a:rPr>
              <a:t>no </a:t>
            </a:r>
            <a:r>
              <a:rPr lang="es-ES" sz="1600" dirty="0">
                <a:solidFill>
                  <a:srgbClr val="333333"/>
                </a:solidFill>
              </a:rPr>
              <a:t>alfanumérico. Equivalente a [^a-zA-Z0-9_].</a:t>
            </a:r>
          </a:p>
        </p:txBody>
      </p:sp>
    </p:spTree>
    <p:extLst>
      <p:ext uri="{BB962C8B-B14F-4D97-AF65-F5344CB8AC3E}">
        <p14:creationId xmlns:p14="http://schemas.microsoft.com/office/powerpoint/2010/main" val="15648045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Flags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9FACE5D-9900-46A2-9420-5388E042012D}"/>
              </a:ext>
            </a:extLst>
          </p:cNvPr>
          <p:cNvSpPr txBox="1"/>
          <p:nvPr/>
        </p:nvSpPr>
        <p:spPr>
          <a:xfrm>
            <a:off x="1115616" y="1000107"/>
            <a:ext cx="662473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inherit"/>
              </a:rPr>
              <a:t>r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e.I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(Ignore mayúsculas y minúsculas)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BAA6197-7260-44CA-B670-444DBF97C92D}"/>
              </a:ext>
            </a:extLst>
          </p:cNvPr>
          <p:cNvSpPr txBox="1"/>
          <p:nvPr/>
        </p:nvSpPr>
        <p:spPr>
          <a:xfrm>
            <a:off x="683568" y="1537713"/>
            <a:ext cx="792088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buscar una palabra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sin importar que este escrita en mayúsculas o minúsculas.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4F092CB-B93F-4FF3-A4E7-1456D0FCE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530" y="2924944"/>
            <a:ext cx="5525244" cy="307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9120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9FACE5D-9900-46A2-9420-5388E042012D}"/>
              </a:ext>
            </a:extLst>
          </p:cNvPr>
          <p:cNvSpPr txBox="1"/>
          <p:nvPr/>
        </p:nvSpPr>
        <p:spPr>
          <a:xfrm>
            <a:off x="1115616" y="1000107"/>
            <a:ext cx="662473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Encontrar puntuaciones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C807647-4B7C-4F7F-A10F-208361849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392880"/>
            <a:ext cx="6419530" cy="244827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B885235-1BFC-4A90-AC93-F12DA30D3529}"/>
              </a:ext>
            </a:extLst>
          </p:cNvPr>
          <p:cNvSpPr txBox="1"/>
          <p:nvPr/>
        </p:nvSpPr>
        <p:spPr>
          <a:xfrm>
            <a:off x="436712" y="1823083"/>
            <a:ext cx="334320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\w 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Caracte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 guion bajo.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\s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Espacio,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tab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salto de línea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F7E57C-E9F3-4E63-858D-D231EB203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912" y="1762390"/>
            <a:ext cx="5112617" cy="222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7991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9FACE5D-9900-46A2-9420-5388E042012D}"/>
              </a:ext>
            </a:extLst>
          </p:cNvPr>
          <p:cNvSpPr txBox="1"/>
          <p:nvPr/>
        </p:nvSpPr>
        <p:spPr>
          <a:xfrm>
            <a:off x="1115616" y="1000107"/>
            <a:ext cx="662473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Validar una fecha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3D2CCFA-A4AB-47EC-99DD-3AF67E099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828818"/>
            <a:ext cx="716280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865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9FACE5D-9900-46A2-9420-5388E042012D}"/>
              </a:ext>
            </a:extLst>
          </p:cNvPr>
          <p:cNvSpPr txBox="1"/>
          <p:nvPr/>
        </p:nvSpPr>
        <p:spPr>
          <a:xfrm>
            <a:off x="1115616" y="1000107"/>
            <a:ext cx="662473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Validar un usuario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068C6F6-AB06-4B15-A2B1-F916DC4CD4AB}"/>
              </a:ext>
            </a:extLst>
          </p:cNvPr>
          <p:cNvSpPr txBox="1"/>
          <p:nvPr/>
        </p:nvSpPr>
        <p:spPr>
          <a:xfrm>
            <a:off x="1012776" y="1628800"/>
            <a:ext cx="7015608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El nombre del usuario debe cumplir las siguientes condiciones: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De 4 a 14 caracteres.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Debe estar compuesto por letras y números.</a:t>
            </a:r>
            <a:endParaRPr lang="es-ES" sz="200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algn="just">
              <a:lnSpc>
                <a:spcPct val="150000"/>
              </a:lnSpc>
            </a:pP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68DC4B6-6296-4878-ABEC-14F330E1A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212935"/>
            <a:ext cx="527685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840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9FACE5D-9900-46A2-9420-5388E042012D}"/>
              </a:ext>
            </a:extLst>
          </p:cNvPr>
          <p:cNvSpPr txBox="1"/>
          <p:nvPr/>
        </p:nvSpPr>
        <p:spPr>
          <a:xfrm>
            <a:off x="1115616" y="1000107"/>
            <a:ext cx="662473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Validar un usuario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068C6F6-AB06-4B15-A2B1-F916DC4CD4AB}"/>
              </a:ext>
            </a:extLst>
          </p:cNvPr>
          <p:cNvSpPr txBox="1"/>
          <p:nvPr/>
        </p:nvSpPr>
        <p:spPr>
          <a:xfrm>
            <a:off x="724744" y="1628800"/>
            <a:ext cx="7519664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El nombre del usuario debe cumplir las siguientes condiciones: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De 4 a 14 caracteres.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Debe estar compuesto por letras y números.</a:t>
            </a:r>
            <a:endParaRPr lang="es-ES" sz="200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algn="just">
              <a:lnSpc>
                <a:spcPct val="150000"/>
              </a:lnSpc>
            </a:pP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68DC4B6-6296-4878-ABEC-14F330E1A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212935"/>
            <a:ext cx="5276850" cy="30575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2E1B80F-A0E3-46EE-A93D-BE1154F7E3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999" y="3121355"/>
            <a:ext cx="324802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74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search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64D28A7-B772-479A-8C51-15D9FA37942C}"/>
              </a:ext>
            </a:extLst>
          </p:cNvPr>
          <p:cNvSpPr txBox="1"/>
          <p:nvPr/>
        </p:nvSpPr>
        <p:spPr>
          <a:xfrm>
            <a:off x="734466" y="4568126"/>
            <a:ext cx="7952334" cy="448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 caso de que no encuentre coincidencia, regresa </a:t>
            </a:r>
            <a:r>
              <a:rPr lang="es-ES" sz="2000" b="1" dirty="0" err="1">
                <a:solidFill>
                  <a:srgbClr val="FF0000"/>
                </a:solidFill>
              </a:rPr>
              <a:t>None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70FE3EA-1EDD-4E4D-9D0A-A1B931412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207" y="2160806"/>
            <a:ext cx="6811828" cy="197093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F99306B-5F4C-4CE5-9D39-071EAF21F009}"/>
              </a:ext>
            </a:extLst>
          </p:cNvPr>
          <p:cNvSpPr txBox="1"/>
          <p:nvPr/>
        </p:nvSpPr>
        <p:spPr>
          <a:xfrm>
            <a:off x="769959" y="1376501"/>
            <a:ext cx="74168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2000" b="1" dirty="0"/>
              <a:t>Ejemplo 2:</a:t>
            </a:r>
            <a:r>
              <a:rPr lang="es-MX" sz="2000" dirty="0"/>
              <a:t> Busca la palabra Adiós en un texto.</a:t>
            </a:r>
          </a:p>
        </p:txBody>
      </p:sp>
    </p:spTree>
    <p:extLst>
      <p:ext uri="{BB962C8B-B14F-4D97-AF65-F5344CB8AC3E}">
        <p14:creationId xmlns:p14="http://schemas.microsoft.com/office/powerpoint/2010/main" val="41547793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9FACE5D-9900-46A2-9420-5388E042012D}"/>
              </a:ext>
            </a:extLst>
          </p:cNvPr>
          <p:cNvSpPr txBox="1"/>
          <p:nvPr/>
        </p:nvSpPr>
        <p:spPr>
          <a:xfrm>
            <a:off x="1115616" y="1000107"/>
            <a:ext cx="662473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Validar un usuario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068C6F6-AB06-4B15-A2B1-F916DC4CD4AB}"/>
              </a:ext>
            </a:extLst>
          </p:cNvPr>
          <p:cNvSpPr txBox="1"/>
          <p:nvPr/>
        </p:nvSpPr>
        <p:spPr>
          <a:xfrm>
            <a:off x="513922" y="1580725"/>
            <a:ext cx="7730485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El nombre del usuario debe cumplir las siguientes condiciones: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De 4 a 14 caracteres.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Debe estar compuesto por letras y números.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DDB1C7C-898D-4D84-B18C-5E00E5863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197266"/>
            <a:ext cx="6370288" cy="325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016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D652963-01F6-4093-8CF8-3EDE21BBEFA8}"/>
              </a:ext>
            </a:extLst>
          </p:cNvPr>
          <p:cNvSpPr txBox="1"/>
          <p:nvPr/>
        </p:nvSpPr>
        <p:spPr>
          <a:xfrm>
            <a:off x="611560" y="1502229"/>
            <a:ext cx="7920880" cy="707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Encontrar la </a:t>
            </a:r>
            <a:r>
              <a:rPr lang="es-ES" sz="1600" b="1" i="0" dirty="0">
                <a:solidFill>
                  <a:srgbClr val="333333"/>
                </a:solidFill>
                <a:effectLst/>
              </a:rPr>
              <a:t>lista de los nombres 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propios de la siguiente oración: “María y  Andrés tienen 3 hijos,  </a:t>
            </a:r>
            <a:r>
              <a:rPr lang="es-ES" sz="1600" dirty="0">
                <a:solidFill>
                  <a:srgbClr val="333333"/>
                </a:solidFill>
              </a:rPr>
              <a:t>Juan, quien tiene 16 años, Marcela de 10 y Daniel de 5”.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705C739-BC0C-4A0F-B2A6-9A9A7F4C4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511510"/>
            <a:ext cx="7740352" cy="346004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3A2B28B-61A1-4F41-B190-4444965564B0}"/>
              </a:ext>
            </a:extLst>
          </p:cNvPr>
          <p:cNvSpPr txBox="1"/>
          <p:nvPr/>
        </p:nvSpPr>
        <p:spPr>
          <a:xfrm>
            <a:off x="1169368" y="855386"/>
            <a:ext cx="662473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Lista de nombres propios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35909906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D652963-01F6-4093-8CF8-3EDE21BBEFA8}"/>
              </a:ext>
            </a:extLst>
          </p:cNvPr>
          <p:cNvSpPr txBox="1"/>
          <p:nvPr/>
        </p:nvSpPr>
        <p:spPr>
          <a:xfrm>
            <a:off x="721245" y="1412155"/>
            <a:ext cx="7920880" cy="707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Un archivo de texto contiene una lista de personas con su información de tipo de sangre y RH. </a:t>
            </a:r>
            <a:r>
              <a:rPr lang="es-ES" sz="1600" dirty="0">
                <a:solidFill>
                  <a:srgbClr val="333333"/>
                </a:solidFill>
              </a:rPr>
              <a:t>Obtener la lista de personas de tipo </a:t>
            </a:r>
            <a:r>
              <a:rPr lang="es-ES" sz="1600" b="1" dirty="0">
                <a:solidFill>
                  <a:srgbClr val="333333"/>
                </a:solidFill>
              </a:rPr>
              <a:t>O+</a:t>
            </a:r>
            <a:r>
              <a:rPr lang="es-ES" sz="1600" dirty="0">
                <a:solidFill>
                  <a:srgbClr val="333333"/>
                </a:solidFill>
              </a:rPr>
              <a:t>. 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8092336-EFC6-4183-8BDF-A9669921F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409611"/>
            <a:ext cx="5210618" cy="348357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BD919FA-0980-4930-A7DF-E8896947AECB}"/>
              </a:ext>
            </a:extLst>
          </p:cNvPr>
          <p:cNvSpPr txBox="1"/>
          <p:nvPr/>
        </p:nvSpPr>
        <p:spPr>
          <a:xfrm>
            <a:off x="1169368" y="855386"/>
            <a:ext cx="662473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Lista de personas con tipo de sangre 0+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36113566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53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search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834726" y="1598192"/>
            <a:ext cx="74168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2000" b="1" dirty="0"/>
              <a:t>Ejemplo 3:</a:t>
            </a:r>
            <a:r>
              <a:rPr lang="es-MX" sz="2000" dirty="0"/>
              <a:t> Busca la palabra Python y que la admiración se repita 1 o más veces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938683" y="962324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Cuantificador ( + ) Una o más veces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4C3E41A-47B6-4AB6-B5CA-C3D9BBF85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726" y="2548082"/>
            <a:ext cx="7380312" cy="361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848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match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827584" y="235200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CE94D24-C568-47E6-B6AA-854690DA1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889" y="3087339"/>
            <a:ext cx="7308304" cy="220083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152C361-34BB-4CF6-AF01-52682D2E236C}"/>
              </a:ext>
            </a:extLst>
          </p:cNvPr>
          <p:cNvSpPr txBox="1"/>
          <p:nvPr/>
        </p:nvSpPr>
        <p:spPr>
          <a:xfrm>
            <a:off x="552719" y="1405411"/>
            <a:ext cx="8038561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match()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Determina si la expresión regular tiene coincidencias en el comienzo del texto.</a:t>
            </a:r>
          </a:p>
        </p:txBody>
      </p:sp>
    </p:spTree>
    <p:extLst>
      <p:ext uri="{BB962C8B-B14F-4D97-AF65-F5344CB8AC3E}">
        <p14:creationId xmlns:p14="http://schemas.microsoft.com/office/powerpoint/2010/main" val="1451682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match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899592" y="1556792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8C3A1FF-DA68-4961-A672-D91F248CC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023" y="2384884"/>
            <a:ext cx="7223953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468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findall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760443" y="2279673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DC2491E-C8B5-448D-B553-6F19BDF2F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12" y="3138954"/>
            <a:ext cx="7901611" cy="238119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4092E1E-D361-4870-BD54-7147B2FFEC5C}"/>
              </a:ext>
            </a:extLst>
          </p:cNvPr>
          <p:cNvSpPr txBox="1"/>
          <p:nvPr/>
        </p:nvSpPr>
        <p:spPr>
          <a:xfrm>
            <a:off x="415453" y="1428632"/>
            <a:ext cx="7806545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findall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subtextos donde coincide 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la expresión regular y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devuelve estas coincidencias como una lista.</a:t>
            </a:r>
          </a:p>
        </p:txBody>
      </p:sp>
    </p:spTree>
    <p:extLst>
      <p:ext uri="{BB962C8B-B14F-4D97-AF65-F5344CB8AC3E}">
        <p14:creationId xmlns:p14="http://schemas.microsoft.com/office/powerpoint/2010/main" val="34840015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8872</TotalTime>
  <Words>1891</Words>
  <Application>Microsoft Office PowerPoint</Application>
  <PresentationFormat>Presentación en pantalla (4:3)</PresentationFormat>
  <Paragraphs>270</Paragraphs>
  <Slides>53</Slides>
  <Notes>51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53</vt:i4>
      </vt:variant>
    </vt:vector>
  </HeadingPairs>
  <TitlesOfParts>
    <vt:vector size="58" baseType="lpstr">
      <vt:lpstr>Arial</vt:lpstr>
      <vt:lpstr>Calibri</vt:lpstr>
      <vt:lpstr>Dom Casual</vt:lpstr>
      <vt:lpstr>inherit</vt:lpstr>
      <vt:lpstr>Tema de Office</vt:lpstr>
      <vt:lpstr>TI 3001 C Analítica de datos y herramientas de inteligencia artificial</vt:lpstr>
      <vt:lpstr>¿Cómo usar las expresiones regulares?</vt:lpstr>
      <vt:lpstr>¿Cómo usar las expresiones regulares?</vt:lpstr>
      <vt:lpstr>Método search</vt:lpstr>
      <vt:lpstr>Método search</vt:lpstr>
      <vt:lpstr>Método search</vt:lpstr>
      <vt:lpstr>Método match</vt:lpstr>
      <vt:lpstr>Método match</vt:lpstr>
      <vt:lpstr>Método findall</vt:lpstr>
      <vt:lpstr>Método findall</vt:lpstr>
      <vt:lpstr>Método finditer()</vt:lpstr>
      <vt:lpstr>Método finditer()</vt:lpstr>
      <vt:lpstr>Método finditer()</vt:lpstr>
      <vt:lpstr>¿Cómo usar las expresiones regulares?</vt:lpstr>
      <vt:lpstr>Método split</vt:lpstr>
      <vt:lpstr>Método split</vt:lpstr>
      <vt:lpstr>Método sub</vt:lpstr>
      <vt:lpstr>Método sub</vt:lpstr>
      <vt:lpstr>Método sub</vt:lpstr>
      <vt:lpstr>Método re y expresiones regulares</vt:lpstr>
      <vt:lpstr>Expresiones regulares: \d</vt:lpstr>
      <vt:lpstr>Expresiones regulares: \d</vt:lpstr>
      <vt:lpstr>Metacaracteres</vt:lpstr>
      <vt:lpstr>Metacaracteres</vt:lpstr>
      <vt:lpstr>Metacaracteres</vt:lpstr>
      <vt:lpstr>Metacaracteres</vt:lpstr>
      <vt:lpstr>Metacaracteres</vt:lpstr>
      <vt:lpstr>Presentación de PowerPoint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Secuencias especiales</vt:lpstr>
      <vt:lpstr>Flags</vt:lpstr>
      <vt:lpstr>Ejercicio</vt:lpstr>
      <vt:lpstr>Ejercicio</vt:lpstr>
      <vt:lpstr>Ejercicio</vt:lpstr>
      <vt:lpstr>Ejercicio</vt:lpstr>
      <vt:lpstr>Ejercicio</vt:lpstr>
      <vt:lpstr>Ejercicio</vt:lpstr>
      <vt:lpstr>Ejercicio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300</cp:revision>
  <dcterms:created xsi:type="dcterms:W3CDTF">2013-06-24T20:15:42Z</dcterms:created>
  <dcterms:modified xsi:type="dcterms:W3CDTF">2022-09-02T14:48:43Z</dcterms:modified>
</cp:coreProperties>
</file>