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353" r:id="rId4"/>
    <p:sldId id="354" r:id="rId5"/>
    <p:sldId id="355" r:id="rId6"/>
    <p:sldId id="356" r:id="rId7"/>
    <p:sldId id="352" r:id="rId8"/>
    <p:sldId id="265" r:id="rId9"/>
    <p:sldId id="260" r:id="rId10"/>
    <p:sldId id="262" r:id="rId11"/>
    <p:sldId id="267" r:id="rId12"/>
    <p:sldId id="357" r:id="rId13"/>
    <p:sldId id="266" r:id="rId14"/>
    <p:sldId id="268" r:id="rId15"/>
    <p:sldId id="269" r:id="rId16"/>
    <p:sldId id="358" r:id="rId17"/>
    <p:sldId id="359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43" autoAdjust="0"/>
  </p:normalViewPr>
  <p:slideViewPr>
    <p:cSldViewPr>
      <p:cViewPr varScale="1">
        <p:scale>
          <a:sx n="95" d="100"/>
          <a:sy n="95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9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3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8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941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80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04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26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686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Jerarquía de operadores: Aritméticos, relacionales y lógicos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2ADCE-9A48-4E35-92D7-610BD65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44896"/>
            <a:ext cx="3024336" cy="2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2314956" y="189762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25"/>
              </p:ext>
            </p:extLst>
          </p:nvPr>
        </p:nvGraphicFramePr>
        <p:xfrm>
          <a:off x="1671788" y="2514526"/>
          <a:ext cx="5728417" cy="24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59">
                  <a:extLst>
                    <a:ext uri="{9D8B030D-6E8A-4147-A177-3AD203B41FA5}">
                      <a16:colId xmlns:a16="http://schemas.microsoft.com/office/drawing/2014/main" val="595487827"/>
                    </a:ext>
                  </a:extLst>
                </a:gridCol>
                <a:gridCol w="14927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742899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8" name="object 2">
            <a:extLst>
              <a:ext uri="{FF2B5EF4-FFF2-40B4-BE49-F238E27FC236}">
                <a16:creationId xmlns:a16="http://schemas.microsoft.com/office/drawing/2014/main" id="{82677CFF-B06B-462F-8F9B-D22E3D44C398}"/>
              </a:ext>
            </a:extLst>
          </p:cNvPr>
          <p:cNvSpPr txBox="1"/>
          <p:nvPr/>
        </p:nvSpPr>
        <p:spPr>
          <a:xfrm>
            <a:off x="1547664" y="881669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080260" y="56648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745685" y="1844824"/>
            <a:ext cx="6336704" cy="2736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F1F7E0B-877A-40B5-AD60-ABF520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9" y="4372655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331640" y="1768974"/>
            <a:ext cx="691276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 operadores de diferentes categorías: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aritméticos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relacionales o de comparación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lógicos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60279-6EEB-4A19-96BE-CF11687B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544" y="41374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B7795-30BD-42FC-8C62-0FE1F294F616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982544" y="38326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5441B-5D78-4385-9A15-E3FD121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44" y="40612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79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7" grpId="0" build="p" autoUpdateAnimBg="0" advAuto="0"/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827585" y="1916832"/>
            <a:ext cx="799288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                                        </a:t>
            </a:r>
            <a:r>
              <a:rPr lang="es-MX" sz="2400" b="1" dirty="0">
                <a:solidFill>
                  <a:srgbClr val="002060"/>
                </a:solidFill>
                <a:cs typeface="Calibri"/>
              </a:rPr>
              <a:t>8 &gt; 9 and 4 + 3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aritméticos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: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4 + 3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&gt; 5</a:t>
            </a:r>
            <a:endParaRPr lang="es-MX" sz="24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                                       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relacionales:  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8 &gt; 9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7 &gt; 5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= False and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lógicos: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False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and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True = 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187624" y="201658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tienen expresiones con operadores de la misma categoría, se resuelven de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</a:t>
            </a:r>
            <a:endParaRPr lang="en-US" sz="2400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3203848" y="3411970"/>
            <a:ext cx="2509866" cy="37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3203848" y="3933056"/>
            <a:ext cx="250986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A3423E4-D277-40BE-A971-9D83F0F4543B}"/>
              </a:ext>
            </a:extLst>
          </p:cNvPr>
          <p:cNvSpPr txBox="1"/>
          <p:nvPr/>
        </p:nvSpPr>
        <p:spPr>
          <a:xfrm>
            <a:off x="1570935" y="470874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2. Operadores de la misma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11560" y="1597982"/>
            <a:ext cx="8208912" cy="2199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paréntesis están por encima de cualquier tipo de operador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      </a:t>
            </a:r>
            <a:r>
              <a:rPr lang="en-US" sz="2400" b="1" dirty="0">
                <a:solidFill>
                  <a:srgbClr val="0070C0"/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353562" y="3931744"/>
            <a:ext cx="3422641" cy="23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3. Operadores con paréntesis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83568" y="1668088"/>
            <a:ext cx="7992889" cy="433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Cuando se tiene una expresión en la que aparecen varios operadores, se utiliza la prioridad para determinar el orden en el que se llevarán a cabo las operaciones.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Los operadores que aparecen en el mismo renglón tienen la misma prioridad.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Si se encuentran varios operadores con la misma prioridad en la misma expresión se evalúan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izquierda a derecha</a:t>
            </a:r>
            <a:r>
              <a:rPr lang="es-ES" sz="2400" dirty="0"/>
              <a:t>.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Excepto por la exponenciación que se evalúa de derecha a izquierda.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79756" y="299369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2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A7F827-8DA9-42EC-B69B-2D5AD27D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6041"/>
              </p:ext>
            </p:extLst>
          </p:nvPr>
        </p:nvGraphicFramePr>
        <p:xfrm>
          <a:off x="479179" y="1367185"/>
          <a:ext cx="8185637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51">
                  <a:extLst>
                    <a:ext uri="{9D8B030D-6E8A-4147-A177-3AD203B41FA5}">
                      <a16:colId xmlns:a16="http://schemas.microsoft.com/office/drawing/2014/main" val="1775329593"/>
                    </a:ext>
                  </a:extLst>
                </a:gridCol>
                <a:gridCol w="2629524">
                  <a:extLst>
                    <a:ext uri="{9D8B030D-6E8A-4147-A177-3AD203B41FA5}">
                      <a16:colId xmlns:a16="http://schemas.microsoft.com/office/drawing/2014/main" val="2264703028"/>
                    </a:ext>
                  </a:extLst>
                </a:gridCol>
                <a:gridCol w="4092962">
                  <a:extLst>
                    <a:ext uri="{9D8B030D-6E8A-4147-A177-3AD203B41FA5}">
                      <a16:colId xmlns:a16="http://schemas.microsoft.com/office/drawing/2014/main" val="2196562493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76221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24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 o exponenciación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566946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621107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28039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5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&lt;, &lt;=, &gt;, &gt;=, !=, ==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Operadores de comparación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754383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6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l">
                        <a:lnSpc>
                          <a:spcPct val="100000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NOT (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600" b="1" spc="0" dirty="0">
                          <a:latin typeface="Arial"/>
                          <a:cs typeface="Arial"/>
                        </a:rPr>
                        <a:t>)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471370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7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AND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78946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8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OR</a:t>
                      </a:r>
                      <a:endParaRPr lang="es-ES"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936543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C95E5026-198E-4F3E-A0BD-D551EAB4A0E7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7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3608" y="435573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358059" y="2748957"/>
            <a:ext cx="4547530" cy="168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Aritméticos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Relacionales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Booleanos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03B301-9750-42DC-8723-0DC16437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1" y="32687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CA1A79D-6270-4EC1-925F-BDE6C8019545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782361" y="29639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70128CB-F093-4B1D-869E-E394D218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161" y="31925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5BEBB-7EE6-4165-84D9-182798BB7CB7}"/>
              </a:ext>
            </a:extLst>
          </p:cNvPr>
          <p:cNvSpPr/>
          <p:nvPr/>
        </p:nvSpPr>
        <p:spPr>
          <a:xfrm>
            <a:off x="1115616" y="1281862"/>
            <a:ext cx="7296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Símbolos que nos indican cómo son manipulados los datos, se pueden clasificar en:</a:t>
            </a:r>
          </a:p>
          <a:p>
            <a:endParaRPr lang="es-ES_trad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0"/>
      <p:bldP spid="11" grpId="0" build="p" autoUpdateAnimBg="0" advAuto="0"/>
      <p:bldP spid="1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aritméticos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4561E4-4F43-4631-8DB1-0A3A3ED9ECB4}"/>
              </a:ext>
            </a:extLst>
          </p:cNvPr>
          <p:cNvSpPr txBox="1">
            <a:spLocks/>
          </p:cNvSpPr>
          <p:nvPr/>
        </p:nvSpPr>
        <p:spPr>
          <a:xfrm>
            <a:off x="209354" y="1412776"/>
            <a:ext cx="8251078" cy="93610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3580" marR="12700"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"/>
              </a:rPr>
              <a:t>Los operadores aritméticos se utilizan con valores numéricos para desempeñar operaciones de matemáticas comunes: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8C119-97D6-4758-9CB5-6E9C9FFB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4478"/>
              </p:ext>
            </p:extLst>
          </p:nvPr>
        </p:nvGraphicFramePr>
        <p:xfrm>
          <a:off x="2174653" y="2842404"/>
          <a:ext cx="4610100" cy="333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39824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operadores relacionales se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utilizan para comparar y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BF2E6D1-6B07-4529-A83F-57BDB948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641"/>
              </p:ext>
            </p:extLst>
          </p:nvPr>
        </p:nvGraphicFramePr>
        <p:xfrm>
          <a:off x="2123728" y="2932357"/>
          <a:ext cx="5014888" cy="341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7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2380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8740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86004" y="513836"/>
            <a:ext cx="8174427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booleanos o lógicos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operadores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lógicos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249F85-8633-4E27-BCCA-4C0E4DEF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131"/>
              </p:ext>
            </p:extLst>
          </p:nvPr>
        </p:nvGraphicFramePr>
        <p:xfrm>
          <a:off x="1504165" y="2914152"/>
          <a:ext cx="6092171" cy="3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62719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4382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0615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12131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27584" y="764704"/>
            <a:ext cx="7223334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Tabla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verdad</a:t>
            </a:r>
            <a:r>
              <a:rPr sz="40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es-ES" sz="4000" b="1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per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dores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3540"/>
              </p:ext>
            </p:extLst>
          </p:nvPr>
        </p:nvGraphicFramePr>
        <p:xfrm>
          <a:off x="1804783" y="2276872"/>
          <a:ext cx="5534433" cy="273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7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4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0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52571" y="1954248"/>
            <a:ext cx="4904182" cy="2481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¿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qu</a:t>
            </a:r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é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orden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se </a:t>
            </a:r>
            <a:r>
              <a:rPr sz="4800" b="1" spc="-25" dirty="0">
                <a:solidFill>
                  <a:srgbClr val="002060"/>
                </a:solidFill>
                <a:latin typeface="Calibri"/>
                <a:cs typeface="Calibri"/>
              </a:rPr>
              <a:t>ejecutan</a:t>
            </a:r>
            <a:r>
              <a:rPr sz="4800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las operacione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D174E2-9471-4E1E-9619-CF875837899D}"/>
              </a:ext>
            </a:extLst>
          </p:cNvPr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185951B-B42B-4636-8A03-2686F37076D6}"/>
              </a:ext>
            </a:extLst>
          </p:cNvPr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C3F00173-A242-49FF-98F9-E1F879483DE6}"/>
              </a:ext>
            </a:extLst>
          </p:cNvPr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3729D88-4523-431A-8981-71F2BEF7CD8F}"/>
              </a:ext>
            </a:extLst>
          </p:cNvPr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C1A0583-628F-43A4-8B4F-C0EC0AD5B1C9}"/>
              </a:ext>
            </a:extLst>
          </p:cNvPr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1C337BF9-6810-4430-9FD4-519B491C2F19}"/>
              </a:ext>
            </a:extLst>
          </p:cNvPr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6840FF10-5303-4F00-B114-E14FD67B5F8F}"/>
              </a:ext>
            </a:extLst>
          </p:cNvPr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99866289-920D-4E08-9C2E-35043DBFF9A0}"/>
              </a:ext>
            </a:extLst>
          </p:cNvPr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043608" y="1556792"/>
            <a:ext cx="7416824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724408" y="49826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12101" y="3115321"/>
            <a:ext cx="7447439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se encuentran varios operadores con la misma prioridad en la misma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se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evalúan de izquierda a derecha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 Excepto por la exponenciación que se evalúa de derecha a izquierda.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5E5B531-5B8F-46FF-860B-505B3C82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6006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590978" y="4073111"/>
            <a:ext cx="773431" cy="432546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364408" y="4073111"/>
            <a:ext cx="4097726" cy="432546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90978" y="4395577"/>
            <a:ext cx="773431" cy="382726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64408" y="4395577"/>
            <a:ext cx="4097726" cy="382726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90978" y="4680958"/>
            <a:ext cx="773431" cy="836274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64408" y="4680958"/>
            <a:ext cx="4097726" cy="836274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366950" y="4147354"/>
            <a:ext cx="827394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3391" y="4451520"/>
            <a:ext cx="135253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66948" y="4451520"/>
            <a:ext cx="554982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3392" y="4147354"/>
            <a:ext cx="655946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99780" y="864267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64985"/>
              </p:ext>
            </p:extLst>
          </p:nvPr>
        </p:nvGraphicFramePr>
        <p:xfrm>
          <a:off x="395535" y="2513270"/>
          <a:ext cx="8496945" cy="2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922102704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Words>911</Words>
  <Application>Microsoft Office PowerPoint</Application>
  <PresentationFormat>Presentación en pantalla (4:3)</PresentationFormat>
  <Paragraphs>236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Tema de Office</vt:lpstr>
      <vt:lpstr>TC 3001 C  Analítica de datos y herramientas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110</cp:revision>
  <dcterms:created xsi:type="dcterms:W3CDTF">2013-06-11T22:32:36Z</dcterms:created>
  <dcterms:modified xsi:type="dcterms:W3CDTF">2022-08-09T03:11:46Z</dcterms:modified>
</cp:coreProperties>
</file>