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3" r:id="rId2"/>
    <p:sldId id="738" r:id="rId3"/>
    <p:sldId id="739" r:id="rId4"/>
    <p:sldId id="618" r:id="rId5"/>
    <p:sldId id="620" r:id="rId6"/>
    <p:sldId id="736" r:id="rId7"/>
    <p:sldId id="737" r:id="rId8"/>
    <p:sldId id="622" r:id="rId9"/>
    <p:sldId id="740" r:id="rId10"/>
    <p:sldId id="741" r:id="rId11"/>
    <p:sldId id="742" r:id="rId12"/>
    <p:sldId id="744" r:id="rId13"/>
    <p:sldId id="745" r:id="rId14"/>
    <p:sldId id="746" r:id="rId15"/>
    <p:sldId id="743" r:id="rId16"/>
    <p:sldId id="326" r:id="rId17"/>
    <p:sldId id="309" r:id="rId18"/>
    <p:sldId id="314" r:id="rId19"/>
    <p:sldId id="311" r:id="rId20"/>
    <p:sldId id="312" r:id="rId21"/>
    <p:sldId id="282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660"/>
  </p:normalViewPr>
  <p:slideViewPr>
    <p:cSldViewPr>
      <p:cViewPr varScale="1">
        <p:scale>
          <a:sx n="76" d="100"/>
          <a:sy n="76" d="100"/>
        </p:scale>
        <p:origin x="66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07/09/2022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369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015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984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530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741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0480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243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47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869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07/09/2022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065AA3B-D2DB-455A-A58C-00F9FA1E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654710"/>
            <a:ext cx="4824536" cy="21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Suma de elementos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sum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81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suma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83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Promedio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mean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9.0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el </a:t>
            </a:r>
            <a:r>
              <a:rPr lang="en-US" sz="2000" dirty="0" err="1">
                <a:solidFill>
                  <a:srgbClr val="000000"/>
                </a:solidFill>
              </a:rPr>
              <a:t>promedio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1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Varianza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var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16.89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varianza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4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Desviación estándar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std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4.11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desviación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estándar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04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Números aleatorios enteros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727684" y="3708367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dirty="0" err="1">
                <a:solidFill>
                  <a:srgbClr val="000000"/>
                </a:solidFill>
              </a:rPr>
              <a:t>arr</a:t>
            </a:r>
            <a:r>
              <a:rPr lang="es-ES" sz="2000" dirty="0">
                <a:solidFill>
                  <a:srgbClr val="000000"/>
                </a:solidFill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random.randint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(-10, 20, 15)</a:t>
            </a:r>
          </a:p>
          <a:p>
            <a:pPr algn="l" rtl="0">
              <a:lnSpc>
                <a:spcPct val="150000"/>
              </a:lnSpc>
            </a:pPr>
            <a:r>
              <a:rPr lang="es-ES" sz="2000" dirty="0" err="1">
                <a:solidFill>
                  <a:srgbClr val="444444"/>
                </a:solidFill>
              </a:rPr>
              <a:t>print</a:t>
            </a:r>
            <a:r>
              <a:rPr lang="es-ES" sz="2000" dirty="0">
                <a:solidFill>
                  <a:srgbClr val="444444"/>
                </a:solidFill>
              </a:rPr>
              <a:t>(</a:t>
            </a:r>
            <a:r>
              <a:rPr lang="es-ES" sz="2000" dirty="0" err="1">
                <a:solidFill>
                  <a:srgbClr val="444444"/>
                </a:solidFill>
              </a:rPr>
              <a:t>arr</a:t>
            </a:r>
            <a:r>
              <a:rPr lang="es-ES" sz="2000" dirty="0">
                <a:solidFill>
                  <a:srgbClr val="444444"/>
                </a:solidFill>
              </a:rPr>
              <a:t>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827584" y="1913204"/>
            <a:ext cx="774086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(li, ls,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cantidad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000" dirty="0">
                <a:solidFill>
                  <a:srgbClr val="000000"/>
                </a:solidFill>
              </a:rPr>
              <a:t> genera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aleatorios</a:t>
            </a:r>
            <a:r>
              <a:rPr lang="en-US" sz="2000" dirty="0">
                <a:solidFill>
                  <a:srgbClr val="000000"/>
                </a:solidFill>
              </a:rPr>
              <a:t> entre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inferior y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superior, la </a:t>
            </a:r>
            <a:r>
              <a:rPr lang="en-US" sz="2000" dirty="0" err="1">
                <a:solidFill>
                  <a:srgbClr val="000000"/>
                </a:solidFill>
              </a:rPr>
              <a:t>cantidad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especificada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02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835696" y="188640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415" name="CuadroTexto 414">
            <a:extLst>
              <a:ext uri="{FF2B5EF4-FFF2-40B4-BE49-F238E27FC236}">
                <a16:creationId xmlns:a16="http://schemas.microsoft.com/office/drawing/2014/main" id="{17390072-3F9C-48E5-937C-91590EEC54B1}"/>
              </a:ext>
            </a:extLst>
          </p:cNvPr>
          <p:cNvSpPr txBox="1"/>
          <p:nvPr/>
        </p:nvSpPr>
        <p:spPr>
          <a:xfrm>
            <a:off x="899592" y="1386632"/>
            <a:ext cx="7416824" cy="23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Crea la función </a:t>
            </a:r>
            <a:r>
              <a:rPr lang="es-ES" sz="1400" b="1" dirty="0" err="1">
                <a:solidFill>
                  <a:srgbClr val="0000FF"/>
                </a:solidFill>
                <a:effectLst/>
                <a:latin typeface="Arial,Helvetica"/>
              </a:rPr>
              <a:t>main</a:t>
            </a:r>
            <a:r>
              <a:rPr lang="es-ES" sz="1400" b="1" dirty="0">
                <a:solidFill>
                  <a:srgbClr val="0000FF"/>
                </a:solidFill>
                <a:effectLst/>
                <a:latin typeface="Arial,Helvetica"/>
              </a:rPr>
              <a:t>()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: </a:t>
            </a: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Genere un arreglo de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rial,Helvetica"/>
              </a:rPr>
              <a:t>Numpy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con los siguientes números flotantes: [2.8, 8.3, 5.4, 6.0, 5.2, 1.5, 6.4, 12, 7.1, 3.6].</a:t>
            </a: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Utiliza la función </a:t>
            </a:r>
            <a:r>
              <a:rPr lang="es-ES" sz="1400" b="1" dirty="0">
                <a:solidFill>
                  <a:srgbClr val="000000"/>
                </a:solidFill>
                <a:effectLst/>
                <a:latin typeface="Arial,Helvetica"/>
              </a:rPr>
              <a:t>mean 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de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rial,Helvetica"/>
              </a:rPr>
              <a:t>numpy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y calcula el promedio del arreglo. Imprime el resultado.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Crea la función </a:t>
            </a:r>
            <a:r>
              <a:rPr lang="es-ES" sz="1400" b="1" dirty="0">
                <a:solidFill>
                  <a:srgbClr val="0000FF"/>
                </a:solidFill>
                <a:effectLst/>
                <a:latin typeface="Arial,Helvetica"/>
              </a:rPr>
              <a:t>promedio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que recibe el arreglo y con un ciclo iterador calcula el promedio. Regresa el resultado. 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En el </a:t>
            </a:r>
            <a:r>
              <a:rPr lang="es-ES" sz="1400" b="1" dirty="0" err="1">
                <a:solidFill>
                  <a:srgbClr val="000000"/>
                </a:solidFill>
                <a:effectLst/>
                <a:latin typeface="Arial,Helvetica"/>
              </a:rPr>
              <a:t>main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llama a la función </a:t>
            </a:r>
            <a:r>
              <a:rPr lang="es-ES" sz="1400" b="1" dirty="0">
                <a:solidFill>
                  <a:srgbClr val="000000"/>
                </a:solidFill>
                <a:effectLst/>
                <a:latin typeface="Arial,Helvetica"/>
              </a:rPr>
              <a:t>promedio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e imprime el resultado. Revisa que tu resultado concuerde con el resultado anterior.</a:t>
            </a:r>
          </a:p>
        </p:txBody>
      </p:sp>
      <p:pic>
        <p:nvPicPr>
          <p:cNvPr id="5" name="Imagen 4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DD142C9F-9739-4E73-8231-1FA8BA6A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071142"/>
            <a:ext cx="253849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528" y="1078338"/>
            <a:ext cx="8603219" cy="427557"/>
          </a:xfrm>
        </p:spPr>
        <p:txBody>
          <a:bodyPr>
            <a:normAutofit fontScale="92500" lnSpcReduction="10000"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Crea un arreglo con números del 0 al 9</a:t>
            </a: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70FF3B-0C10-408E-B504-3283317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38" y="1819256"/>
            <a:ext cx="62484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F27FE4-9DD7-4407-9232-8238D501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3" y="2364431"/>
            <a:ext cx="2998787" cy="35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870" y="1534088"/>
            <a:ext cx="7505694" cy="12424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04" y="4896006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964096-55AF-4A46-848A-F5D0B1AA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07" y="3417532"/>
            <a:ext cx="4581525" cy="857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D66EA1-2063-479B-8A3E-B49068E3F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69" y="3383852"/>
            <a:ext cx="1247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vs arreglos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637320" y="1700809"/>
            <a:ext cx="7463072" cy="3968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arreglos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estáticas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ya que hay que declarar su tamaño antes de utilizarlos.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diferencia de los arreglos, las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listas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que pueden ir creciendo conforme se vaya requiriendo, por eso se considera que es una estructura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dinámica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B81707-D02D-4D1B-94D6-165F68D7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3" y="5013176"/>
            <a:ext cx="3301256" cy="1102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F5BC31-19B3-4F8D-8C9C-BA1F232A6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065" y="4871186"/>
            <a:ext cx="3055621" cy="13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E09D56-B99C-4548-B41E-06EB4BF9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9" y="1268760"/>
            <a:ext cx="4404669" cy="46637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AA4C70-A815-4701-876F-F3FBBA649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196752"/>
            <a:ext cx="3524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66365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datos de arreglos en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FC9F491-57F0-47E8-9956-0CF8D34FB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37218"/>
              </p:ext>
            </p:extLst>
          </p:nvPr>
        </p:nvGraphicFramePr>
        <p:xfrm>
          <a:off x="1465541" y="2276872"/>
          <a:ext cx="7097703" cy="246336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3908321532"/>
                    </a:ext>
                  </a:extLst>
                </a:gridCol>
                <a:gridCol w="4073367">
                  <a:extLst>
                    <a:ext uri="{9D8B030D-6E8A-4147-A177-3AD203B41FA5}">
                      <a16:colId xmlns:a16="http://schemas.microsoft.com/office/drawing/2014/main" val="1146347972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Tipo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7737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bool</a:t>
                      </a:r>
                      <a:endParaRPr lang="es-MX" sz="1800" dirty="0">
                        <a:effectLst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Booleano (True, False)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86763"/>
                  </a:ext>
                </a:extLst>
              </a:tr>
              <a:tr h="633635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int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800" dirty="0">
                          <a:effectLst/>
                        </a:rPr>
                        <a:t>Entero estándar (32 </a:t>
                      </a:r>
                      <a:r>
                        <a:rPr lang="es-ES" sz="1800" dirty="0" err="1">
                          <a:effectLst/>
                        </a:rPr>
                        <a:t>ó</a:t>
                      </a:r>
                      <a:r>
                        <a:rPr lang="es-ES" sz="1800" dirty="0">
                          <a:effectLst/>
                        </a:rPr>
                        <a:t> 64 </a:t>
                      </a:r>
                      <a:r>
                        <a:rPr lang="es-ES" sz="1800" dirty="0" err="1">
                          <a:effectLst/>
                        </a:rPr>
                        <a:t>segun</a:t>
                      </a:r>
                      <a:r>
                        <a:rPr lang="es-ES" sz="1800" dirty="0">
                          <a:effectLst/>
                        </a:rPr>
                        <a:t> la implementación)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581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float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Float</a:t>
                      </a:r>
                      <a:r>
                        <a:rPr lang="es-MX" sz="1800" dirty="0">
                          <a:effectLst/>
                        </a:rPr>
                        <a:t> estándar (doble precisión)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1250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complex (complex128)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Números complejos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19555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object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Objetos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0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9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971600" y="1510885"/>
            <a:ext cx="7406480" cy="262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es un módulo de Python que proporciona estructuras de datos para manipulación eficiente de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vectores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matrices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s-ES" sz="12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usar el módulo de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basta ejecutar la instrucción: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971600" y="3448400"/>
            <a:ext cx="792088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import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</a:t>
            </a:r>
            <a:r>
              <a:rPr lang="es-ES" sz="2400" b="1" dirty="0" err="1">
                <a:solidFill>
                  <a:srgbClr val="FF0000"/>
                </a:solidFill>
              </a:rPr>
              <a:t>np</a:t>
            </a:r>
            <a:r>
              <a:rPr lang="es-ES" sz="2400" b="1" i="0" dirty="0">
                <a:solidFill>
                  <a:srgbClr val="FF0000"/>
                </a:solidFill>
                <a:effectLst/>
              </a:rPr>
              <a:t> 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946002" y="4392089"/>
            <a:ext cx="740648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objeto </a:t>
            </a:r>
            <a:r>
              <a:rPr lang="es-ES" sz="20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np</a:t>
            </a:r>
            <a:r>
              <a:rPr lang="es-ES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 utilizamos para invocar todas las funciones que proporciona el módulo.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ndarray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8064896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estructura más básica es un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vector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que podemos crear a partir de pasar una lista a la función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arreglo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Esta clase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maneja los arreglos en general.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itemsize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dtype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1BA99E4-598E-42B3-BDA5-04303E0BD746}"/>
              </a:ext>
            </a:extLst>
          </p:cNvPr>
          <p:cNvSpPr txBox="1"/>
          <p:nvPr/>
        </p:nvSpPr>
        <p:spPr>
          <a:xfrm>
            <a:off x="2286000" y="32409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vectores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259632" y="1412776"/>
            <a:ext cx="7344816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vectores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np.arange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np.linspace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arreglos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536174"/>
            <a:ext cx="73448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 = [0, 1, 2, 3, 4, 5]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V[0]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un segmento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slice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un vector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V[2:4]</a:t>
            </a: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68239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 elementos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6368" y="1628800"/>
            <a:ext cx="8208912" cy="2291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elementos a un arreglo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(arreglo, vals)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arreglo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E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 arreglo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El arreglo de valores a juntar</a:t>
            </a:r>
            <a:endParaRPr lang="es-MX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Obtener el elemento mínimo y máximo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79712" y="2132856"/>
            <a:ext cx="5688632" cy="242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amin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2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s-ES" sz="2000" b="0" i="0" dirty="0">
                <a:solidFill>
                  <a:srgbClr val="222222"/>
                </a:solidFill>
                <a:effectLst/>
              </a:rPr>
              <a:t>Lo mismo se puede repetir para el máximo</a:t>
            </a: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amax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15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67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10203</TotalTime>
  <Words>1776</Words>
  <Application>Microsoft Office PowerPoint</Application>
  <PresentationFormat>Presentación en pantalla (4:3)</PresentationFormat>
  <Paragraphs>643</Paragraphs>
  <Slides>21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Arial,Helvetica</vt:lpstr>
      <vt:lpstr>Calibri</vt:lpstr>
      <vt:lpstr>Dom Casual</vt:lpstr>
      <vt:lpstr>inherit</vt:lpstr>
      <vt:lpstr>Roboto</vt:lpstr>
      <vt:lpstr>Times New Roman</vt:lpstr>
      <vt:lpstr>Tema de Office</vt:lpstr>
      <vt:lpstr>TI 3001 C Analítica de datos y herramientas de inteligencia artificial</vt:lpstr>
      <vt:lpstr>Listas vs arreglos</vt:lpstr>
      <vt:lpstr>Tipos de datos de arreglos en Numpy</vt:lpstr>
      <vt:lpstr>Módulo Numpy</vt:lpstr>
      <vt:lpstr>Objetos: ndarray</vt:lpstr>
      <vt:lpstr>Herramientas para crear vectores</vt:lpstr>
      <vt:lpstr>Manipulación de arreglos</vt:lpstr>
      <vt:lpstr>Agregar  elementos</vt:lpstr>
      <vt:lpstr>Obtener el elemento mínimo y máximo de un arreglo</vt:lpstr>
      <vt:lpstr>Suma de elementos de un arreglo</vt:lpstr>
      <vt:lpstr>Promedio de un arreglo</vt:lpstr>
      <vt:lpstr>Varianza de un arreglo</vt:lpstr>
      <vt:lpstr>Desviación estándar de un arreglo</vt:lpstr>
      <vt:lpstr>Números aleatorios enteros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312</cp:revision>
  <dcterms:created xsi:type="dcterms:W3CDTF">2013-06-24T20:15:42Z</dcterms:created>
  <dcterms:modified xsi:type="dcterms:W3CDTF">2022-09-07T19:33:29Z</dcterms:modified>
</cp:coreProperties>
</file>