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330" r:id="rId4"/>
    <p:sldId id="329" r:id="rId5"/>
    <p:sldId id="331" r:id="rId6"/>
    <p:sldId id="332" r:id="rId7"/>
    <p:sldId id="326" r:id="rId8"/>
    <p:sldId id="338" r:id="rId9"/>
    <p:sldId id="333" r:id="rId10"/>
    <p:sldId id="266" r:id="rId11"/>
    <p:sldId id="334" r:id="rId12"/>
    <p:sldId id="267" r:id="rId13"/>
    <p:sldId id="273" r:id="rId14"/>
    <p:sldId id="335" r:id="rId15"/>
    <p:sldId id="340" r:id="rId16"/>
    <p:sldId id="342" r:id="rId17"/>
    <p:sldId id="339" r:id="rId18"/>
    <p:sldId id="336" r:id="rId19"/>
    <p:sldId id="337" r:id="rId20"/>
    <p:sldId id="341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71" d="100"/>
          <a:sy n="71" d="100"/>
        </p:scale>
        <p:origin x="1072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29730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03/11/2021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png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 2022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Interconexión de redes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784976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 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018D414B-EDBB-47E6-842B-3E7D214EA3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530611"/>
            <a:ext cx="4538753" cy="3700238"/>
          </a:xfrm>
          <a:prstGeom prst="rect">
            <a:avLst/>
          </a:prstGeom>
        </p:spPr>
      </p:pic>
      <p:sp>
        <p:nvSpPr>
          <p:cNvPr id="14" name="7 CuadroTexto">
            <a:extLst>
              <a:ext uri="{FF2B5EF4-FFF2-40B4-BE49-F238E27FC236}">
                <a16:creationId xmlns:a16="http://schemas.microsoft.com/office/drawing/2014/main" id="{0DDCF2EB-0B4B-48A8-93D0-B6DF91875B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8112" y="3861048"/>
            <a:ext cx="2880320" cy="16682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135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 una lista de control de acceso (ACL) definida.</a:t>
            </a:r>
          </a:p>
          <a:p>
            <a:pPr marL="444500" lvl="1" indent="0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marL="444500" lvl="1" indent="1270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 algn="just">
              <a:lnSpc>
                <a:spcPct val="150000"/>
              </a:lnSpc>
              <a:spcBef>
                <a:spcPts val="1200"/>
              </a:spcBef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6333" y="5013176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247907" y="980728"/>
            <a:ext cx="8572565" cy="57405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] 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3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218" y="995547"/>
            <a:ext cx="8448110" cy="14664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Configuraremos el servicio de NAT para una lista de control de acceso donde queremos que todos los usuarios de la red local puedan salir al exterior.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NAT utilizando el POOL de las siguientes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B1DDA60B-4FE1-432E-902E-8E72388512D0}"/>
              </a:ext>
            </a:extLst>
          </p:cNvPr>
          <p:cNvGrpSpPr/>
          <p:nvPr/>
        </p:nvGrpSpPr>
        <p:grpSpPr>
          <a:xfrm>
            <a:off x="872235" y="2442296"/>
            <a:ext cx="7560840" cy="4384320"/>
            <a:chOff x="890332" y="1772816"/>
            <a:chExt cx="7560840" cy="438432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357993ED-5660-4689-9EDC-BF62BEC8B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324E174E-4B8B-44A4-BB30-2FD27EF33580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9" name="CuadroTexto 8">
              <a:extLst>
                <a:ext uri="{FF2B5EF4-FFF2-40B4-BE49-F238E27FC236}">
                  <a16:creationId xmlns:a16="http://schemas.microsoft.com/office/drawing/2014/main" id="{8F8D0712-689F-4989-BFC7-B65D10F3C50B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10" name="CuadroTexto 9">
              <a:extLst>
                <a:ext uri="{FF2B5EF4-FFF2-40B4-BE49-F238E27FC236}">
                  <a16:creationId xmlns:a16="http://schemas.microsoft.com/office/drawing/2014/main" id="{98E8B1F7-EF4B-4AFA-BFDB-E41F544C0A84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198403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576" y="1124744"/>
            <a:ext cx="7475013" cy="612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nos asignaron las 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</p:txBody>
      </p:sp>
      <p:graphicFrame>
        <p:nvGraphicFramePr>
          <p:cNvPr id="11" name="Tabla 4">
            <a:extLst>
              <a:ext uri="{FF2B5EF4-FFF2-40B4-BE49-F238E27FC236}">
                <a16:creationId xmlns:a16="http://schemas.microsoft.com/office/drawing/2014/main" id="{A5502036-1F71-493B-9F77-5E47D51EC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225098"/>
              </p:ext>
            </p:extLst>
          </p:nvPr>
        </p:nvGraphicFramePr>
        <p:xfrm>
          <a:off x="3419872" y="2204864"/>
          <a:ext cx="2304256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154816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65.10.8.66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65.10.8.67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65.10.8.68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65.10.8.94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0" dirty="0">
                          <a:solidFill>
                            <a:schemeClr val="tx1"/>
                          </a:solidFill>
                        </a:rPr>
                        <a:t>65.10.8.95</a:t>
                      </a:r>
                      <a:endParaRPr lang="es-MX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6650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1" name="Bitmap Image" r:id="rId4" imgW="1819280" imgH="2552567" progId="PBrush">
                  <p:embed/>
                </p:oleObj>
              </mc:Choice>
              <mc:Fallback>
                <p:oleObj name="Bitmap Image" r:id="rId4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Diseño de POOL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564" y="941640"/>
            <a:ext cx="7848872" cy="1985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públicas: </a:t>
            </a:r>
            <a:r>
              <a:rPr lang="es-MX" sz="20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/27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estableció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un bloque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/30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las direcciones de las interfaces seriales.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resto de las direcciones son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válidas (.68 - .95) y serán utilizadas para el pool de NAT.</a:t>
            </a:r>
          </a:p>
        </p:txBody>
      </p:sp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46A1923A-5AD3-4688-BE44-143769216D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0203336"/>
              </p:ext>
            </p:extLst>
          </p:nvPr>
        </p:nvGraphicFramePr>
        <p:xfrm>
          <a:off x="4139952" y="3270592"/>
          <a:ext cx="2304256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256">
                  <a:extLst>
                    <a:ext uri="{9D8B030D-6E8A-4147-A177-3AD203B41FA5}">
                      <a16:colId xmlns:a16="http://schemas.microsoft.com/office/drawing/2014/main" val="16469879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65.10.8.64</a:t>
                      </a:r>
                      <a:endParaRPr lang="es-MX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1503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65.10.8.65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494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65.10.8.66</a:t>
                      </a:r>
                      <a:endParaRPr lang="es-MX" dirty="0"/>
                    </a:p>
                  </a:txBody>
                  <a:tcPr>
                    <a:solidFill>
                      <a:srgbClr val="EAEA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356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b="1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65.10.8.67</a:t>
                      </a:r>
                      <a:endParaRPr lang="es-MX" b="1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0471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65.10.8.68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886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…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871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65.10.8.94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10037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65.10.8.95</a:t>
                      </a:r>
                      <a:endParaRPr lang="es-MX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3482987"/>
                  </a:ext>
                </a:extLst>
              </a:tr>
            </a:tbl>
          </a:graphicData>
        </a:graphic>
      </p:graphicFrame>
      <p:sp>
        <p:nvSpPr>
          <p:cNvPr id="5" name="Cerrar llave 4">
            <a:extLst>
              <a:ext uri="{FF2B5EF4-FFF2-40B4-BE49-F238E27FC236}">
                <a16:creationId xmlns:a16="http://schemas.microsoft.com/office/drawing/2014/main" id="{A948CF47-8AFB-488E-99B5-2435DCE379BE}"/>
              </a:ext>
            </a:extLst>
          </p:cNvPr>
          <p:cNvSpPr/>
          <p:nvPr/>
        </p:nvSpPr>
        <p:spPr>
          <a:xfrm>
            <a:off x="6444208" y="327059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7 CuadroTexto">
            <a:extLst>
              <a:ext uri="{FF2B5EF4-FFF2-40B4-BE49-F238E27FC236}">
                <a16:creationId xmlns:a16="http://schemas.microsoft.com/office/drawing/2014/main" id="{CE2CAA07-1B7C-43B1-8858-188E645D90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3666133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/30</a:t>
            </a:r>
          </a:p>
        </p:txBody>
      </p:sp>
      <p:sp>
        <p:nvSpPr>
          <p:cNvPr id="9" name="Cerrar llave 8">
            <a:extLst>
              <a:ext uri="{FF2B5EF4-FFF2-40B4-BE49-F238E27FC236}">
                <a16:creationId xmlns:a16="http://schemas.microsoft.com/office/drawing/2014/main" id="{D3024D0F-BF25-4625-9533-FEFCD4957B42}"/>
              </a:ext>
            </a:extLst>
          </p:cNvPr>
          <p:cNvSpPr/>
          <p:nvPr/>
        </p:nvSpPr>
        <p:spPr>
          <a:xfrm>
            <a:off x="6456150" y="4753952"/>
            <a:ext cx="360040" cy="14401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7 CuadroTexto">
            <a:extLst>
              <a:ext uri="{FF2B5EF4-FFF2-40B4-BE49-F238E27FC236}">
                <a16:creationId xmlns:a16="http://schemas.microsoft.com/office/drawing/2014/main" id="{91F21698-DD0F-43FE-B792-45EABD1D34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6150" y="5122559"/>
            <a:ext cx="2232248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NAT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C2432A6D-DD66-4E0B-8413-F60AD1696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137" y="3321821"/>
            <a:ext cx="3133725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980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57091" y="58602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Recomendaciones para conseguir configuraciones exitosas</a:t>
            </a:r>
          </a:p>
        </p:txBody>
      </p:sp>
      <p:sp>
        <p:nvSpPr>
          <p:cNvPr id="9" name="7 CuadroTexto">
            <a:extLst>
              <a:ext uri="{FF2B5EF4-FFF2-40B4-BE49-F238E27FC236}">
                <a16:creationId xmlns:a16="http://schemas.microsoft.com/office/drawing/2014/main" id="{6D38BEC7-5FD8-43FE-89A3-6EF2D04989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287" y="1340768"/>
            <a:ext cx="8519425" cy="5217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 esquema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subredes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que de servicio a los requerimientos de conectividad de la red.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Asignar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siguiendo algún estándar,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a 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de acuerdo a la asignación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direcciones IP y máscaras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 interfaces de los equipos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interconexión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equipos terminales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sus respectivas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Verificar conectividad con  puerta de enlace predeterminada.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protocolo de ruteo dinámico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estáticas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rutas por default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(en caso de que se utilicen)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forma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distribuida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centralizada.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Probar conectividad interna y externa.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el servicio de NAT.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Diseñar e instalar esquemas básicos de seguridad (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ACLs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estándar o extendidas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8958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340768"/>
            <a:ext cx="7209674" cy="38843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8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DHCP.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8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8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 y DHCP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3861854A-508E-49FE-8F9D-3C0DB8448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31" y="1340768"/>
            <a:ext cx="8692537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DHCP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971456"/>
            <a:ext cx="8253282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Instalaremos el servicio de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 centralizado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Un servicio centralizado es aquel que se configura en un solo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¿Dónde instalaremos el servicio?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seleccionar la IP de la interfaz que ayudará a resolver el DHCP?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CCBEEE-3FB6-42C6-BFF5-A8ED7F5E3D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89" y="2852936"/>
            <a:ext cx="5714421" cy="3313634"/>
          </a:xfrm>
          <a:prstGeom prst="rect">
            <a:avLst/>
          </a:prstGeom>
        </p:spPr>
      </p:pic>
      <p:sp>
        <p:nvSpPr>
          <p:cNvPr id="5" name="7 CuadroTexto">
            <a:extLst>
              <a:ext uri="{FF2B5EF4-FFF2-40B4-BE49-F238E27FC236}">
                <a16:creationId xmlns:a16="http://schemas.microsoft.com/office/drawing/2014/main" id="{1939908B-A22B-4F30-B672-5DA27864DE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8201" y="4221088"/>
            <a:ext cx="3838609" cy="1893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 servicio de DHCP va a asignar a los equipos terminales: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Dirección IP.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 de subred.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Puerta de enlace predeterminada.</a:t>
            </a:r>
          </a:p>
        </p:txBody>
      </p:sp>
    </p:spTree>
    <p:extLst>
      <p:ext uri="{BB962C8B-B14F-4D97-AF65-F5344CB8AC3E}">
        <p14:creationId xmlns:p14="http://schemas.microsoft.com/office/powerpoint/2010/main" val="69802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25760" y="1196752"/>
            <a:ext cx="8001000" cy="4894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spcAft>
                <a:spcPts val="1200"/>
              </a:spcAft>
              <a:buAutoNum type="arabicPeriod"/>
            </a:pPr>
            <a:r>
              <a:rPr lang="es-ES_tradnl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Excluir las direcciones estáticas del pool de DHCP (opcional).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excluded-address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Dir_IP_Final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dinámicas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solicitadas.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dhcp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NombrePool</a:t>
            </a:r>
            <a:endParaRPr lang="es-MX" sz="1600" b="1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network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dirIP_inicial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Máscara de subred</a:t>
            </a: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 puerta de enlace predeterminada (default Gateway):</a:t>
            </a:r>
          </a:p>
          <a:p>
            <a:pPr lvl="1">
              <a:lnSpc>
                <a:spcPct val="150000"/>
              </a:lnSpc>
              <a:spcAft>
                <a:spcPts val="1200"/>
              </a:spcAf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default-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Aft>
                <a:spcPts val="1200"/>
              </a:spcAft>
              <a:buFont typeface="+mj-lt"/>
              <a:buAutoNum type="arabicPeriod" startAt="2"/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mínima de un servicio DHCP</a:t>
            </a:r>
          </a:p>
        </p:txBody>
      </p:sp>
    </p:spTree>
    <p:extLst>
      <p:ext uri="{BB962C8B-B14F-4D97-AF65-F5344CB8AC3E}">
        <p14:creationId xmlns:p14="http://schemas.microsoft.com/office/powerpoint/2010/main" val="2801778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routers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servicio DHCP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7532" y="1007858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RA y RB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¿Qué falta configurar?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52BC7C70-9560-4C80-AC38-259E9375FFD9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934618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34618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  <p:sp>
        <p:nvSpPr>
          <p:cNvPr id="10" name="7 CuadroTexto">
            <a:extLst>
              <a:ext uri="{FF2B5EF4-FFF2-40B4-BE49-F238E27FC236}">
                <a16:creationId xmlns:a16="http://schemas.microsoft.com/office/drawing/2014/main" id="{23CA9995-5DBB-4949-B505-D02CB423B9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96281"/>
            <a:ext cx="4392488" cy="100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Revisar configuración de equipos terminales.</a:t>
            </a:r>
          </a:p>
          <a:p>
            <a:pPr>
              <a:lnSpc>
                <a:spcPct val="200000"/>
              </a:lnSpc>
            </a:pP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Configurar servicio DHCP.</a:t>
            </a:r>
          </a:p>
        </p:txBody>
      </p:sp>
    </p:spTree>
    <p:extLst>
      <p:ext uri="{BB962C8B-B14F-4D97-AF65-F5344CB8AC3E}">
        <p14:creationId xmlns:p14="http://schemas.microsoft.com/office/powerpoint/2010/main" val="955788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4" name="7 CuadroTexto">
            <a:extLst>
              <a:ext uri="{FF2B5EF4-FFF2-40B4-BE49-F238E27FC236}">
                <a16:creationId xmlns:a16="http://schemas.microsoft.com/office/drawing/2014/main" id="{B35E1129-13F4-492E-ACBD-2E62828C8B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4618" y="994220"/>
            <a:ext cx="7475013" cy="5083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¿Cómo conectar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privadas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 direcciones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8518DCCF-3687-4277-9592-2EF412EA7818}"/>
              </a:ext>
            </a:extLst>
          </p:cNvPr>
          <p:cNvGrpSpPr/>
          <p:nvPr/>
        </p:nvGrpSpPr>
        <p:grpSpPr>
          <a:xfrm>
            <a:off x="934618" y="1772816"/>
            <a:ext cx="7560840" cy="4384320"/>
            <a:chOff x="890332" y="1772816"/>
            <a:chExt cx="7560840" cy="4384320"/>
          </a:xfrm>
        </p:grpSpPr>
        <p:pic>
          <p:nvPicPr>
            <p:cNvPr id="2" name="Imagen 1">
              <a:extLst>
                <a:ext uri="{FF2B5EF4-FFF2-40B4-BE49-F238E27FC236}">
                  <a16:creationId xmlns:a16="http://schemas.microsoft.com/office/drawing/2014/main" id="{3861854A-508E-49FE-8F9D-3C0DB8448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332" y="1772816"/>
              <a:ext cx="7560840" cy="4384320"/>
            </a:xfrm>
            <a:prstGeom prst="rect">
              <a:avLst/>
            </a:prstGeom>
          </p:spPr>
        </p:pic>
        <p:sp>
          <p:nvSpPr>
            <p:cNvPr id="3" name="CuadroTexto 2">
              <a:extLst>
                <a:ext uri="{FF2B5EF4-FFF2-40B4-BE49-F238E27FC236}">
                  <a16:creationId xmlns:a16="http://schemas.microsoft.com/office/drawing/2014/main" id="{A1CBA469-4B2C-4209-B49F-886C1489A65B}"/>
                </a:ext>
              </a:extLst>
            </p:cNvPr>
            <p:cNvSpPr txBox="1"/>
            <p:nvPr/>
          </p:nvSpPr>
          <p:spPr>
            <a:xfrm>
              <a:off x="3920386" y="1878891"/>
              <a:ext cx="15199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65.10.8.64/27</a:t>
              </a:r>
              <a:endParaRPr lang="es-MX" b="1" dirty="0"/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D0240DB1-A9D1-42DA-81BB-21963344E738}"/>
                </a:ext>
              </a:extLst>
            </p:cNvPr>
            <p:cNvSpPr txBox="1"/>
            <p:nvPr/>
          </p:nvSpPr>
          <p:spPr>
            <a:xfrm>
              <a:off x="5416620" y="2420888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.65</a:t>
              </a:r>
              <a:endParaRPr lang="es-MX" b="1" dirty="0"/>
            </a:p>
          </p:txBody>
        </p:sp>
        <p:sp>
          <p:nvSpPr>
            <p:cNvPr id="7" name="CuadroTexto 6">
              <a:extLst>
                <a:ext uri="{FF2B5EF4-FFF2-40B4-BE49-F238E27FC236}">
                  <a16:creationId xmlns:a16="http://schemas.microsoft.com/office/drawing/2014/main" id="{FB2EF0E6-B0D3-449F-8624-70F3F663A658}"/>
                </a:ext>
              </a:extLst>
            </p:cNvPr>
            <p:cNvSpPr txBox="1"/>
            <p:nvPr/>
          </p:nvSpPr>
          <p:spPr>
            <a:xfrm>
              <a:off x="4191134" y="2650650"/>
              <a:ext cx="4796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ES" b="1" dirty="0"/>
                <a:t>.66</a:t>
              </a:r>
              <a:endParaRPr lang="es-MX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23145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6781</TotalTime>
  <Words>1288</Words>
  <Application>Microsoft Office PowerPoint</Application>
  <PresentationFormat>Presentación en pantalla (4:3)</PresentationFormat>
  <Paragraphs>146</Paragraphs>
  <Slides>20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Times New Roman</vt:lpstr>
      <vt:lpstr>Tema de Office</vt:lpstr>
      <vt:lpstr>Bitmap Image</vt:lpstr>
      <vt:lpstr>TC 2022  Interconexión de redes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241</cp:revision>
  <dcterms:created xsi:type="dcterms:W3CDTF">2013-06-11T22:32:36Z</dcterms:created>
  <dcterms:modified xsi:type="dcterms:W3CDTF">2021-11-03T18:11:59Z</dcterms:modified>
</cp:coreProperties>
</file>