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276" r:id="rId4"/>
    <p:sldId id="277" r:id="rId5"/>
    <p:sldId id="260" r:id="rId6"/>
    <p:sldId id="261" r:id="rId7"/>
    <p:sldId id="275" r:id="rId8"/>
    <p:sldId id="262" r:id="rId9"/>
    <p:sldId id="278" r:id="rId10"/>
    <p:sldId id="263" r:id="rId11"/>
    <p:sldId id="266" r:id="rId12"/>
    <p:sldId id="267" r:id="rId13"/>
    <p:sldId id="273" r:id="rId14"/>
    <p:sldId id="279" r:id="rId15"/>
    <p:sldId id="281" r:id="rId16"/>
    <p:sldId id="282" r:id="rId17"/>
    <p:sldId id="265" r:id="rId18"/>
    <p:sldId id="285" r:id="rId19"/>
    <p:sldId id="283" r:id="rId20"/>
    <p:sldId id="269" r:id="rId21"/>
    <p:sldId id="291" r:id="rId22"/>
    <p:sldId id="288" r:id="rId23"/>
    <p:sldId id="286" r:id="rId24"/>
    <p:sldId id="270" r:id="rId25"/>
    <p:sldId id="271" r:id="rId26"/>
    <p:sldId id="292" r:id="rId27"/>
    <p:sldId id="302" r:id="rId28"/>
    <p:sldId id="295" r:id="rId29"/>
    <p:sldId id="296" r:id="rId30"/>
    <p:sldId id="297" r:id="rId31"/>
    <p:sldId id="299" r:id="rId32"/>
    <p:sldId id="301" r:id="rId33"/>
    <p:sldId id="298" r:id="rId3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819" autoAdjust="0"/>
  </p:normalViewPr>
  <p:slideViewPr>
    <p:cSldViewPr>
      <p:cViewPr varScale="1">
        <p:scale>
          <a:sx n="51" d="100"/>
          <a:sy n="51" d="100"/>
        </p:scale>
        <p:origin x="36" y="4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13/01/2021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36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17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19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8457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51937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1864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1622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146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13/01/2021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13/01/2021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13/01/2021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13/01/2021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13/01/2021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13/01/2021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13/01/2021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13/01/2021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13/01/2021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13/01/2021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13/01/2021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13/01/2021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Esquemas de 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28604"/>
            <a:ext cx="2847975" cy="1600200"/>
          </a:xfrm>
          <a:prstGeom prst="rect">
            <a:avLst/>
          </a:prstGeom>
        </p:spPr>
      </p:pic>
      <p:sp>
        <p:nvSpPr>
          <p:cNvPr id="34820" name="4 CuadroTexto"/>
          <p:cNvSpPr txBox="1">
            <a:spLocks noChangeArrowheads="1"/>
          </p:cNvSpPr>
          <p:nvPr/>
        </p:nvSpPr>
        <p:spPr bwMode="auto">
          <a:xfrm>
            <a:off x="539552" y="1387193"/>
            <a:ext cx="59046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reservada para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539552" y="4702785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en tareas de diagnóstico de conectividad y validez del protocolo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comunicación. Se utiliza para checar que la tarjeta de red esté funcionando. Ping 127.0.0.1. Todas las tarjetas se conectan a esta dirección.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539552" y="1958693"/>
            <a:ext cx="513311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dispositivo de red loopback es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interfaz de red virtual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siempre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representa al propio dispositivo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independientemente de la dirección IP que se le haya asignado. </a:t>
            </a:r>
          </a:p>
        </p:txBody>
      </p:sp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539552" y="3717032"/>
            <a:ext cx="8001000" cy="81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interface loopback no está asociada con ningún tipo de hardware y no está físicamente conectada a la red.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127.0.0.1</a:t>
            </a:r>
          </a:p>
        </p:txBody>
      </p:sp>
    </p:spTree>
    <p:extLst>
      <p:ext uri="{BB962C8B-B14F-4D97-AF65-F5344CB8AC3E}">
        <p14:creationId xmlns:p14="http://schemas.microsoft.com/office/powerpoint/2010/main" val="4236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7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55696"/>
              </p:ext>
            </p:extLst>
          </p:nvPr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21406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746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745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IP Address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IP Address with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 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lar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iento 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 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y más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sz="3600" b="1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7" y="1453480"/>
            <a:ext cx="67049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cs typeface="Times New Roman"/>
              </a:rPr>
              <a:t>1. Las di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ecciones</a:t>
            </a:r>
            <a:r>
              <a:rPr sz="2000" spc="-3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IPv4 </a:t>
            </a:r>
            <a:r>
              <a:rPr sz="2000" dirty="0">
                <a:cs typeface="Times New Roman"/>
              </a:rPr>
              <a:t>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án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pues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as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32 bits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132" y="3429000"/>
            <a:ext cx="82063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2.</a:t>
            </a:r>
            <a:r>
              <a:rPr sz="2000" spc="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4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efijo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e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ed</a:t>
            </a:r>
            <a:r>
              <a:rPr sz="2000" b="1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su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4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its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25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Reserva</a:t>
            </a:r>
            <a:r>
              <a:rPr sz="2000" b="1" spc="4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de 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s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ut</a:t>
            </a:r>
            <a:r>
              <a:rPr sz="2000" spc="5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lizados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ar</a:t>
            </a:r>
            <a:r>
              <a:rPr sz="2000" spc="-15" dirty="0"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sub</a:t>
            </a:r>
            <a:r>
              <a:rPr sz="2000" b="1" spc="-50" dirty="0">
                <a:solidFill>
                  <a:srgbClr val="0000FF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edes</a:t>
            </a:r>
            <a:r>
              <a:rPr sz="2000" b="1" spc="15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(R+s).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44" y="5359584"/>
            <a:ext cx="553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5453" y="5427839"/>
            <a:ext cx="621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s=13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887" y="5475036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72121"/>
              </p:ext>
            </p:extLst>
          </p:nvPr>
        </p:nvGraphicFramePr>
        <p:xfrm>
          <a:off x="2016520" y="1969028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73278"/>
              </p:ext>
            </p:extLst>
          </p:nvPr>
        </p:nvGraphicFramePr>
        <p:xfrm>
          <a:off x="1877568" y="420127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1E19FA8-B516-42C5-B62A-FE65B6669BA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3567" y="1521841"/>
            <a:ext cx="7550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L</a:t>
            </a:r>
            <a:r>
              <a:rPr sz="2000" dirty="0" err="1">
                <a:cs typeface="Times New Roman"/>
              </a:rPr>
              <a:t>os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ts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b="1" dirty="0">
                <a:solidFill>
                  <a:srgbClr val="009973"/>
                </a:solidFill>
                <a:cs typeface="Times New Roman"/>
              </a:rPr>
              <a:t>host</a:t>
            </a:r>
            <a:r>
              <a:rPr lang="es-ES" sz="2000" b="1" dirty="0">
                <a:solidFill>
                  <a:srgbClr val="009973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son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res</a:t>
            </a:r>
            <a:r>
              <a:rPr sz="2000" spc="-1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a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2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</a:t>
            </a:r>
            <a:r>
              <a:rPr lang="es-E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lor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prefij</a:t>
            </a:r>
            <a:r>
              <a:rPr sz="2000" spc="5" dirty="0" err="1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7" y="4096296"/>
            <a:ext cx="81368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</a:t>
            </a:r>
            <a:r>
              <a:rPr sz="2000" b="1" spc="-15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ít</a:t>
            </a:r>
            <a:r>
              <a:rPr sz="2000" b="1" spc="-10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co </a:t>
            </a:r>
            <a:r>
              <a:rPr sz="2000" dirty="0">
                <a:cs typeface="Times New Roman"/>
              </a:rPr>
              <a:t>(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) es aquel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 donde está ubicado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 </a:t>
            </a:r>
            <a:r>
              <a:rPr sz="2000" dirty="0">
                <a:cs typeface="Times New Roman"/>
              </a:rPr>
              <a:t>úl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subne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eo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17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12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69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64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26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21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4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9747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69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271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8223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84394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2795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31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536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31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88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83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45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41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993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755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50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907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03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65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212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791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2983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175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298395" y="4789235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228820" y="2861429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88201" y="2847967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79395" y="5971024"/>
            <a:ext cx="447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BC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59641"/>
              </p:ext>
            </p:extLst>
          </p:nvPr>
        </p:nvGraphicFramePr>
        <p:xfrm>
          <a:off x="1893794" y="1988840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2007E2-0BBD-4EC5-97B4-65706580B7BC}"/>
              </a:ext>
            </a:extLst>
          </p:cNvPr>
          <p:cNvSpPr txBox="1"/>
          <p:nvPr/>
        </p:nvSpPr>
        <p:spPr>
          <a:xfrm>
            <a:off x="6353204" y="3204791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097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233" y="692696"/>
            <a:ext cx="8477289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Para </a:t>
            </a:r>
            <a:r>
              <a:rPr lang="es-ES" sz="2000" b="1" dirty="0">
                <a:cs typeface="Times New Roman"/>
              </a:rPr>
              <a:t>calcular la máscara</a:t>
            </a:r>
            <a:r>
              <a:rPr lang="es-ES" sz="2000" dirty="0">
                <a:cs typeface="Times New Roman"/>
              </a:rPr>
              <a:t>, recuerda que los bits de red y subred se rellenan con unos y luego se convierte a decimal. Un tip importante es que los </a:t>
            </a:r>
            <a:r>
              <a:rPr lang="es-ES" sz="2000" spc="-12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by</a:t>
            </a:r>
            <a:r>
              <a:rPr lang="es-ES" sz="2000" spc="10" dirty="0">
                <a:cs typeface="Times New Roman"/>
              </a:rPr>
              <a:t>t</a:t>
            </a:r>
            <a:r>
              <a:rPr lang="es-ES" sz="2000" dirty="0">
                <a:cs typeface="Times New Roman"/>
              </a:rPr>
              <a:t>es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encuentran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quierda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del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b="1" dirty="0">
                <a:cs typeface="Times New Roman"/>
              </a:rPr>
              <a:t>Byte Crítico </a:t>
            </a:r>
            <a:r>
              <a:rPr lang="es-ES" sz="2000" b="1" spc="14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les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cor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esponde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</a:t>
            </a:r>
            <a:r>
              <a:rPr lang="es-ES" sz="2000" spc="10" dirty="0">
                <a:cs typeface="Times New Roman"/>
              </a:rPr>
              <a:t>o</a:t>
            </a:r>
            <a:r>
              <a:rPr lang="es-ES" sz="2000" dirty="0">
                <a:cs typeface="Times New Roman"/>
              </a:rPr>
              <a:t>r </a:t>
            </a:r>
            <a:r>
              <a:rPr lang="es-ES" sz="2000" spc="1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255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los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encuentran a la</a:t>
            </a:r>
            <a:r>
              <a:rPr lang="es-ES" sz="2000" spc="-1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echa</a:t>
            </a:r>
            <a:r>
              <a:rPr lang="es-ES" sz="2000" spc="-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</a:t>
            </a:r>
            <a:r>
              <a:rPr lang="es-ES" sz="2000" spc="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valor</a:t>
            </a:r>
            <a:r>
              <a:rPr lang="es-ES" sz="2000" spc="-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0.</a:t>
            </a: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" y="5202485"/>
            <a:ext cx="813689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Para calcular el </a:t>
            </a:r>
            <a:r>
              <a:rPr lang="es-ES" sz="2000" b="1" dirty="0">
                <a:cs typeface="Times New Roman"/>
              </a:rPr>
              <a:t>desplazamiento en el Byte Crítico</a:t>
            </a:r>
            <a:r>
              <a:rPr lang="es-ES" sz="2000" dirty="0">
                <a:cs typeface="Times New Roman"/>
              </a:rPr>
              <a:t>, al valor de </a:t>
            </a:r>
            <a:r>
              <a:rPr lang="es-ES" sz="2000" b="1" dirty="0">
                <a:cs typeface="Times New Roman"/>
              </a:rPr>
              <a:t>256</a:t>
            </a:r>
            <a:r>
              <a:rPr lang="es-ES" sz="2000" dirty="0">
                <a:cs typeface="Times New Roman"/>
              </a:rPr>
              <a:t> le restas el valor de la máscara en el </a:t>
            </a:r>
            <a:r>
              <a:rPr lang="es-ES" sz="2000" b="1" dirty="0">
                <a:cs typeface="Times New Roman"/>
              </a:rPr>
              <a:t>Byte Critico</a:t>
            </a:r>
            <a:r>
              <a:rPr lang="es-ES" sz="2000" dirty="0">
                <a:cs typeface="Times New Roman"/>
              </a:rPr>
              <a:t> (decimal) y este es el valor del desplazamiento de cada subred. 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s-ES" sz="2000" dirty="0">
                <a:cs typeface="Times New Roman"/>
              </a:rPr>
              <a:t>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256 – 248 = 8          </a:t>
            </a:r>
            <a:r>
              <a:rPr lang="es-ES" sz="2000" dirty="0">
                <a:cs typeface="Times New Roman"/>
              </a:rPr>
              <a:t>El desplazamiento es de 8 en el </a:t>
            </a:r>
            <a:r>
              <a:rPr lang="es-ES" sz="2000" b="1" dirty="0">
                <a:cs typeface="Times New Roman"/>
              </a:rPr>
              <a:t>Byte crítico.</a:t>
            </a:r>
          </a:p>
          <a:p>
            <a:pPr marL="12700" marR="5080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   </a:t>
            </a:r>
            <a:endParaRPr sz="2000" b="1" dirty="0"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694" y="325433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507502" y="324909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37298"/>
              </p:ext>
            </p:extLst>
          </p:nvPr>
        </p:nvGraphicFramePr>
        <p:xfrm>
          <a:off x="542358" y="238174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-8965" y="-1276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6D3F9FD4-1BC9-40A6-8457-B5A0913D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2" y="2777552"/>
            <a:ext cx="3432838" cy="189127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507D193-0F7D-47FA-9FF6-E858A69FADC4}"/>
              </a:ext>
            </a:extLst>
          </p:cNvPr>
          <p:cNvSpPr txBox="1"/>
          <p:nvPr/>
        </p:nvSpPr>
        <p:spPr>
          <a:xfrm>
            <a:off x="542358" y="402983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75B682-45B3-4EDA-9259-21D409CED958}"/>
              </a:ext>
            </a:extLst>
          </p:cNvPr>
          <p:cNvSpPr/>
          <p:nvPr/>
        </p:nvSpPr>
        <p:spPr>
          <a:xfrm>
            <a:off x="6332857" y="403805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467EFF3-6FB8-4417-8BBB-8D89CF19C2BF}"/>
              </a:ext>
            </a:extLst>
          </p:cNvPr>
          <p:cNvSpPr/>
          <p:nvPr/>
        </p:nvSpPr>
        <p:spPr>
          <a:xfrm>
            <a:off x="2980757" y="238174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D465361C-46D6-4471-B742-F1182886CE41}"/>
              </a:ext>
            </a:extLst>
          </p:cNvPr>
          <p:cNvSpPr txBox="1"/>
          <p:nvPr/>
        </p:nvSpPr>
        <p:spPr>
          <a:xfrm>
            <a:off x="2980756" y="483896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915816" y="2190579"/>
            <a:ext cx="5791200" cy="167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Estudiar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entender</a:t>
            </a:r>
            <a:r>
              <a:rPr lang="es-MX" sz="1800" dirty="0">
                <a:latin typeface="ZapfHumnst BT"/>
              </a:rPr>
              <a:t> los esquemas de direccionamiento IPv4,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crear</a:t>
            </a:r>
            <a:r>
              <a:rPr lang="es-MX" sz="1800" dirty="0">
                <a:latin typeface="ZapfHumnst BT"/>
              </a:rPr>
              <a:t> esquemas de direccionamiento 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reconocer</a:t>
            </a:r>
            <a:r>
              <a:rPr lang="es-MX" sz="1800" dirty="0">
                <a:latin typeface="ZapfHumnst BT"/>
              </a:rPr>
              <a:t> esquemas con base de una dirección IP y su máscara.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7387" y="130708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dirty="0">
                <a:cs typeface="Times New Roman"/>
              </a:rPr>
              <a:t>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b="1" spc="-20" dirty="0">
                <a:cs typeface="Times New Roman"/>
              </a:rPr>
              <a:t>m</a:t>
            </a:r>
            <a:r>
              <a:rPr lang="es-ES" sz="2000" b="1" spc="-20" dirty="0">
                <a:cs typeface="Times New Roman"/>
              </a:rPr>
              <a:t>á</a:t>
            </a:r>
            <a:r>
              <a:rPr sz="2000" b="1" dirty="0">
                <a:cs typeface="Times New Roman"/>
              </a:rPr>
              <a:t>sc</a:t>
            </a:r>
            <a:r>
              <a:rPr sz="2000" b="1" spc="5" dirty="0">
                <a:cs typeface="Times New Roman"/>
              </a:rPr>
              <a:t>a</a:t>
            </a:r>
            <a:r>
              <a:rPr sz="2000" b="1" dirty="0">
                <a:cs typeface="Times New Roman"/>
              </a:rPr>
              <a:t>r</a:t>
            </a:r>
            <a:r>
              <a:rPr lang="es-ES" sz="2000" b="1" dirty="0">
                <a:cs typeface="Times New Roman"/>
              </a:rPr>
              <a:t>a</a:t>
            </a:r>
            <a:r>
              <a:rPr sz="2000" b="1" spc="-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 subre</a:t>
            </a:r>
            <a:r>
              <a:rPr sz="2000" b="1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CISCO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FEB436A-7066-463A-8394-09A7B5C9A8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255" y="4650614"/>
            <a:ext cx="3775185" cy="2079884"/>
          </a:xfrm>
          <a:prstGeom prst="rect">
            <a:avLst/>
          </a:prstGeom>
        </p:spPr>
      </p:pic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CADA753B-8C83-4DB2-811B-5E549CC203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687777"/>
              </p:ext>
            </p:extLst>
          </p:nvPr>
        </p:nvGraphicFramePr>
        <p:xfrm>
          <a:off x="688340" y="2103030"/>
          <a:ext cx="7844100" cy="2425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21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69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0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0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</a:t>
                      </a:r>
                      <a:r>
                        <a:rPr lang="es-ES"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ición del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B</a:t>
                      </a:r>
                      <a:r>
                        <a:rPr lang="es-ES"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yte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lang="es-ES"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rítico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0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2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lang="es-ES" sz="2000" spc="-5" dirty="0">
                <a:cs typeface="Times New Roman"/>
              </a:rPr>
              <a:t>n el </a:t>
            </a:r>
            <a:r>
              <a:rPr lang="es-ES" sz="2000" b="1" spc="-5" dirty="0">
                <a:cs typeface="Times New Roman"/>
              </a:rPr>
              <a:t>Byte crítico</a:t>
            </a:r>
            <a:r>
              <a:rPr lang="es-ES" sz="2000" spc="-5" dirty="0">
                <a:cs typeface="Times New Roman"/>
              </a:rPr>
              <a:t>, los bits que faltan para completar el byte o llegar a la siguiente frontera se denomina por la literal </a:t>
            </a:r>
            <a:r>
              <a:rPr lang="es-ES" sz="2000" b="1" spc="-5" dirty="0">
                <a:cs typeface="Times New Roman"/>
              </a:rPr>
              <a:t>k</a:t>
            </a:r>
            <a:r>
              <a:rPr lang="es-ES" sz="2000" spc="-5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914481"/>
            <a:ext cx="7616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Elevar </a:t>
            </a:r>
            <a:r>
              <a:rPr lang="es-ES" sz="2000" b="1" dirty="0">
                <a:cs typeface="Times New Roman"/>
              </a:rPr>
              <a:t>2</a:t>
            </a:r>
            <a:r>
              <a:rPr lang="es-ES" sz="2000" b="1" baseline="30000" dirty="0">
                <a:cs typeface="Times New Roman"/>
              </a:rPr>
              <a:t>k</a:t>
            </a:r>
            <a:r>
              <a:rPr lang="es-ES" sz="2000" dirty="0">
                <a:cs typeface="Times New Roman"/>
              </a:rPr>
              <a:t> representa el desplazamiento entre subredes.</a:t>
            </a:r>
            <a:endParaRPr sz="2000" dirty="0">
              <a:cs typeface="Times New Roma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29693CB-CB35-46FC-ACD1-68904EFB0CB0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2A16EDE-59FC-4E51-9188-31E8B26D25E7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B7A4BE6-8949-46CA-AB34-5C0E4DF03C17}"/>
              </a:ext>
            </a:extLst>
          </p:cNvPr>
          <p:cNvSpPr/>
          <p:nvPr/>
        </p:nvSpPr>
        <p:spPr>
          <a:xfrm>
            <a:off x="2086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C7E1738-FFA3-4FCD-AB0C-AD24F5E8952A}"/>
              </a:ext>
            </a:extLst>
          </p:cNvPr>
          <p:cNvSpPr/>
          <p:nvPr/>
        </p:nvSpPr>
        <p:spPr>
          <a:xfrm>
            <a:off x="1781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C45B834-F8FA-44F6-9B10-81AB172B699B}"/>
              </a:ext>
            </a:extLst>
          </p:cNvPr>
          <p:cNvSpPr/>
          <p:nvPr/>
        </p:nvSpPr>
        <p:spPr>
          <a:xfrm>
            <a:off x="2239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6FD79C3-1308-4B5A-97AB-F517AA7DCEA7}"/>
              </a:ext>
            </a:extLst>
          </p:cNvPr>
          <p:cNvSpPr/>
          <p:nvPr/>
        </p:nvSpPr>
        <p:spPr>
          <a:xfrm>
            <a:off x="1934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7AEEBF3-95F2-4822-8C1F-81AAE198A0D3}"/>
              </a:ext>
            </a:extLst>
          </p:cNvPr>
          <p:cNvSpPr/>
          <p:nvPr/>
        </p:nvSpPr>
        <p:spPr>
          <a:xfrm>
            <a:off x="2696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07E8441A-79C6-4854-B885-55CB4BF4B3B0}"/>
              </a:ext>
            </a:extLst>
          </p:cNvPr>
          <p:cNvSpPr/>
          <p:nvPr/>
        </p:nvSpPr>
        <p:spPr>
          <a:xfrm>
            <a:off x="2391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DFE8B83-E0D9-4FC9-AB51-2412656499A3}"/>
              </a:ext>
            </a:extLst>
          </p:cNvPr>
          <p:cNvSpPr/>
          <p:nvPr/>
        </p:nvSpPr>
        <p:spPr>
          <a:xfrm>
            <a:off x="2543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B32F4D7-AADE-4A54-A913-2A84DBDE5686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ED17C573-1283-4826-9468-A38383CF80BE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E18A26C5-0334-42C4-86FC-AC9191C16220}"/>
              </a:ext>
            </a:extLst>
          </p:cNvPr>
          <p:cNvSpPr/>
          <p:nvPr/>
        </p:nvSpPr>
        <p:spPr>
          <a:xfrm>
            <a:off x="57443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338932EB-BD4C-428D-BB92-D7A254993684}"/>
              </a:ext>
            </a:extLst>
          </p:cNvPr>
          <p:cNvSpPr/>
          <p:nvPr/>
        </p:nvSpPr>
        <p:spPr>
          <a:xfrm>
            <a:off x="5439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BB50365-3784-474E-9DC5-D9F4ED7E2AC3}"/>
              </a:ext>
            </a:extLst>
          </p:cNvPr>
          <p:cNvSpPr/>
          <p:nvPr/>
        </p:nvSpPr>
        <p:spPr>
          <a:xfrm>
            <a:off x="58967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FA6930B5-9677-4DCD-8408-BCD8BE3D51A1}"/>
              </a:ext>
            </a:extLst>
          </p:cNvPr>
          <p:cNvSpPr/>
          <p:nvPr/>
        </p:nvSpPr>
        <p:spPr>
          <a:xfrm>
            <a:off x="5591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287F012-919C-489E-A8C6-7D0508E12709}"/>
              </a:ext>
            </a:extLst>
          </p:cNvPr>
          <p:cNvSpPr/>
          <p:nvPr/>
        </p:nvSpPr>
        <p:spPr>
          <a:xfrm>
            <a:off x="6353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6E82D26-61E9-440A-9703-6D86C8B637F0}"/>
              </a:ext>
            </a:extLst>
          </p:cNvPr>
          <p:cNvSpPr/>
          <p:nvPr/>
        </p:nvSpPr>
        <p:spPr>
          <a:xfrm>
            <a:off x="60491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4212762-7D3F-4F0F-9047-CB8E573BC866}"/>
              </a:ext>
            </a:extLst>
          </p:cNvPr>
          <p:cNvSpPr/>
          <p:nvPr/>
        </p:nvSpPr>
        <p:spPr>
          <a:xfrm>
            <a:off x="6201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F49C2C2B-0AD4-4259-886B-00F4E7BC5D39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3189339D-B65B-42C6-8329-EA866FD1D487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290D75B-99ED-41B5-BDB8-A505A56093C1}"/>
              </a:ext>
            </a:extLst>
          </p:cNvPr>
          <p:cNvSpPr/>
          <p:nvPr/>
        </p:nvSpPr>
        <p:spPr>
          <a:xfrm>
            <a:off x="3305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259E276-AD07-48BC-89D8-41CEC391E65D}"/>
              </a:ext>
            </a:extLst>
          </p:cNvPr>
          <p:cNvSpPr/>
          <p:nvPr/>
        </p:nvSpPr>
        <p:spPr>
          <a:xfrm>
            <a:off x="3001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B931C6E-75DE-43A7-A645-47F85F3C242B}"/>
              </a:ext>
            </a:extLst>
          </p:cNvPr>
          <p:cNvSpPr/>
          <p:nvPr/>
        </p:nvSpPr>
        <p:spPr>
          <a:xfrm>
            <a:off x="3458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56666480-5574-42FD-BAEB-72E081DE2ACE}"/>
              </a:ext>
            </a:extLst>
          </p:cNvPr>
          <p:cNvSpPr/>
          <p:nvPr/>
        </p:nvSpPr>
        <p:spPr>
          <a:xfrm>
            <a:off x="3153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73600CD4-9D19-4990-9300-5511BB361FD4}"/>
              </a:ext>
            </a:extLst>
          </p:cNvPr>
          <p:cNvSpPr/>
          <p:nvPr/>
        </p:nvSpPr>
        <p:spPr>
          <a:xfrm>
            <a:off x="3915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CCDECA73-F55E-471F-880D-6BFF3C6E015D}"/>
              </a:ext>
            </a:extLst>
          </p:cNvPr>
          <p:cNvSpPr/>
          <p:nvPr/>
        </p:nvSpPr>
        <p:spPr>
          <a:xfrm>
            <a:off x="3610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48A8702-AFFA-44B2-85E7-CE973EDF29C0}"/>
              </a:ext>
            </a:extLst>
          </p:cNvPr>
          <p:cNvSpPr/>
          <p:nvPr/>
        </p:nvSpPr>
        <p:spPr>
          <a:xfrm>
            <a:off x="3763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9D82B0CE-916F-47AB-853D-52646E1F258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73EB5883-C598-4FA7-ACFD-8D26968F702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BA308B39-158F-4E75-8520-0073BAC6C310}"/>
              </a:ext>
            </a:extLst>
          </p:cNvPr>
          <p:cNvSpPr/>
          <p:nvPr/>
        </p:nvSpPr>
        <p:spPr>
          <a:xfrm>
            <a:off x="4525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8B54C396-E794-4359-9787-E1C993D71949}"/>
              </a:ext>
            </a:extLst>
          </p:cNvPr>
          <p:cNvSpPr/>
          <p:nvPr/>
        </p:nvSpPr>
        <p:spPr>
          <a:xfrm>
            <a:off x="4220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4E6620F-F2D6-47AA-9675-6C2C4A0B5E3B}"/>
              </a:ext>
            </a:extLst>
          </p:cNvPr>
          <p:cNvSpPr/>
          <p:nvPr/>
        </p:nvSpPr>
        <p:spPr>
          <a:xfrm>
            <a:off x="4677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8ED24DE-1D23-4C64-95B3-5E2E587E3848}"/>
              </a:ext>
            </a:extLst>
          </p:cNvPr>
          <p:cNvSpPr/>
          <p:nvPr/>
        </p:nvSpPr>
        <p:spPr>
          <a:xfrm>
            <a:off x="4372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10E63FAA-1E43-4981-AE22-EE95CBBFEE45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464BFA00-53C8-4686-A529-D67814CE6F84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D6FF7C2-FC17-446D-BB9F-E442F6603AD5}"/>
              </a:ext>
            </a:extLst>
          </p:cNvPr>
          <p:cNvSpPr/>
          <p:nvPr/>
        </p:nvSpPr>
        <p:spPr>
          <a:xfrm>
            <a:off x="5134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795664C-AB04-4FC9-B67A-54D7F79B9D89}"/>
              </a:ext>
            </a:extLst>
          </p:cNvPr>
          <p:cNvSpPr/>
          <p:nvPr/>
        </p:nvSpPr>
        <p:spPr>
          <a:xfrm>
            <a:off x="4982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03C2031-A156-4E35-A28C-CA9D5D42C504}"/>
              </a:ext>
            </a:extLst>
          </p:cNvPr>
          <p:cNvSpPr/>
          <p:nvPr/>
        </p:nvSpPr>
        <p:spPr>
          <a:xfrm>
            <a:off x="28487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272E6079-C04F-4EBD-8AD9-C8533ADED0FD}"/>
              </a:ext>
            </a:extLst>
          </p:cNvPr>
          <p:cNvSpPr/>
          <p:nvPr/>
        </p:nvSpPr>
        <p:spPr>
          <a:xfrm>
            <a:off x="40679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5997ABA-3F4A-4548-BEF6-07043E9D05D6}"/>
              </a:ext>
            </a:extLst>
          </p:cNvPr>
          <p:cNvSpPr/>
          <p:nvPr/>
        </p:nvSpPr>
        <p:spPr>
          <a:xfrm>
            <a:off x="52871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DE2CD69-FCB6-437B-98F7-6701A19AC77C}"/>
              </a:ext>
            </a:extLst>
          </p:cNvPr>
          <p:cNvSpPr/>
          <p:nvPr/>
        </p:nvSpPr>
        <p:spPr>
          <a:xfrm>
            <a:off x="4067944" y="256662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67C48A4F-7B05-4241-B2D2-267163571E22}"/>
              </a:ext>
            </a:extLst>
          </p:cNvPr>
          <p:cNvSpPr/>
          <p:nvPr/>
        </p:nvSpPr>
        <p:spPr>
          <a:xfrm>
            <a:off x="4983106" y="2382098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442959E-675A-458D-AA12-A67D5FA4C07F}"/>
              </a:ext>
            </a:extLst>
          </p:cNvPr>
          <p:cNvSpPr txBox="1"/>
          <p:nvPr/>
        </p:nvSpPr>
        <p:spPr>
          <a:xfrm>
            <a:off x="6215387" y="2176966"/>
            <a:ext cx="502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k=3</a:t>
            </a:r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420917F4-9C34-4755-AB15-AD68DDE5CDD3}"/>
              </a:ext>
            </a:extLst>
          </p:cNvPr>
          <p:cNvSpPr txBox="1"/>
          <p:nvPr/>
        </p:nvSpPr>
        <p:spPr>
          <a:xfrm>
            <a:off x="3669164" y="4682543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15" dirty="0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sz="3975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sz="3975" spc="-7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sz="40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2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</a:t>
            </a:r>
            <a:r>
              <a:rPr sz="2000" spc="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</a:t>
            </a:r>
            <a:r>
              <a:rPr sz="2000" b="1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Crítico</a:t>
            </a:r>
            <a:r>
              <a:rPr sz="2000" b="1" spc="9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ulta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</a:t>
            </a:r>
            <a:r>
              <a:rPr sz="2000" spc="10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estar al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or</a:t>
            </a:r>
            <a:r>
              <a:rPr sz="2000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256</a:t>
            </a:r>
            <a:r>
              <a:rPr sz="2000" dirty="0">
                <a:cs typeface="Times New Roman"/>
              </a:rPr>
              <a:t> 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despla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am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ent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693" y="3719497"/>
            <a:ext cx="761619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Los </a:t>
            </a:r>
            <a:r>
              <a:rPr sz="2000" spc="-1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1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es </a:t>
            </a:r>
            <a:r>
              <a:rPr sz="2000" spc="-114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encuentran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quierda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12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Crítico </a:t>
            </a:r>
            <a:r>
              <a:rPr sz="2000" b="1" spc="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les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esponde 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</a:t>
            </a:r>
            <a:r>
              <a:rPr sz="2000" spc="10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r 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 </a:t>
            </a:r>
            <a:r>
              <a:rPr sz="2000" spc="1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 </a:t>
            </a:r>
            <a:r>
              <a:rPr sz="2000" spc="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encuentran a 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echa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0.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27091"/>
              </p:ext>
            </p:extLst>
          </p:nvPr>
        </p:nvGraphicFramePr>
        <p:xfrm>
          <a:off x="1733580" y="245646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8340" y="1566517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10102" y="2780928"/>
          <a:ext cx="7488300" cy="22859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8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1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6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7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32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8520" y="11663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464945">
              <a:lnSpc>
                <a:spcPct val="100000"/>
              </a:lnSpc>
            </a:pP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79116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428010"/>
              </p:ext>
            </p:extLst>
          </p:nvPr>
        </p:nvGraphicFramePr>
        <p:xfrm>
          <a:off x="1444625" y="3068701"/>
          <a:ext cx="6096000" cy="22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8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4267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 </a:t>
            </a:r>
            <a:r>
              <a:rPr sz="2400" spc="-2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200" dirty="0">
                <a:cs typeface="Times New Roman"/>
              </a:rPr>
              <a:t> </a:t>
            </a:r>
            <a:r>
              <a:rPr sz="2400" spc="-5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stantes </a:t>
            </a:r>
            <a:r>
              <a:rPr sz="2400" spc="-19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son </a:t>
            </a:r>
            <a:r>
              <a:rPr sz="2400" spc="-204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utili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ados </a:t>
            </a:r>
            <a:r>
              <a:rPr sz="2400" spc="-19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sz="2400" spc="-204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numerar </a:t>
            </a:r>
            <a:r>
              <a:rPr sz="2400" spc="-25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cada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host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ed.</a:t>
            </a: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lang="es-ES" sz="24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lang="es-MX" sz="24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2400" dirty="0">
              <a:cs typeface="Times New Roman"/>
            </a:endParaRPr>
          </a:p>
          <a:p>
            <a:pPr marL="36195" marR="22860" algn="just">
              <a:lnSpc>
                <a:spcPct val="100000"/>
              </a:lnSpc>
            </a:pPr>
            <a:r>
              <a:rPr sz="2400" spc="-5" dirty="0">
                <a:cs typeface="Times New Roman"/>
              </a:rPr>
              <a:t>L</a:t>
            </a:r>
            <a:r>
              <a:rPr sz="2400" dirty="0">
                <a:cs typeface="Times New Roman"/>
              </a:rPr>
              <a:t>a</a:t>
            </a:r>
            <a:r>
              <a:rPr sz="2400" spc="16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primera</a:t>
            </a:r>
            <a:r>
              <a:rPr sz="2400" spc="15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</a:t>
            </a:r>
            <a:r>
              <a:rPr sz="2400" spc="17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(di</a:t>
            </a:r>
            <a:r>
              <a:rPr sz="2400" spc="-4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ección</a:t>
            </a:r>
            <a:r>
              <a:rPr sz="2400" spc="16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que</a:t>
            </a:r>
            <a:r>
              <a:rPr sz="2400" spc="15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identi</a:t>
            </a:r>
            <a:r>
              <a:rPr sz="2400" spc="-10" dirty="0">
                <a:cs typeface="Times New Roman"/>
              </a:rPr>
              <a:t>f</a:t>
            </a:r>
            <a:r>
              <a:rPr sz="2400" dirty="0">
                <a:cs typeface="Times New Roman"/>
              </a:rPr>
              <a:t>ica</a:t>
            </a:r>
            <a:r>
              <a:rPr sz="2400" spc="16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l</a:t>
            </a:r>
            <a:r>
              <a:rPr sz="2400" dirty="0">
                <a:cs typeface="Times New Roman"/>
              </a:rPr>
              <a:t>a</a:t>
            </a:r>
            <a:r>
              <a:rPr sz="2400" spc="165" dirty="0">
                <a:cs typeface="Times New Roman"/>
              </a:rPr>
              <a:t> 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</a:t>
            </a:r>
            <a:r>
              <a:rPr sz="2400" spc="165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de </a:t>
            </a:r>
            <a:r>
              <a:rPr sz="2400" spc="5" dirty="0">
                <a:cs typeface="Times New Roman"/>
              </a:rPr>
              <a:t>l</a:t>
            </a:r>
            <a:r>
              <a:rPr sz="2400" dirty="0">
                <a:cs typeface="Times New Roman"/>
              </a:rPr>
              <a:t>a</a:t>
            </a:r>
            <a:r>
              <a:rPr sz="2400" spc="25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clase)</a:t>
            </a:r>
            <a:r>
              <a:rPr sz="2400" spc="26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y</a:t>
            </a:r>
            <a:r>
              <a:rPr sz="2400" spc="250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l</a:t>
            </a:r>
            <a:r>
              <a:rPr sz="2400" dirty="0">
                <a:cs typeface="Times New Roman"/>
              </a:rPr>
              <a:t>a</a:t>
            </a:r>
            <a:r>
              <a:rPr sz="2400" spc="26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última</a:t>
            </a:r>
            <a:r>
              <a:rPr sz="2400" spc="26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</a:t>
            </a:r>
            <a:r>
              <a:rPr sz="2400" spc="-15" dirty="0">
                <a:cs typeface="Times New Roman"/>
              </a:rPr>
              <a:t>u</a:t>
            </a:r>
            <a:r>
              <a:rPr sz="2400" dirty="0">
                <a:cs typeface="Times New Roman"/>
              </a:rPr>
              <a:t>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</a:t>
            </a:r>
            <a:r>
              <a:rPr sz="2400" spc="26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(</a:t>
            </a:r>
            <a:r>
              <a:rPr sz="2400" b="1" i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broadcas</a:t>
            </a:r>
            <a:r>
              <a:rPr sz="2400" b="1" i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400" dirty="0">
                <a:cs typeface="Times New Roman"/>
              </a:rPr>
              <a:t>)</a:t>
            </a:r>
            <a:r>
              <a:rPr sz="2400" spc="254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n</a:t>
            </a:r>
            <a:r>
              <a:rPr sz="2400" dirty="0">
                <a:cs typeface="Times New Roman"/>
              </a:rPr>
              <a:t>o</a:t>
            </a:r>
            <a:r>
              <a:rPr sz="2400" spc="26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</a:t>
            </a:r>
            <a:r>
              <a:rPr sz="2400" spc="254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utili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an en</a:t>
            </a:r>
            <a:r>
              <a:rPr sz="2400" spc="-5" dirty="0">
                <a:cs typeface="Times New Roman"/>
              </a:rPr>
              <a:t> u</a:t>
            </a:r>
            <a:r>
              <a:rPr sz="2400" dirty="0">
                <a:cs typeface="Times New Roman"/>
              </a:rPr>
              <a:t>n</a:t>
            </a:r>
            <a:r>
              <a:rPr sz="2400" spc="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equema </a:t>
            </a:r>
            <a:r>
              <a:rPr sz="2400" b="1" i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</a:t>
            </a:r>
            <a:r>
              <a:rPr sz="2400" b="1" i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</a:t>
            </a:r>
            <a:r>
              <a:rPr sz="2400" b="1" i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as</a:t>
            </a:r>
            <a:r>
              <a:rPr sz="2400" b="1" i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</a:t>
            </a:r>
            <a:r>
              <a:rPr sz="2400" b="1" i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ful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717032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12776"/>
            <a:ext cx="768604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3333CC"/>
                </a:solidFill>
                <a:cs typeface="Times New Roman"/>
              </a:rPr>
              <a:t>1)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Ident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fi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ar</a:t>
            </a:r>
            <a:r>
              <a:rPr sz="2000" spc="229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,</a:t>
            </a:r>
            <a:r>
              <a:rPr sz="2000" spc="2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</a:t>
            </a:r>
            <a:r>
              <a:rPr sz="2000" spc="285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servados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por</a:t>
            </a:r>
            <a:r>
              <a:rPr sz="2000" spc="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clase</a:t>
            </a:r>
            <a:r>
              <a:rPr sz="2000" spc="2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la </a:t>
            </a:r>
            <a:r>
              <a:rPr sz="2000" dirty="0">
                <a:cs typeface="Times New Roman"/>
              </a:rPr>
              <a:t>po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ción orig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nal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bits para hosts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5446" y="366126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506" y="3874574"/>
            <a:ext cx="7010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1076" y="3661265"/>
            <a:ext cx="1273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Bytes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572684"/>
              </p:ext>
            </p:extLst>
          </p:nvPr>
        </p:nvGraphicFramePr>
        <p:xfrm>
          <a:off x="1733009" y="2836243"/>
          <a:ext cx="487679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539552" y="4244063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lang="es-ES" sz="2000" dirty="0">
                <a:cs typeface="Times New Roman"/>
              </a:rPr>
              <a:t>dentificar los bits para subredes y los bits para hosts</a:t>
            </a:r>
            <a:endParaRPr sz="2000" dirty="0"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8FDB048-32FE-4879-BC5B-EF3ACF531B33}"/>
              </a:ext>
            </a:extLst>
          </p:cNvPr>
          <p:cNvSpPr txBox="1"/>
          <p:nvPr/>
        </p:nvSpPr>
        <p:spPr>
          <a:xfrm>
            <a:off x="2079330" y="593799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724984C6-A7FF-4492-85F5-09306FC353AF}"/>
              </a:ext>
            </a:extLst>
          </p:cNvPr>
          <p:cNvSpPr txBox="1"/>
          <p:nvPr/>
        </p:nvSpPr>
        <p:spPr>
          <a:xfrm>
            <a:off x="2178390" y="6151110"/>
            <a:ext cx="7016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0E8FCEF-325F-4D04-9533-6C42FE9E106A}"/>
              </a:ext>
            </a:extLst>
          </p:cNvPr>
          <p:cNvSpPr txBox="1"/>
          <p:nvPr/>
        </p:nvSpPr>
        <p:spPr>
          <a:xfrm>
            <a:off x="5276123" y="5947275"/>
            <a:ext cx="11334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D3B51151-D7D3-41F0-9DFC-81F4C42638AD}"/>
              </a:ext>
            </a:extLst>
          </p:cNvPr>
          <p:cNvSpPr txBox="1"/>
          <p:nvPr/>
        </p:nvSpPr>
        <p:spPr>
          <a:xfrm>
            <a:off x="3458804" y="5981175"/>
            <a:ext cx="14173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sub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edes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DB8AFD55-DE6F-4903-AF7A-F32178BA13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72044"/>
              </p:ext>
            </p:extLst>
          </p:nvPr>
        </p:nvGraphicFramePr>
        <p:xfrm>
          <a:off x="1862677" y="4660401"/>
          <a:ext cx="4876797" cy="124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870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2609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5555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9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238" y="1450167"/>
            <a:ext cx="7818193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Identificar el  </a:t>
            </a:r>
            <a:r>
              <a:rPr lang="es-ES" sz="2000" b="1" dirty="0">
                <a:cs typeface="Times New Roman"/>
              </a:rPr>
              <a:t>Byte 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3C12018B-9DB4-4D66-94E6-BB063DA1BB74}"/>
              </a:ext>
            </a:extLst>
          </p:cNvPr>
          <p:cNvSpPr txBox="1"/>
          <p:nvPr/>
        </p:nvSpPr>
        <p:spPr>
          <a:xfrm>
            <a:off x="1295936" y="361437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A9E61E45-9F21-441B-B759-3DD4BB841B13}"/>
              </a:ext>
            </a:extLst>
          </p:cNvPr>
          <p:cNvSpPr txBox="1"/>
          <p:nvPr/>
        </p:nvSpPr>
        <p:spPr>
          <a:xfrm>
            <a:off x="2936744" y="360913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CB1D6EEB-6B13-4492-B8E4-3C9F16795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60378"/>
              </p:ext>
            </p:extLst>
          </p:nvPr>
        </p:nvGraphicFramePr>
        <p:xfrm>
          <a:off x="971600" y="274178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4CFE23-31D0-46E0-B680-1F11777D306D}"/>
              </a:ext>
            </a:extLst>
          </p:cNvPr>
          <p:cNvSpPr txBox="1"/>
          <p:nvPr/>
        </p:nvSpPr>
        <p:spPr>
          <a:xfrm>
            <a:off x="971600" y="4389870"/>
            <a:ext cx="49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dirty="0"/>
              <a:t>  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CE153-68AC-4FB0-8637-F818E1FE9716}"/>
              </a:ext>
            </a:extLst>
          </p:cNvPr>
          <p:cNvSpPr/>
          <p:nvPr/>
        </p:nvSpPr>
        <p:spPr>
          <a:xfrm>
            <a:off x="3409999" y="2741783"/>
            <a:ext cx="1214263" cy="2127377"/>
          </a:xfrm>
          <a:prstGeom prst="rect">
            <a:avLst/>
          </a:prstGeom>
          <a:noFill/>
          <a:ln w="63500">
            <a:solidFill>
              <a:srgbClr val="EE2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object 50">
            <a:extLst>
              <a:ext uri="{FF2B5EF4-FFF2-40B4-BE49-F238E27FC236}">
                <a16:creationId xmlns:a16="http://schemas.microsoft.com/office/drawing/2014/main" id="{F8AF7685-303E-434A-83FC-C9A88FF87F59}"/>
              </a:ext>
            </a:extLst>
          </p:cNvPr>
          <p:cNvSpPr txBox="1"/>
          <p:nvPr/>
        </p:nvSpPr>
        <p:spPr>
          <a:xfrm>
            <a:off x="3409998" y="519900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EE2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7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4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5)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216474"/>
              </p:ext>
            </p:extLst>
          </p:nvPr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2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23356"/>
            <a:ext cx="7818193" cy="17312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spcBef>
                <a:spcPts val="1475"/>
              </a:spcBef>
            </a:pPr>
            <a:r>
              <a:rPr lang="es-ES" sz="2000" dirty="0">
                <a:cs typeface="Times New Roman"/>
              </a:rPr>
              <a:t>Desar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o</a:t>
            </a:r>
            <a:r>
              <a:rPr lang="es-ES" sz="2000" spc="-1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la  </a:t>
            </a:r>
            <a:r>
              <a:rPr lang="es-ES" sz="2000" spc="-250" dirty="0">
                <a:cs typeface="Times New Roman"/>
              </a:rPr>
              <a:t> </a:t>
            </a:r>
            <a:r>
              <a:rPr lang="es-ES" sz="2000" spc="-1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l  </a:t>
            </a:r>
            <a:r>
              <a:rPr lang="es-ES" sz="2000" spc="-24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esqu</a:t>
            </a:r>
            <a:r>
              <a:rPr lang="es-ES" sz="2000" spc="-1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ma  </a:t>
            </a:r>
            <a:r>
              <a:rPr lang="es-ES" sz="2000" spc="-24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 </a:t>
            </a:r>
            <a:r>
              <a:rPr lang="es-ES" sz="2000" spc="-24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di</a:t>
            </a:r>
            <a:r>
              <a:rPr lang="es-ES" sz="2000" spc="-6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ecciona</a:t>
            </a:r>
            <a:r>
              <a:rPr lang="es-ES" sz="2000" spc="-10" dirty="0">
                <a:cs typeface="Times New Roman"/>
              </a:rPr>
              <a:t>m</a:t>
            </a:r>
            <a:r>
              <a:rPr lang="es-ES" sz="2000" dirty="0">
                <a:cs typeface="Times New Roman"/>
              </a:rPr>
              <a:t>ie</a:t>
            </a:r>
            <a:r>
              <a:rPr lang="es-ES" sz="2000" spc="-10" dirty="0">
                <a:cs typeface="Times New Roman"/>
              </a:rPr>
              <a:t>n</a:t>
            </a:r>
            <a:r>
              <a:rPr lang="es-ES" sz="2000" dirty="0">
                <a:cs typeface="Times New Roman"/>
              </a:rPr>
              <a:t>to  </a:t>
            </a:r>
            <a:r>
              <a:rPr lang="es-ES" sz="2000" spc="-2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ap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opiado utili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ando </a:t>
            </a:r>
            <a:r>
              <a:rPr lang="es-ES" sz="2000" spc="-28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28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di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</a:t>
            </a:r>
            <a:r>
              <a:rPr lang="es-ES" sz="2000" spc="-10" dirty="0">
                <a:cs typeface="Times New Roman"/>
              </a:rPr>
              <a:t>cc</a:t>
            </a:r>
            <a:r>
              <a:rPr lang="es-ES" sz="2000" dirty="0">
                <a:cs typeface="Times New Roman"/>
              </a:rPr>
              <a:t>ión </a:t>
            </a:r>
            <a:r>
              <a:rPr lang="es-ES" sz="2000" spc="-275" dirty="0">
                <a:cs typeface="Times New Roman"/>
              </a:rPr>
              <a:t> </a:t>
            </a:r>
            <a:r>
              <a:rPr lang="es-ES"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 </a:t>
            </a:r>
            <a:r>
              <a:rPr lang="es-ES"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-280" dirty="0">
                <a:cs typeface="Times New Roman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lang="es-ES"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lang="es-ES"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lang="es-ES"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lang="es-ES"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lang="es-ES"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lang="es-ES"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lang="es-ES"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lang="es-ES"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lang="es-ES"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Utilizar el desplazamiento calculado en el paso 4 y crear la  primera  columna  de  la  tabla. No  olvidar  que  el desplazamiento se da en 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742322"/>
              </p:ext>
            </p:extLst>
          </p:nvPr>
        </p:nvGraphicFramePr>
        <p:xfrm>
          <a:off x="611561" y="3505364"/>
          <a:ext cx="7818192" cy="2731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3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54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828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7195" marR="388620" indent="-24130">
                        <a:lnSpc>
                          <a:spcPts val="21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Dir.</a:t>
                      </a:r>
                      <a:r>
                        <a:rPr sz="16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600" b="1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Inici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>
                        <a:lnSpc>
                          <a:spcPts val="21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6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6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ble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>
                        <a:lnSpc>
                          <a:spcPts val="21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6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Asi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ble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25450" marR="422909" indent="157480">
                        <a:lnSpc>
                          <a:spcPts val="21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Dir.</a:t>
                      </a:r>
                      <a:r>
                        <a:rPr sz="16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600" b="1" spc="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Br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6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112.0.16.1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112.0.23.254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112.0.24.1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112.0.31.254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3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240+7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248+7</a:t>
                      </a:r>
                      <a:r>
                        <a:rPr lang="es-E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800" y="16002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85800" y="22860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94093" y="3422382"/>
            <a:ext cx="457200" cy="464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9" y="1614195"/>
            <a:ext cx="7385050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Diseñado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al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inicio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-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1</a:t>
            </a:r>
            <a:r>
              <a:rPr sz="2000" b="1" spc="-10" dirty="0">
                <a:cs typeface="Times New Roman"/>
              </a:rPr>
              <a:t>9</a:t>
            </a:r>
            <a:r>
              <a:rPr sz="2000" b="1" spc="-15" dirty="0">
                <a:cs typeface="Times New Roman"/>
              </a:rPr>
              <a:t>80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Se</a:t>
            </a:r>
            <a:r>
              <a:rPr sz="2000" b="1" spc="3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15" dirty="0">
                <a:cs typeface="Times New Roman"/>
              </a:rPr>
              <a:t>an</a:t>
            </a:r>
            <a:r>
              <a:rPr sz="2000" b="1" spc="33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4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b</a:t>
            </a:r>
            <a:r>
              <a:rPr sz="2000" b="1" spc="-10" dirty="0">
                <a:cs typeface="Times New Roman"/>
              </a:rPr>
              <a:t>y</a:t>
            </a:r>
            <a:r>
              <a:rPr sz="2000" b="1" spc="-15" dirty="0">
                <a:cs typeface="Times New Roman"/>
              </a:rPr>
              <a:t>tes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ra</a:t>
            </a:r>
            <a:r>
              <a:rPr sz="2000" b="1" spc="320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id</a:t>
            </a:r>
            <a:r>
              <a:rPr sz="2000" b="1" spc="-15" dirty="0">
                <a:cs typeface="Times New Roman"/>
              </a:rPr>
              <a:t>en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5" dirty="0">
                <a:cs typeface="Times New Roman"/>
              </a:rPr>
              <a:t>f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</a:t>
            </a:r>
            <a:r>
              <a:rPr sz="2000" b="1" spc="254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3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m</a:t>
            </a:r>
            <a:r>
              <a:rPr sz="2000" b="1" spc="-15" dirty="0">
                <a:cs typeface="Times New Roman"/>
              </a:rPr>
              <a:t>ane</a:t>
            </a:r>
            <a:r>
              <a:rPr sz="2000" b="1" spc="-3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a</a:t>
            </a: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20" dirty="0">
                <a:cs typeface="Times New Roman"/>
              </a:rPr>
              <a:t>ún</a:t>
            </a:r>
            <a:r>
              <a:rPr sz="2000" b="1" spc="-5" dirty="0">
                <a:cs typeface="Times New Roman"/>
              </a:rPr>
              <a:t>i</a:t>
            </a:r>
            <a:r>
              <a:rPr sz="2000" b="1" spc="-15" dirty="0">
                <a:cs typeface="Times New Roman"/>
              </a:rPr>
              <a:t>ca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cada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di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osi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ivo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25" dirty="0">
                <a:cs typeface="Times New Roman"/>
              </a:rPr>
              <a:t>d</a:t>
            </a:r>
            <a:r>
              <a:rPr sz="2000" b="1" spc="-1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Not</a:t>
            </a:r>
            <a:r>
              <a:rPr sz="2000" b="1" spc="-5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ción</a:t>
            </a:r>
            <a:r>
              <a:rPr sz="2000" b="1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Pun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De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5" dirty="0">
                <a:cs typeface="Times New Roman"/>
              </a:rPr>
              <a:t>imal</a:t>
            </a:r>
            <a:endParaRPr sz="2000" dirty="0">
              <a:cs typeface="Times New Roman"/>
            </a:endParaRPr>
          </a:p>
          <a:p>
            <a:pPr marL="680085" algn="ctr">
              <a:lnSpc>
                <a:spcPct val="100000"/>
              </a:lnSpc>
              <a:spcBef>
                <a:spcPts val="1440"/>
              </a:spcBef>
              <a:tabLst>
                <a:tab pos="3741420" algn="l"/>
              </a:tabLst>
            </a:pPr>
            <a:r>
              <a:rPr sz="2000" b="1" dirty="0">
                <a:solidFill>
                  <a:srgbClr val="3333CC"/>
                </a:solidFill>
                <a:cs typeface="Times New Roman"/>
              </a:rPr>
              <a:t>A</a:t>
            </a:r>
            <a:r>
              <a:rPr sz="2000" b="1" spc="-1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B . C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D	132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163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128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17</a:t>
            </a:r>
            <a:endParaRPr sz="2000" dirty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000" b="1" spc="-10" dirty="0">
                <a:cs typeface="Times New Roman"/>
              </a:rPr>
              <a:t>¿</a:t>
            </a:r>
            <a:r>
              <a:rPr sz="2000" b="1" spc="-20" dirty="0">
                <a:cs typeface="Times New Roman"/>
              </a:rPr>
              <a:t>Cóm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eco</a:t>
            </a:r>
            <a:r>
              <a:rPr sz="2000" b="1" spc="-10" dirty="0">
                <a:cs typeface="Times New Roman"/>
              </a:rPr>
              <a:t>no</a:t>
            </a:r>
            <a:r>
              <a:rPr sz="2000" b="1" spc="-15" dirty="0">
                <a:cs typeface="Times New Roman"/>
              </a:rPr>
              <a:t>cer</a:t>
            </a:r>
            <a:r>
              <a:rPr sz="2000" b="1" spc="-6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pa</a:t>
            </a:r>
            <a:r>
              <a:rPr sz="2000" b="1" spc="-15" dirty="0">
                <a:cs typeface="Times New Roman"/>
              </a:rPr>
              <a:t>rte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per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enece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la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ed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y</a:t>
            </a:r>
            <a:r>
              <a:rPr lang="es-ES" sz="2000" b="1" spc="-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</a:t>
            </a:r>
            <a:r>
              <a:rPr sz="2000" b="1" spc="-15" dirty="0">
                <a:cs typeface="Times New Roman"/>
              </a:rPr>
              <a:t>ar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un</a:t>
            </a:r>
            <a:r>
              <a:rPr sz="2000" b="1" spc="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h</a:t>
            </a:r>
            <a:r>
              <a:rPr sz="2000" b="1" spc="-5" dirty="0">
                <a:cs typeface="Times New Roman"/>
              </a:rPr>
              <a:t>o</a:t>
            </a:r>
            <a:r>
              <a:rPr sz="2000" b="1" spc="-15" dirty="0">
                <a:cs typeface="Times New Roman"/>
              </a:rPr>
              <a:t>s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?</a:t>
            </a:r>
            <a:endParaRPr sz="2000" dirty="0">
              <a:cs typeface="Times New Roman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2C186E-9131-4443-A748-7163DD65D87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1520" y="1407485"/>
            <a:ext cx="8388424" cy="2539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Utilizando los siguientes datos IP </a:t>
            </a:r>
            <a:r>
              <a:rPr lang="es-ES" sz="2000" b="1" dirty="0">
                <a:solidFill>
                  <a:srgbClr val="0070C0"/>
                </a:solidFill>
                <a:cs typeface="Times New Roman"/>
              </a:rPr>
              <a:t>19.0.0.0 / 28 </a:t>
            </a:r>
            <a:r>
              <a:rPr lang="es-ES" sz="2000" dirty="0">
                <a:cs typeface="Times New Roman"/>
              </a:rPr>
              <a:t>responde a las preguntas:</a:t>
            </a:r>
            <a:r>
              <a:rPr sz="2000"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será el valor de la máscara en notación punto decimal para este esquema de direccionamiento?_255_.255_._255_. 11110000_</a:t>
            </a:r>
            <a:r>
              <a:rPr lang="es-ES" sz="2000" dirty="0">
                <a:highlight>
                  <a:srgbClr val="FFFF00"/>
                </a:highlight>
                <a:cs typeface="Times New Roman"/>
              </a:rPr>
              <a:t>240</a:t>
            </a:r>
            <a:r>
              <a:rPr lang="es-ES" sz="2000" dirty="0">
                <a:cs typeface="Times New Roman"/>
              </a:rPr>
              <a:t>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la posición del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? _____4_______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el valor del desplazamiento en el </a:t>
            </a:r>
            <a:r>
              <a:rPr lang="es-ES" sz="2000" b="1" dirty="0">
                <a:cs typeface="Times New Roman"/>
              </a:rPr>
              <a:t>Byte Crítico</a:t>
            </a:r>
            <a:r>
              <a:rPr lang="es-ES" sz="2000" dirty="0">
                <a:cs typeface="Times New Roman"/>
              </a:rPr>
              <a:t>? 256 – 240 = </a:t>
            </a:r>
            <a:r>
              <a:rPr lang="es-ES" sz="2000" b="1" dirty="0">
                <a:cs typeface="Times New Roman"/>
              </a:rPr>
              <a:t>16</a:t>
            </a:r>
            <a:endParaRPr lang="es-ES" sz="2000" dirty="0">
              <a:cs typeface="Times New Roman"/>
            </a:endParaRP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¿Cuál es la dirección de broadcast? </a:t>
            </a:r>
            <a:r>
              <a:rPr lang="es-ES" sz="2000" b="1" u="sng" dirty="0">
                <a:cs typeface="Times New Roman"/>
              </a:rPr>
              <a:t>19.255.255.255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Llena la siguiente tabla con los valores de las subredes que se muestran: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podemos calcular cualquier subred dada la IP y el prefijo?</a:t>
            </a:r>
          </a:p>
        </p:txBody>
      </p:sp>
      <p:graphicFrame>
        <p:nvGraphicFramePr>
          <p:cNvPr id="9" name="Tabla 10">
            <a:extLst>
              <a:ext uri="{FF2B5EF4-FFF2-40B4-BE49-F238E27FC236}">
                <a16:creationId xmlns:a16="http://schemas.microsoft.com/office/drawing/2014/main" id="{3E6DE81C-1BB7-45C9-B176-D82FA9A94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269279"/>
              </p:ext>
            </p:extLst>
          </p:nvPr>
        </p:nvGraphicFramePr>
        <p:xfrm>
          <a:off x="2764214" y="4312079"/>
          <a:ext cx="3363035" cy="227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778">
                  <a:extLst>
                    <a:ext uri="{9D8B030D-6E8A-4147-A177-3AD203B41FA5}">
                      <a16:colId xmlns:a16="http://schemas.microsoft.com/office/drawing/2014/main" val="539608324"/>
                    </a:ext>
                  </a:extLst>
                </a:gridCol>
                <a:gridCol w="2428257">
                  <a:extLst>
                    <a:ext uri="{9D8B030D-6E8A-4147-A177-3AD203B41FA5}">
                      <a16:colId xmlns:a16="http://schemas.microsoft.com/office/drawing/2014/main" val="3698879628"/>
                    </a:ext>
                  </a:extLst>
                </a:gridCol>
              </a:tblGrid>
              <a:tr h="42267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Subred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Dir. IP de la subred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25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7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211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244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296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690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970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7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1913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7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267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788" y="1772816"/>
            <a:ext cx="8388424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Utilizando los siguientes datos IP </a:t>
            </a:r>
            <a:r>
              <a:rPr lang="es-ES" sz="2000" b="1" dirty="0">
                <a:solidFill>
                  <a:srgbClr val="0070C0"/>
                </a:solidFill>
                <a:cs typeface="Times New Roman"/>
              </a:rPr>
              <a:t>19.0.0.0 / 28 </a:t>
            </a:r>
            <a:r>
              <a:rPr lang="es-ES" sz="2000" dirty="0">
                <a:cs typeface="Times New Roman"/>
              </a:rPr>
              <a:t>responde a las preguntas:</a:t>
            </a:r>
            <a:r>
              <a:rPr sz="2000" dirty="0">
                <a:cs typeface="Times New Roman"/>
              </a:rPr>
              <a:t>.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Identificar los bits de reserva de clase: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19</a:t>
            </a:r>
            <a:r>
              <a:rPr lang="es-ES" sz="2000" dirty="0">
                <a:cs typeface="Times New Roman"/>
              </a:rPr>
              <a:t>. 0. 0. 0 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s-ES" sz="2000" dirty="0">
                <a:cs typeface="Times New Roman"/>
              </a:rPr>
              <a:t>Identificar los bits de subnetting: </a:t>
            </a:r>
            <a:r>
              <a:rPr lang="es-ES" sz="2000" dirty="0">
                <a:solidFill>
                  <a:srgbClr val="FF0000"/>
                </a:solidFill>
                <a:cs typeface="Times New Roman"/>
              </a:rPr>
              <a:t>11111111</a:t>
            </a:r>
            <a:r>
              <a:rPr lang="es-ES" sz="2000" dirty="0">
                <a:cs typeface="Times New Roman"/>
              </a:rPr>
              <a:t>. </a:t>
            </a:r>
            <a:r>
              <a:rPr lang="es-ES" sz="2000" dirty="0">
                <a:solidFill>
                  <a:srgbClr val="0070C0"/>
                </a:solidFill>
                <a:cs typeface="Times New Roman"/>
              </a:rPr>
              <a:t>11111111. 11111111. 1111</a:t>
            </a:r>
            <a:r>
              <a:rPr lang="es-ES" sz="2000" dirty="0">
                <a:cs typeface="Times New Roman"/>
              </a:rPr>
              <a:t>0000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podemos calcular cualquier subred dada la IP y el prefijo con el método binario?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71FA9D1B-E1A2-4B7B-826D-101FD95DE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97874"/>
              </p:ext>
            </p:extLst>
          </p:nvPr>
        </p:nvGraphicFramePr>
        <p:xfrm>
          <a:off x="611560" y="3429000"/>
          <a:ext cx="7704856" cy="2437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Transformar el #subred en binario utilizando los bits de subnetting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Dirección IP de la subred en decimal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43549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00000000. 00000000. 0011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19.0.0.48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00000000. 00001101. 0011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19.0.13.48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00000000. 00010010. 1000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19.0.18.128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00000000. 0011 1100. 1010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19.0.60.160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rgbClr val="FF0000"/>
                          </a:solidFill>
                          <a:cs typeface="Times New Roman"/>
                        </a:rPr>
                        <a:t>19</a:t>
                      </a:r>
                      <a:r>
                        <a:rPr lang="es-ES" sz="1400" dirty="0">
                          <a:cs typeface="Times New Roman"/>
                        </a:rPr>
                        <a:t>. </a:t>
                      </a:r>
                      <a:r>
                        <a:rPr lang="es-ES" sz="1400" dirty="0">
                          <a:solidFill>
                            <a:srgbClr val="0070C0"/>
                          </a:solidFill>
                          <a:cs typeface="Times New Roman"/>
                        </a:rPr>
                        <a:t>00000000. 01110111. 1001</a:t>
                      </a:r>
                      <a:r>
                        <a:rPr lang="es-ES" sz="1400" dirty="0">
                          <a:cs typeface="Times New Roman"/>
                        </a:rPr>
                        <a:t>0000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/>
                        <a:t>19.0.119.144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455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7584" y="2132856"/>
            <a:ext cx="7686040" cy="3181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Identificar la posición del </a:t>
            </a:r>
            <a:r>
              <a:rPr lang="es-ES" sz="2000" b="1" dirty="0">
                <a:cs typeface="Times New Roman"/>
              </a:rPr>
              <a:t>Byte Crítico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desplazamiento en el Byte Crítico 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Multiplicar </a:t>
            </a:r>
            <a:r>
              <a:rPr lang="es-ES" sz="2000" b="1" dirty="0">
                <a:cs typeface="Times New Roman"/>
              </a:rPr>
              <a:t>#Subred * Desplazamiento</a:t>
            </a:r>
          </a:p>
          <a:p>
            <a:pPr marL="424815" marR="508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2000" dirty="0">
                <a:cs typeface="Times New Roman"/>
              </a:rPr>
              <a:t>Dividir de forma entera entre 256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residuo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 se escribe en la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posición de Byte Crítico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cocient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e se escribe a la </a:t>
            </a:r>
            <a:r>
              <a:rPr lang="es-ES" sz="2000" b="1" dirty="0">
                <a:cs typeface="Times New Roman"/>
                <a:sym typeface="Wingdings" panose="05000000000000000000" pitchFamily="2" charset="2"/>
              </a:rPr>
              <a:t>izquierda del Byte Crítico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50000"/>
              </a:lnSpc>
            </a:pPr>
            <a:r>
              <a:rPr lang="es-ES" sz="2000" dirty="0">
                <a:cs typeface="Times New Roman"/>
              </a:rPr>
              <a:t>Si el cociente &gt; 255 </a:t>
            </a:r>
            <a:r>
              <a:rPr lang="es-ES" sz="2000" dirty="0">
                <a:cs typeface="Times New Roman"/>
                <a:sym typeface="Wingdings" panose="05000000000000000000" pitchFamily="2" charset="2"/>
              </a:rPr>
              <a:t> Volver a dividir entre 256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764704"/>
            <a:ext cx="8964488" cy="1138519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¿Pasos para determinar una subred dado la IP y la Máscara con el método base 10?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461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5536" y="1040995"/>
            <a:ext cx="7686040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</a:rPr>
              <a:t>Utilizando los siguientes datos IP </a:t>
            </a:r>
            <a:r>
              <a:rPr lang="es-ES" sz="1600" b="1" dirty="0">
                <a:solidFill>
                  <a:srgbClr val="0070C0"/>
                </a:solidFill>
                <a:cs typeface="Times New Roman"/>
              </a:rPr>
              <a:t>19.0.0.0 / 28 </a:t>
            </a:r>
            <a:r>
              <a:rPr lang="es-ES" sz="1600" dirty="0">
                <a:cs typeface="Times New Roman"/>
              </a:rPr>
              <a:t>llena la tabla: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Identificar la </a:t>
            </a:r>
            <a:r>
              <a:rPr lang="es-ES" sz="1600" b="1" dirty="0">
                <a:cs typeface="Times New Roman"/>
              </a:rPr>
              <a:t>posición del BC  </a:t>
            </a:r>
            <a:r>
              <a:rPr lang="es-ES" sz="1600" dirty="0">
                <a:cs typeface="Times New Roman"/>
              </a:rPr>
              <a:t>_____4 ______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b="1" dirty="0">
                <a:cs typeface="Times New Roman"/>
              </a:rPr>
              <a:t>Desplazamiento en el Byte Crítico </a:t>
            </a:r>
            <a:r>
              <a:rPr lang="es-ES" sz="1600" dirty="0">
                <a:cs typeface="Times New Roman"/>
              </a:rPr>
              <a:t>__ 16______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Multiplicar #Subred * Desplazamiento</a:t>
            </a:r>
          </a:p>
          <a:p>
            <a:pPr marL="424815" marR="508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s-ES" sz="1600" dirty="0">
                <a:cs typeface="Times New Roman"/>
              </a:rPr>
              <a:t>Dividir de forma entera entre 256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residuo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 se escribe en la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posición de Byte Crítico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  <a:sym typeface="Wingdings" panose="05000000000000000000" pitchFamily="2" charset="2"/>
              </a:rPr>
              <a:t>        El valor del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cociente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 se escribe a la </a:t>
            </a:r>
            <a:r>
              <a:rPr lang="es-ES" sz="1600" b="1" dirty="0">
                <a:cs typeface="Times New Roman"/>
                <a:sym typeface="Wingdings" panose="05000000000000000000" pitchFamily="2" charset="2"/>
              </a:rPr>
              <a:t>izquierda del Byte Crítico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.</a:t>
            </a:r>
          </a:p>
          <a:p>
            <a:pPr marL="81915" marR="5080" algn="just">
              <a:lnSpc>
                <a:spcPct val="100000"/>
              </a:lnSpc>
            </a:pPr>
            <a:r>
              <a:rPr lang="es-ES" sz="1600" dirty="0">
                <a:cs typeface="Times New Roman"/>
              </a:rPr>
              <a:t>Si el cociente &gt; 255 </a:t>
            </a:r>
            <a:r>
              <a:rPr lang="es-ES" sz="1600" dirty="0">
                <a:cs typeface="Times New Roman"/>
                <a:sym typeface="Wingdings" panose="05000000000000000000" pitchFamily="2" charset="2"/>
              </a:rPr>
              <a:t> Volver a dividir entre 256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367041"/>
            <a:ext cx="8964488" cy="685695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¿Pasos para determinar una subred dado la IP y la Máscara con el método base 10?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5" name="Tabla 3">
            <a:extLst>
              <a:ext uri="{FF2B5EF4-FFF2-40B4-BE49-F238E27FC236}">
                <a16:creationId xmlns:a16="http://schemas.microsoft.com/office/drawing/2014/main" id="{7D686938-0B74-458B-B25D-F926A9F68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209326"/>
              </p:ext>
            </p:extLst>
          </p:nvPr>
        </p:nvGraphicFramePr>
        <p:xfrm>
          <a:off x="323528" y="3203024"/>
          <a:ext cx="8352927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19423026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416036437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300857022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1566363049"/>
                    </a:ext>
                  </a:extLst>
                </a:gridCol>
                <a:gridCol w="1054853">
                  <a:extLst>
                    <a:ext uri="{9D8B030D-6E8A-4147-A177-3AD203B41FA5}">
                      <a16:colId xmlns:a16="http://schemas.microsoft.com/office/drawing/2014/main" val="1244312485"/>
                    </a:ext>
                  </a:extLst>
                </a:gridCol>
                <a:gridCol w="1465426">
                  <a:extLst>
                    <a:ext uri="{9D8B030D-6E8A-4147-A177-3AD203B41FA5}">
                      <a16:colId xmlns:a16="http://schemas.microsoft.com/office/drawing/2014/main" val="597884049"/>
                    </a:ext>
                  </a:extLst>
                </a:gridCol>
              </a:tblGrid>
              <a:tr h="15545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Dir. IP de la subred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#subred * desplazamiento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Dividir entre 256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Cociente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Residuo</a:t>
                      </a:r>
                      <a:endParaRPr lang="es-MX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94397"/>
                  </a:ext>
                </a:extLst>
              </a:tr>
              <a:tr h="435496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19. 0 .0 .48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3*16=48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0</a:t>
                      </a:r>
                    </a:p>
                    <a:p>
                      <a:pPr algn="ctr"/>
                      <a:r>
                        <a:rPr lang="es-ES" sz="1400" dirty="0"/>
                        <a:t>256 /48</a:t>
                      </a:r>
                    </a:p>
                    <a:p>
                      <a:pPr algn="ctr"/>
                      <a:r>
                        <a:rPr lang="es-ES" sz="1400" dirty="0"/>
                        <a:t>          48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48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03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211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19. 0. 13.48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211*16=3376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13.1875</a:t>
                      </a:r>
                    </a:p>
                    <a:p>
                      <a:pPr algn="ctr"/>
                      <a:r>
                        <a:rPr lang="es-ES" sz="1400" dirty="0"/>
                        <a:t>256 /3376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.1875*256= </a:t>
                      </a:r>
                      <a:r>
                        <a:rPr lang="es-ES" sz="1400" b="1" dirty="0"/>
                        <a:t>48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766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296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19. 0. 18.128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296*16=4736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18.5</a:t>
                      </a:r>
                    </a:p>
                    <a:p>
                      <a:pPr algn="ctr"/>
                      <a:r>
                        <a:rPr lang="es-ES" sz="1400" dirty="0"/>
                        <a:t>256 /4736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18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.5*256 = </a:t>
                      </a:r>
                      <a:r>
                        <a:rPr lang="es-ES" sz="1400" b="1" dirty="0"/>
                        <a:t>128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05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970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19. 0. 60.160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970*16=15520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60.625</a:t>
                      </a:r>
                    </a:p>
                    <a:p>
                      <a:pPr algn="ctr"/>
                      <a:r>
                        <a:rPr lang="es-ES" sz="1400" dirty="0"/>
                        <a:t>256 /15520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60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.625*256 = </a:t>
                      </a:r>
                      <a:r>
                        <a:rPr lang="es-ES" sz="1400" b="1" dirty="0"/>
                        <a:t>160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280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1913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19. 0. 119.144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1913*16=30608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u="none" dirty="0"/>
                        <a:t>          </a:t>
                      </a:r>
                      <a:r>
                        <a:rPr lang="es-ES" sz="1400" u="sng" dirty="0"/>
                        <a:t>  119.5625</a:t>
                      </a:r>
                    </a:p>
                    <a:p>
                      <a:pPr algn="ctr"/>
                      <a:r>
                        <a:rPr lang="es-ES" sz="1400" dirty="0"/>
                        <a:t>256 /30608         </a:t>
                      </a:r>
                      <a:endParaRPr lang="es-MX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1" dirty="0"/>
                        <a:t>119</a:t>
                      </a:r>
                      <a:endParaRPr lang="es-MX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.5625*256 = </a:t>
                      </a:r>
                      <a:r>
                        <a:rPr lang="es-ES" sz="1400" b="1" dirty="0"/>
                        <a:t>144</a:t>
                      </a:r>
                      <a:endParaRPr lang="es-MX" sz="1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359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5390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1309640"/>
            <a:ext cx="5673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cs typeface="Times New Roman"/>
              </a:rPr>
              <a:t>Cinco</a:t>
            </a:r>
            <a:r>
              <a:rPr sz="2400" b="1" spc="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clases</a:t>
            </a:r>
            <a:r>
              <a:rPr sz="2400" b="1" spc="-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di</a:t>
            </a:r>
            <a:r>
              <a:rPr sz="2400" b="1" spc="-10" dirty="0">
                <a:cs typeface="Times New Roman"/>
              </a:rPr>
              <a:t>s</a:t>
            </a:r>
            <a:r>
              <a:rPr sz="2400" b="1" spc="-15" dirty="0">
                <a:cs typeface="Times New Roman"/>
              </a:rPr>
              <a:t>eñadas</a:t>
            </a:r>
            <a:r>
              <a:rPr sz="2400" b="1" spc="-10" dirty="0">
                <a:cs typeface="Times New Roman"/>
              </a:rPr>
              <a:t> :</a:t>
            </a:r>
            <a:r>
              <a:rPr sz="2400" b="1" spc="-14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A,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B,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D,</a:t>
            </a:r>
            <a:r>
              <a:rPr sz="2400" b="1" spc="15" dirty="0">
                <a:cs typeface="Times New Roman"/>
              </a:rPr>
              <a:t> </a:t>
            </a:r>
            <a:r>
              <a:rPr sz="2400" b="1" spc="-20" dirty="0">
                <a:cs typeface="Times New Roman"/>
              </a:rPr>
              <a:t>E</a:t>
            </a:r>
            <a:endParaRPr sz="2400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2954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56141" y="4941168"/>
            <a:ext cx="1773718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Mult</a:t>
            </a:r>
            <a:r>
              <a:rPr sz="2000" b="1" spc="5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cast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 dirty="0"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n</a:t>
            </a:r>
            <a:r>
              <a:rPr sz="2000" b="1" dirty="0">
                <a:cs typeface="Times New Roman"/>
              </a:rPr>
              <a:t>vestiga</a:t>
            </a:r>
            <a:r>
              <a:rPr sz="2000" b="1" spc="5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ión</a:t>
            </a:r>
            <a:endParaRPr sz="2000" dirty="0"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748114"/>
              </p:ext>
            </p:extLst>
          </p:nvPr>
        </p:nvGraphicFramePr>
        <p:xfrm>
          <a:off x="2190650" y="2010995"/>
          <a:ext cx="5679579" cy="4053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46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8900" indent="-4445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 rese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vados p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2710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pa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 identificar Ho</a:t>
                      </a:r>
                      <a:r>
                        <a:rPr sz="2000" b="1" spc="-1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ts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360" marR="78105" indent="463550">
                        <a:lnSpc>
                          <a:spcPts val="23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For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ato dir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cc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n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nto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2000" b="1" spc="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000" b="1" spc="-20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+mn-lt"/>
                          <a:cs typeface="Times New Roman"/>
                        </a:rPr>
                        <a:t>X</a:t>
                      </a:r>
                      <a:r>
                        <a:rPr sz="2000" b="1" spc="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0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+mn-lt"/>
                          <a:cs typeface="Times New Roman"/>
                        </a:rPr>
                        <a:t>Y</a:t>
                      </a:r>
                      <a:r>
                        <a:rPr sz="2000" b="1" spc="-1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0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+mn-lt"/>
                          <a:cs typeface="Times New Roman"/>
                        </a:rPr>
                        <a:t>Z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20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0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20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000" b="1" spc="-1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+mn-lt"/>
                          <a:cs typeface="Times New Roman"/>
                        </a:rPr>
                        <a:t>X</a:t>
                      </a:r>
                      <a:r>
                        <a:rPr sz="2000" b="1" spc="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0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+mn-lt"/>
                          <a:cs typeface="Times New Roman"/>
                        </a:rPr>
                        <a:t>Y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2000" b="1" spc="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000" b="1" spc="-10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20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000" b="1" spc="-10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+mn-lt"/>
                          <a:cs typeface="Times New Roman"/>
                        </a:rPr>
                        <a:t>C.</a:t>
                      </a:r>
                      <a:r>
                        <a:rPr sz="2000" b="1" spc="-1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+mn-lt"/>
                          <a:cs typeface="Times New Roman"/>
                        </a:rPr>
                        <a:t>X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X</a:t>
                      </a:r>
                      <a:r>
                        <a:rPr sz="2000" b="1" spc="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000" b="1" spc="-10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+mn-lt"/>
                          <a:cs typeface="Times New Roman"/>
                        </a:rPr>
                        <a:t>Y</a:t>
                      </a:r>
                      <a:r>
                        <a:rPr sz="20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0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+mn-lt"/>
                          <a:cs typeface="Times New Roman"/>
                        </a:rPr>
                        <a:t>Z</a:t>
                      </a:r>
                      <a:r>
                        <a:rPr sz="2000" b="1" spc="-1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000" b="1" spc="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+mn-lt"/>
                          <a:cs typeface="Times New Roman"/>
                        </a:rPr>
                        <a:t>W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X</a:t>
                      </a:r>
                      <a:r>
                        <a:rPr sz="2000" b="1" spc="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000" b="1" spc="-10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+mn-lt"/>
                          <a:cs typeface="Times New Roman"/>
                        </a:rPr>
                        <a:t>Y</a:t>
                      </a:r>
                      <a:r>
                        <a:rPr sz="20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0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+mn-lt"/>
                          <a:cs typeface="Times New Roman"/>
                        </a:rPr>
                        <a:t>Z</a:t>
                      </a:r>
                      <a:r>
                        <a:rPr sz="2000" b="1" spc="-1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000" b="1" spc="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+mn-lt"/>
                          <a:cs typeface="Times New Roman"/>
                        </a:rPr>
                        <a:t>W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5E448B3-6A4D-424B-8A7A-7BB678DFA6C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888057" y="1335484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(Direccionamiento lógico)</a:t>
            </a:r>
          </a:p>
        </p:txBody>
      </p:sp>
      <p:sp>
        <p:nvSpPr>
          <p:cNvPr id="31748" name="26 CuadroTexto"/>
          <p:cNvSpPr txBox="1">
            <a:spLocks noChangeArrowheads="1"/>
          </p:cNvSpPr>
          <p:nvPr/>
        </p:nvSpPr>
        <p:spPr bwMode="auto">
          <a:xfrm>
            <a:off x="888057" y="1906984"/>
            <a:ext cx="757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dirección IP puede escribirse de tres formas distintas: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87" y="3879875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49" y="2594000"/>
            <a:ext cx="7572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4021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15 CuadroTexto"/>
          <p:cNvSpPr txBox="1">
            <a:spLocks noChangeArrowheads="1"/>
          </p:cNvSpPr>
          <p:nvPr/>
        </p:nvSpPr>
        <p:spPr bwMode="auto">
          <a:xfrm>
            <a:off x="817761" y="1340768"/>
            <a:ext cx="3898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 (Direccionamiento lógico)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2503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8880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9592" y="1417617"/>
            <a:ext cx="709040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spc="-1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265532"/>
              </p:ext>
            </p:extLst>
          </p:nvPr>
        </p:nvGraphicFramePr>
        <p:xfrm>
          <a:off x="2147887" y="257094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2551</TotalTime>
  <Words>2527</Words>
  <Application>Microsoft Office PowerPoint</Application>
  <PresentationFormat>Presentación en pantalla (4:3)</PresentationFormat>
  <Paragraphs>380</Paragraphs>
  <Slides>33</Slides>
  <Notes>25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1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Bitmap Image</vt:lpstr>
      <vt:lpstr>TC 2022 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Dirección IP y prefijo de red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Direcciones de broadcast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104</cp:revision>
  <dcterms:created xsi:type="dcterms:W3CDTF">2013-06-11T22:32:36Z</dcterms:created>
  <dcterms:modified xsi:type="dcterms:W3CDTF">2021-01-13T13:08:28Z</dcterms:modified>
</cp:coreProperties>
</file>