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4" autoAdjust="0"/>
    <p:restoredTop sz="94660"/>
  </p:normalViewPr>
  <p:slideViewPr>
    <p:cSldViewPr>
      <p:cViewPr varScale="1">
        <p:scale>
          <a:sx n="72" d="100"/>
          <a:sy n="72" d="100"/>
        </p:scale>
        <p:origin x="108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66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48" y="503102"/>
            <a:ext cx="8617102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7439" y="3105911"/>
            <a:ext cx="5929121" cy="375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143" y="6717286"/>
            <a:ext cx="655319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69714" y="6717286"/>
            <a:ext cx="187706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9655" y="6677269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‹Nº›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605" y="2883236"/>
            <a:ext cx="442010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Static Routing I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plemen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2676810"/>
            <a:ext cx="330200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6.2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onfigure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ic and Default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Routes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48" y="739616"/>
            <a:ext cx="421449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6F8BA0"/>
                </a:solidFill>
                <a:latin typeface="Courier New"/>
                <a:cs typeface="Courier New"/>
              </a:rPr>
              <a:t>i</a:t>
            </a:r>
            <a:r>
              <a:rPr sz="3200" b="1" dirty="0">
                <a:solidFill>
                  <a:srgbClr val="6F8BA0"/>
                </a:solidFill>
                <a:latin typeface="Courier New"/>
                <a:cs typeface="Courier New"/>
              </a:rPr>
              <a:t>p </a:t>
            </a:r>
            <a:r>
              <a:rPr sz="3200" b="1" spc="-5" dirty="0">
                <a:solidFill>
                  <a:srgbClr val="6F8BA0"/>
                </a:solidFill>
                <a:latin typeface="Courier New"/>
                <a:cs typeface="Courier New"/>
              </a:rPr>
              <a:t>rout</a:t>
            </a:r>
            <a:r>
              <a:rPr sz="3200" b="1" dirty="0">
                <a:solidFill>
                  <a:srgbClr val="6F8BA0"/>
                </a:solidFill>
                <a:latin typeface="Courier New"/>
                <a:cs typeface="Courier New"/>
              </a:rPr>
              <a:t>e</a:t>
            </a:r>
            <a:r>
              <a:rPr sz="3200" b="1" spc="30" dirty="0">
                <a:solidFill>
                  <a:srgbClr val="6F8BA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Comm</a:t>
            </a:r>
            <a:r>
              <a:rPr sz="3200" b="1" spc="-15" dirty="0">
                <a:solidFill>
                  <a:srgbClr val="6F8BA0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6F8BA0"/>
                </a:solidFill>
                <a:latin typeface="Arial"/>
                <a:cs typeface="Arial"/>
              </a:rPr>
              <a:t>nd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1016" y="1344167"/>
            <a:ext cx="6618732" cy="5195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515802"/>
            <a:ext cx="31623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ure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IP</a:t>
            </a:r>
            <a:r>
              <a:rPr sz="1800" b="1" spc="-40" dirty="0">
                <a:solidFill>
                  <a:srgbClr val="6F8BA0"/>
                </a:solidFill>
                <a:latin typeface="Arial"/>
                <a:cs typeface="Arial"/>
              </a:rPr>
              <a:t>v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4</a:t>
            </a:r>
            <a:r>
              <a:rPr sz="1800" b="1" spc="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Static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Nex</a:t>
            </a:r>
            <a:r>
              <a:rPr sz="3200" spc="-10" dirty="0"/>
              <a:t>t</a:t>
            </a:r>
            <a:r>
              <a:rPr sz="3200" dirty="0"/>
              <a:t>-Hop</a:t>
            </a:r>
            <a:r>
              <a:rPr sz="3200" spc="-40" dirty="0"/>
              <a:t> </a:t>
            </a:r>
            <a:r>
              <a:rPr sz="3200" dirty="0"/>
              <a:t>Options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5803" y="1457087"/>
            <a:ext cx="803910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identi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erface,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both. 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tina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following ro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te t</a:t>
            </a:r>
            <a:r>
              <a:rPr sz="2000" spc="-15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pe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Nex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-hop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rou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-hop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 marL="248920" marR="41084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Direc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ly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connected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static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route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erface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 marL="248920" marR="62103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Ful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specified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static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route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nex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-hop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exit interface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Configure</a:t>
            </a:r>
            <a:r>
              <a:rPr sz="3200" spc="-50" dirty="0"/>
              <a:t> </a:t>
            </a:r>
            <a:r>
              <a:rPr sz="3200" dirty="0"/>
              <a:t>a N</a:t>
            </a:r>
            <a:r>
              <a:rPr sz="3200" spc="-10" dirty="0"/>
              <a:t>e</a:t>
            </a:r>
            <a:r>
              <a:rPr sz="3200" dirty="0"/>
              <a:t>x</a:t>
            </a:r>
            <a:r>
              <a:rPr sz="3200" spc="-5" dirty="0"/>
              <a:t>t</a:t>
            </a:r>
            <a:r>
              <a:rPr sz="3200" dirty="0"/>
              <a:t>-Hop</a:t>
            </a:r>
            <a:r>
              <a:rPr sz="3200" spc="-40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330452" y="1330452"/>
            <a:ext cx="6498336" cy="538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45"/>
              </a:lnSpc>
            </a:pPr>
            <a:r>
              <a:rPr dirty="0"/>
              <a:t>Configure</a:t>
            </a:r>
            <a:r>
              <a:rPr spc="-20" dirty="0"/>
              <a:t> </a:t>
            </a:r>
            <a:r>
              <a:rPr dirty="0"/>
              <a:t>IP</a:t>
            </a:r>
            <a:r>
              <a:rPr spc="-45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</a:t>
            </a:r>
            <a:r>
              <a:rPr spc="-10" dirty="0"/>
              <a:t>a</a:t>
            </a:r>
            <a:r>
              <a:rPr dirty="0"/>
              <a:t>tic </a:t>
            </a:r>
            <a:r>
              <a:rPr spc="-10" dirty="0"/>
              <a:t>R</a:t>
            </a:r>
            <a:r>
              <a:rPr dirty="0"/>
              <a:t>out</a:t>
            </a:r>
            <a:r>
              <a:rPr spc="-10" dirty="0"/>
              <a:t>e</a:t>
            </a:r>
            <a:r>
              <a:rPr dirty="0"/>
              <a:t>s</a:t>
            </a:r>
          </a:p>
          <a:p>
            <a:pPr>
              <a:lnSpc>
                <a:spcPts val="3625"/>
              </a:lnSpc>
            </a:pPr>
            <a:r>
              <a:rPr sz="3200" dirty="0"/>
              <a:t>Configure</a:t>
            </a:r>
            <a:r>
              <a:rPr sz="3200" spc="-50" dirty="0"/>
              <a:t> </a:t>
            </a:r>
            <a:r>
              <a:rPr sz="3200" dirty="0"/>
              <a:t>Direct</a:t>
            </a:r>
            <a:r>
              <a:rPr sz="3200" spc="-10" dirty="0"/>
              <a:t>l</a:t>
            </a:r>
            <a:r>
              <a:rPr sz="3200" dirty="0"/>
              <a:t>y</a:t>
            </a:r>
            <a:r>
              <a:rPr sz="3200" spc="-20" dirty="0"/>
              <a:t> </a:t>
            </a:r>
            <a:r>
              <a:rPr sz="3200" dirty="0"/>
              <a:t>Conne</a:t>
            </a:r>
            <a:r>
              <a:rPr sz="3200" spc="-15" dirty="0"/>
              <a:t>c</a:t>
            </a:r>
            <a:r>
              <a:rPr sz="3200" dirty="0"/>
              <a:t>ted</a:t>
            </a:r>
            <a:r>
              <a:rPr sz="3200" spc="-4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3872" y="1565147"/>
            <a:ext cx="4840478" cy="4386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0059" y="4561332"/>
            <a:ext cx="4631436" cy="1673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Configure</a:t>
            </a:r>
            <a:r>
              <a:rPr sz="3200" spc="-50" dirty="0"/>
              <a:t> </a:t>
            </a:r>
            <a:r>
              <a:rPr sz="3200" dirty="0"/>
              <a:t>a </a:t>
            </a:r>
            <a:r>
              <a:rPr sz="3200" spc="-10" dirty="0"/>
              <a:t>F</a:t>
            </a:r>
            <a:r>
              <a:rPr sz="3200" dirty="0"/>
              <a:t>ully</a:t>
            </a:r>
            <a:r>
              <a:rPr sz="3200" spc="-30" dirty="0"/>
              <a:t> </a:t>
            </a:r>
            <a:r>
              <a:rPr sz="3200" dirty="0"/>
              <a:t>Spe</a:t>
            </a:r>
            <a:r>
              <a:rPr sz="3200" spc="-15" dirty="0"/>
              <a:t>c</a:t>
            </a:r>
            <a:r>
              <a:rPr sz="3200" dirty="0"/>
              <a:t>ifi</a:t>
            </a:r>
            <a:r>
              <a:rPr sz="3200" spc="-10" dirty="0"/>
              <a:t>e</a:t>
            </a:r>
            <a:r>
              <a:rPr sz="3200" dirty="0"/>
              <a:t>d</a:t>
            </a:r>
            <a:r>
              <a:rPr sz="3200" spc="-30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87323" y="1455419"/>
            <a:ext cx="8019288" cy="4779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Verify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2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59180" y="1357883"/>
            <a:ext cx="4302252" cy="3445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619" y="4803647"/>
            <a:ext cx="4387596" cy="1647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5128" y="4806696"/>
            <a:ext cx="3703320" cy="1368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Defau</a:t>
            </a:r>
            <a:r>
              <a:rPr sz="3200" spc="-15" dirty="0"/>
              <a:t>l</a:t>
            </a:r>
            <a:r>
              <a:rPr sz="3200" dirty="0"/>
              <a:t>t</a:t>
            </a:r>
            <a:r>
              <a:rPr sz="3200" spc="-2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23316" y="1289303"/>
            <a:ext cx="8025383" cy="487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472183"/>
            <a:ext cx="6754495" cy="538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86760">
              <a:lnSpc>
                <a:spcPct val="100000"/>
              </a:lnSpc>
              <a:tabLst>
                <a:tab pos="5686425" algn="l"/>
              </a:tabLst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© 200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8</a:t>
            </a:r>
            <a:r>
              <a:rPr sz="700" spc="1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30" dirty="0">
                <a:solidFill>
                  <a:srgbClr val="D2D2D2"/>
                </a:solidFill>
                <a:latin typeface="Arial"/>
                <a:cs typeface="Arial"/>
              </a:rPr>
              <a:t>y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st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ms,</a:t>
            </a:r>
            <a:r>
              <a:rPr sz="700" spc="4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D2D2D2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c.</a:t>
            </a:r>
            <a:r>
              <a:rPr sz="700" spc="3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D2D2D2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ts</a:t>
            </a:r>
            <a:r>
              <a:rPr sz="700" spc="1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s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er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v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.</a:t>
            </a:r>
            <a:r>
              <a:rPr sz="700" dirty="0">
                <a:solidFill>
                  <a:srgbClr val="D2D2D2"/>
                </a:solidFill>
                <a:latin typeface="Arial"/>
                <a:cs typeface="Arial"/>
              </a:rPr>
              <a:t>	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Configure</a:t>
            </a:r>
            <a:r>
              <a:rPr sz="3200" spc="-50" dirty="0"/>
              <a:t> </a:t>
            </a:r>
            <a:r>
              <a:rPr sz="3200" dirty="0"/>
              <a:t>a D</a:t>
            </a:r>
            <a:r>
              <a:rPr sz="3200" spc="-10" dirty="0"/>
              <a:t>e</a:t>
            </a:r>
            <a:r>
              <a:rPr sz="3200" dirty="0"/>
              <a:t>fault</a:t>
            </a:r>
            <a:r>
              <a:rPr sz="3200" spc="-3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1295400" y="1472183"/>
            <a:ext cx="6754368" cy="5385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Confi</a:t>
            </a:r>
            <a:r>
              <a:rPr spc="5" dirty="0"/>
              <a:t>g</a:t>
            </a:r>
            <a:r>
              <a:rPr dirty="0"/>
              <a:t>ure</a:t>
            </a:r>
            <a:r>
              <a:rPr spc="-15" dirty="0"/>
              <a:t> </a:t>
            </a:r>
            <a:r>
              <a:rPr dirty="0"/>
              <a:t>IP</a:t>
            </a:r>
            <a:r>
              <a:rPr spc="-40" dirty="0"/>
              <a:t>v</a:t>
            </a:r>
            <a:r>
              <a:rPr dirty="0"/>
              <a:t>4</a:t>
            </a:r>
            <a:r>
              <a:rPr spc="30" dirty="0"/>
              <a:t> </a:t>
            </a:r>
            <a:r>
              <a:rPr dirty="0"/>
              <a:t>Static </a:t>
            </a:r>
            <a:r>
              <a:rPr spc="-10" dirty="0"/>
              <a:t>R</a:t>
            </a:r>
            <a:r>
              <a:rPr dirty="0"/>
              <a:t>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Verify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25" dirty="0"/>
              <a:t> </a:t>
            </a:r>
            <a:r>
              <a:rPr sz="3200" dirty="0"/>
              <a:t>Defau</a:t>
            </a:r>
            <a:r>
              <a:rPr sz="3200" spc="-15" dirty="0"/>
              <a:t>l</a:t>
            </a:r>
            <a:r>
              <a:rPr sz="3200" dirty="0"/>
              <a:t>t</a:t>
            </a:r>
            <a:r>
              <a:rPr sz="3200" spc="-15" dirty="0"/>
              <a:t> </a:t>
            </a:r>
            <a:r>
              <a:rPr sz="3200" dirty="0"/>
              <a:t>Static</a:t>
            </a:r>
            <a:r>
              <a:rPr sz="3200" spc="-4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1636"/>
            <a:ext cx="22078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 marR="5080" indent="-152400">
              <a:lnSpc>
                <a:spcPts val="1200"/>
              </a:lnSpc>
            </a:pP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erify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Default Static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 </a:t>
            </a:r>
            <a:r>
              <a:rPr sz="1200" b="1" spc="-6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erify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Default Static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0580" y="1475232"/>
            <a:ext cx="7399020" cy="5023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515802"/>
            <a:ext cx="1576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Static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Rea</a:t>
            </a:r>
            <a:r>
              <a:rPr sz="3200" spc="-15" dirty="0"/>
              <a:t>c</a:t>
            </a:r>
            <a:r>
              <a:rPr sz="3200" dirty="0"/>
              <a:t>h</a:t>
            </a:r>
            <a:r>
              <a:rPr sz="3200" spc="-15" dirty="0"/>
              <a:t> </a:t>
            </a:r>
            <a:r>
              <a:rPr sz="3200" dirty="0"/>
              <a:t>Remote</a:t>
            </a:r>
            <a:r>
              <a:rPr sz="3200" spc="-30" dirty="0"/>
              <a:t> </a:t>
            </a:r>
            <a:r>
              <a:rPr sz="3200" dirty="0"/>
              <a:t>Networks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8124" y="1299480"/>
            <a:ext cx="3240405" cy="4891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1625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t remote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two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ways:</a:t>
            </a:r>
          </a:p>
          <a:p>
            <a:pPr marL="474345" marR="18415" indent="-342900">
              <a:lnSpc>
                <a:spcPct val="95000"/>
              </a:lnSpc>
              <a:spcBef>
                <a:spcPts val="1140"/>
              </a:spcBef>
              <a:buClr>
                <a:srgbClr val="6F8BA0"/>
              </a:buClr>
              <a:buFont typeface="Arial"/>
              <a:buChar char="•"/>
              <a:tabLst>
                <a:tab pos="474980" algn="l"/>
              </a:tabLst>
            </a:pPr>
            <a:r>
              <a:rPr sz="2000" b="1" dirty="0">
                <a:latin typeface="Arial"/>
                <a:cs typeface="Arial"/>
              </a:rPr>
              <a:t>Man</a:t>
            </a:r>
            <a:r>
              <a:rPr sz="2000" b="1" spc="-10" dirty="0">
                <a:latin typeface="Arial"/>
                <a:cs typeface="Arial"/>
              </a:rPr>
              <a:t>u</a:t>
            </a:r>
            <a:r>
              <a:rPr sz="2000" b="1" dirty="0">
                <a:latin typeface="Arial"/>
                <a:cs typeface="Arial"/>
              </a:rPr>
              <a:t>al</a:t>
            </a:r>
            <a:r>
              <a:rPr sz="2000" b="1" spc="-15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Remote 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manually entered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 table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buClr>
                <a:srgbClr val="6F8BA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  <a:buClr>
                <a:srgbClr val="6F8BA0"/>
              </a:buClr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474345" marR="5080" indent="-342900">
              <a:lnSpc>
                <a:spcPts val="2280"/>
              </a:lnSpc>
              <a:buClr>
                <a:srgbClr val="6F8BA0"/>
              </a:buClr>
              <a:buFont typeface="Arial"/>
              <a:buChar char="•"/>
              <a:tabLst>
                <a:tab pos="474980" algn="l"/>
              </a:tabLst>
            </a:pPr>
            <a:r>
              <a:rPr sz="2000" b="1" dirty="0">
                <a:latin typeface="Arial"/>
                <a:cs typeface="Arial"/>
              </a:rPr>
              <a:t>D</a:t>
            </a:r>
            <a:r>
              <a:rPr sz="2000" b="1" spc="-30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nam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cal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Remote routes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 lea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 routing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protocol.</a:t>
            </a:r>
            <a:endParaRPr lang="es-ES" sz="2000" dirty="0">
              <a:latin typeface="Arial"/>
              <a:cs typeface="Arial"/>
            </a:endParaRPr>
          </a:p>
          <a:p>
            <a:pPr marL="931545" marR="5080" lvl="1" indent="-342900">
              <a:lnSpc>
                <a:spcPts val="2280"/>
              </a:lnSpc>
              <a:buClr>
                <a:srgbClr val="6F8BA0"/>
              </a:buClr>
              <a:buFont typeface="Arial"/>
              <a:buChar char="•"/>
              <a:tabLst>
                <a:tab pos="474980" algn="l"/>
              </a:tabLst>
            </a:pPr>
            <a:r>
              <a:rPr lang="es-MX" sz="2000" dirty="0">
                <a:latin typeface="Arial"/>
                <a:cs typeface="Arial"/>
              </a:rPr>
              <a:t>RIP v2</a:t>
            </a:r>
          </a:p>
          <a:p>
            <a:pPr marL="931545" marR="5080" lvl="1" indent="-342900">
              <a:lnSpc>
                <a:spcPts val="2280"/>
              </a:lnSpc>
              <a:buClr>
                <a:srgbClr val="6F8BA0"/>
              </a:buClr>
              <a:buFont typeface="Arial"/>
              <a:buChar char="•"/>
              <a:tabLst>
                <a:tab pos="474980" algn="l"/>
              </a:tabLst>
            </a:pPr>
            <a:r>
              <a:rPr lang="es-MX" sz="2000" dirty="0">
                <a:latin typeface="Arial"/>
                <a:cs typeface="Arial"/>
              </a:rPr>
              <a:t>EIGRP</a:t>
            </a:r>
          </a:p>
          <a:p>
            <a:pPr marL="931545" marR="5080" lvl="1" indent="-342900">
              <a:lnSpc>
                <a:spcPts val="2280"/>
              </a:lnSpc>
              <a:buClr>
                <a:srgbClr val="6F8BA0"/>
              </a:buClr>
              <a:buFont typeface="Arial"/>
              <a:buChar char="•"/>
              <a:tabLst>
                <a:tab pos="474980" algn="l"/>
              </a:tabLst>
            </a:pPr>
            <a:r>
              <a:rPr lang="es-MX" sz="2000" dirty="0">
                <a:latin typeface="Arial"/>
                <a:cs typeface="Arial"/>
              </a:rPr>
              <a:t>OSPF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508" y="1828799"/>
            <a:ext cx="5282184" cy="3921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515802"/>
            <a:ext cx="1576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Static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Why</a:t>
            </a:r>
            <a:r>
              <a:rPr sz="3200" spc="-25" dirty="0"/>
              <a:t> </a:t>
            </a:r>
            <a:r>
              <a:rPr sz="3200" dirty="0"/>
              <a:t>Use</a:t>
            </a:r>
            <a:r>
              <a:rPr sz="3200" spc="-10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Routing?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8124" y="1299480"/>
            <a:ext cx="8250555" cy="986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advantages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including:</a:t>
            </a:r>
            <a:endParaRPr sz="2000">
              <a:latin typeface="Arial"/>
              <a:cs typeface="Arial"/>
            </a:endParaRPr>
          </a:p>
          <a:p>
            <a:pPr marL="248920" marR="45212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advertised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over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lt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bet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 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rit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24" y="2302763"/>
            <a:ext cx="8737600" cy="3884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 indent="-236220">
              <a:lnSpc>
                <a:spcPts val="2340"/>
              </a:lnSpc>
              <a:buClr>
                <a:srgbClr val="6F8BA0"/>
              </a:buClr>
              <a:buFont typeface="Wingdings"/>
              <a:buChar char=""/>
              <a:tabLst>
                <a:tab pos="319405" algn="l"/>
              </a:tabLst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bandwidth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namic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protocol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31877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CPU cycles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lculate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mmunic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routes.</a:t>
            </a:r>
            <a:endParaRPr sz="2000">
              <a:latin typeface="Arial"/>
              <a:cs typeface="Arial"/>
            </a:endParaRPr>
          </a:p>
          <a:p>
            <a:pPr marL="31877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31940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stat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k</a:t>
            </a:r>
            <a:r>
              <a:rPr sz="2000" spc="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own.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8224" y="2302763"/>
            <a:ext cx="8737092" cy="3884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515802"/>
            <a:ext cx="1576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Static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ti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n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When</a:t>
            </a:r>
            <a:r>
              <a:rPr sz="3200" spc="-25" dirty="0"/>
              <a:t> </a:t>
            </a:r>
            <a:r>
              <a:rPr sz="3200" dirty="0"/>
              <a:t>to</a:t>
            </a:r>
            <a:r>
              <a:rPr sz="3200" spc="-15" dirty="0"/>
              <a:t> </a:t>
            </a:r>
            <a:r>
              <a:rPr sz="3200" dirty="0"/>
              <a:t>Use</a:t>
            </a:r>
            <a:r>
              <a:rPr sz="3200" spc="-2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8124" y="1299480"/>
            <a:ext cx="8366125" cy="216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three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primary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Providing ease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maintenan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smaller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Routing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ks.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stub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ac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 route,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 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neighbor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U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 default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another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8335" y="3587496"/>
            <a:ext cx="4904232" cy="3076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48" y="515802"/>
            <a:ext cx="2489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pes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St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tic Ro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r>
              <a:rPr sz="3200" spc="-35" dirty="0"/>
              <a:t> </a:t>
            </a:r>
            <a:r>
              <a:rPr sz="3200" dirty="0"/>
              <a:t>Appli</a:t>
            </a:r>
            <a:r>
              <a:rPr sz="3200" spc="-15" dirty="0"/>
              <a:t>c</a:t>
            </a:r>
            <a:r>
              <a:rPr sz="3200" dirty="0"/>
              <a:t>atio</a:t>
            </a:r>
            <a:r>
              <a:rPr sz="3200" spc="-10" dirty="0"/>
              <a:t>n</a:t>
            </a:r>
            <a:r>
              <a:rPr sz="3200" dirty="0"/>
              <a:t>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38124" y="1299480"/>
            <a:ext cx="7524750" cy="2312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Conne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specific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Provide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Gateway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stub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Redu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advertised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mmarizing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veral 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ntiguous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netwo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ks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8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5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ca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primary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 fails.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T</a:t>
            </a:r>
            <a:r>
              <a:rPr spc="-15" dirty="0"/>
              <a:t>y</a:t>
            </a:r>
            <a:r>
              <a:rPr dirty="0"/>
              <a:t>pes</a:t>
            </a:r>
            <a:r>
              <a:rPr spc="5" dirty="0"/>
              <a:t> </a:t>
            </a:r>
            <a:r>
              <a:rPr dirty="0"/>
              <a:t>of St</a:t>
            </a:r>
            <a:r>
              <a:rPr spc="-10" dirty="0"/>
              <a:t>a</a:t>
            </a:r>
            <a:r>
              <a:rPr dirty="0"/>
              <a:t>tic Ro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Stand</a:t>
            </a:r>
            <a:r>
              <a:rPr sz="3200" spc="-15" dirty="0"/>
              <a:t>a</a:t>
            </a:r>
            <a:r>
              <a:rPr sz="3200" dirty="0"/>
              <a:t>rd</a:t>
            </a:r>
            <a:r>
              <a:rPr sz="3200" spc="-2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998219" y="1496567"/>
            <a:ext cx="7008876" cy="4515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340">
              <a:lnSpc>
                <a:spcPct val="100000"/>
              </a:lnSpc>
              <a:tabLst>
                <a:tab pos="5374640" algn="l"/>
              </a:tabLst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  <a:r>
              <a:rPr dirty="0"/>
              <a:t>	</a:t>
            </a:r>
            <a:r>
              <a:rPr spc="-5" dirty="0"/>
              <a:t>Cisco C</a:t>
            </a:r>
            <a:r>
              <a:rPr spc="-10" dirty="0"/>
              <a:t>on</a:t>
            </a:r>
            <a:r>
              <a:rPr spc="-5" dirty="0"/>
              <a:t>fi</a:t>
            </a:r>
            <a:r>
              <a:rPr spc="-10" dirty="0"/>
              <a:t>d</a:t>
            </a:r>
            <a:r>
              <a:rPr spc="-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448" y="515802"/>
            <a:ext cx="24892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y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pes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of St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tic Ro</a:t>
            </a:r>
            <a:r>
              <a:rPr sz="1800" b="1" spc="5" dirty="0">
                <a:solidFill>
                  <a:srgbClr val="6F8BA0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978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dirty="0"/>
              <a:t>Defau</a:t>
            </a:r>
            <a:r>
              <a:rPr sz="3200" spc="-15" dirty="0"/>
              <a:t>l</a:t>
            </a:r>
            <a:r>
              <a:rPr sz="3200" dirty="0"/>
              <a:t>t</a:t>
            </a:r>
            <a:r>
              <a:rPr sz="3200" spc="-2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2101595" y="3105911"/>
            <a:ext cx="5434583" cy="3752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803" y="1494552"/>
            <a:ext cx="7861934" cy="1718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matches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 pac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dirty="0">
                <a:latin typeface="Arial"/>
                <a:cs typeface="Arial"/>
              </a:rPr>
              <a:t>ets.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gatew</a:t>
            </a:r>
            <a:r>
              <a:rPr sz="2000" spc="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</a:t>
            </a:r>
            <a:endParaRPr sz="2000">
              <a:latin typeface="Arial"/>
              <a:cs typeface="Arial"/>
            </a:endParaRPr>
          </a:p>
          <a:p>
            <a:pPr marL="53340" algn="ctr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sends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packets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1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route.</a:t>
            </a:r>
            <a:endParaRPr sz="2000">
              <a:latin typeface="Arial"/>
              <a:cs typeface="Arial"/>
            </a:endParaRPr>
          </a:p>
          <a:p>
            <a:pPr marL="248920" marR="38925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default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simply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static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 0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0.0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0/0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de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tina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v4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18282" y="6717286"/>
            <a:ext cx="1873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T</a:t>
            </a:r>
            <a:r>
              <a:rPr spc="-15" dirty="0"/>
              <a:t>y</a:t>
            </a:r>
            <a:r>
              <a:rPr dirty="0"/>
              <a:t>pes</a:t>
            </a:r>
            <a:r>
              <a:rPr spc="5" dirty="0"/>
              <a:t> </a:t>
            </a:r>
            <a:r>
              <a:rPr dirty="0"/>
              <a:t>of St</a:t>
            </a:r>
            <a:r>
              <a:rPr spc="-10" dirty="0"/>
              <a:t>a</a:t>
            </a:r>
            <a:r>
              <a:rPr dirty="0"/>
              <a:t>tic Ro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Sum</a:t>
            </a:r>
            <a:r>
              <a:rPr sz="3200" spc="-15" dirty="0"/>
              <a:t>m</a:t>
            </a:r>
            <a:r>
              <a:rPr sz="3200" dirty="0"/>
              <a:t>ary 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094232" y="1371600"/>
            <a:ext cx="6996683" cy="503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45"/>
              </a:lnSpc>
            </a:pPr>
            <a:r>
              <a:rPr dirty="0"/>
              <a:t>T</a:t>
            </a:r>
            <a:r>
              <a:rPr spc="-15" dirty="0"/>
              <a:t>y</a:t>
            </a:r>
            <a:r>
              <a:rPr dirty="0"/>
              <a:t>pes</a:t>
            </a:r>
            <a:r>
              <a:rPr spc="5" dirty="0"/>
              <a:t> </a:t>
            </a:r>
            <a:r>
              <a:rPr dirty="0"/>
              <a:t>of St</a:t>
            </a:r>
            <a:r>
              <a:rPr spc="-10" dirty="0"/>
              <a:t>a</a:t>
            </a:r>
            <a:r>
              <a:rPr dirty="0"/>
              <a:t>tic Ro</a:t>
            </a:r>
            <a:r>
              <a:rPr spc="5" dirty="0"/>
              <a:t>u</a:t>
            </a:r>
            <a:r>
              <a:rPr dirty="0"/>
              <a:t>tes</a:t>
            </a:r>
          </a:p>
          <a:p>
            <a:pPr marL="12700">
              <a:lnSpc>
                <a:spcPts val="3625"/>
              </a:lnSpc>
            </a:pPr>
            <a:r>
              <a:rPr sz="3200" dirty="0"/>
              <a:t>Flo</a:t>
            </a:r>
            <a:r>
              <a:rPr sz="3200" spc="-15" dirty="0"/>
              <a:t>a</a:t>
            </a:r>
            <a:r>
              <a:rPr sz="3200" dirty="0"/>
              <a:t>ting</a:t>
            </a:r>
            <a:r>
              <a:rPr sz="3200" spc="-45" dirty="0"/>
              <a:t> </a:t>
            </a:r>
            <a:r>
              <a:rPr sz="3200" dirty="0"/>
              <a:t>Static</a:t>
            </a:r>
            <a:r>
              <a:rPr sz="3200" spc="-30" dirty="0"/>
              <a:t> </a:t>
            </a:r>
            <a:r>
              <a:rPr sz="3200" dirty="0"/>
              <a:t>Route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35380" y="1328927"/>
            <a:ext cx="7141464" cy="5210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en</a:t>
            </a:r>
            <a:r>
              <a:rPr spc="-5" dirty="0"/>
              <a:t>t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on_</a:t>
            </a:r>
            <a:r>
              <a:rPr spc="-20" dirty="0"/>
              <a:t>I</a:t>
            </a:r>
            <a:r>
              <a:rPr spc="-5" dirty="0"/>
              <a:t>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 200</a:t>
            </a:r>
            <a:r>
              <a:rPr spc="-5" dirty="0"/>
              <a:t>8</a:t>
            </a:r>
            <a:r>
              <a:rPr spc="15" dirty="0"/>
              <a:t> </a:t>
            </a:r>
            <a:r>
              <a:rPr spc="-5" dirty="0"/>
              <a:t>Cisco</a:t>
            </a:r>
            <a:r>
              <a:rPr spc="5" dirty="0"/>
              <a:t> </a:t>
            </a:r>
            <a:r>
              <a:rPr spc="-5" dirty="0"/>
              <a:t>S</a:t>
            </a:r>
            <a:r>
              <a:rPr spc="-30" dirty="0"/>
              <a:t>y</a:t>
            </a:r>
            <a:r>
              <a:rPr spc="-5" dirty="0"/>
              <a:t>st</a:t>
            </a:r>
            <a:r>
              <a:rPr spc="-10" dirty="0"/>
              <a:t>e</a:t>
            </a:r>
            <a:r>
              <a:rPr spc="-5" dirty="0"/>
              <a:t>ms,</a:t>
            </a:r>
            <a:r>
              <a:rPr spc="40" dirty="0"/>
              <a:t> </a:t>
            </a:r>
            <a:r>
              <a:rPr spc="-20" dirty="0"/>
              <a:t>I</a:t>
            </a:r>
            <a:r>
              <a:rPr spc="-10" dirty="0"/>
              <a:t>n</a:t>
            </a:r>
            <a:r>
              <a:rPr spc="-5" dirty="0"/>
              <a:t>c.</a:t>
            </a:r>
            <a:r>
              <a:rPr spc="30" dirty="0"/>
              <a:t> </a:t>
            </a:r>
            <a:r>
              <a:rPr spc="-5" dirty="0"/>
              <a:t>All</a:t>
            </a:r>
            <a:r>
              <a:rPr dirty="0"/>
              <a:t> </a:t>
            </a:r>
            <a:r>
              <a:rPr spc="-15" dirty="0"/>
              <a:t>r</a:t>
            </a:r>
            <a:r>
              <a:rPr spc="-5" dirty="0"/>
              <a:t>ig</a:t>
            </a:r>
            <a:r>
              <a:rPr spc="-10" dirty="0"/>
              <a:t>h</a:t>
            </a:r>
            <a:r>
              <a:rPr spc="-5" dirty="0"/>
              <a:t>ts</a:t>
            </a:r>
            <a:r>
              <a:rPr spc="15" dirty="0"/>
              <a:t> </a:t>
            </a:r>
            <a:r>
              <a:rPr spc="-10" dirty="0"/>
              <a:t>re</a:t>
            </a:r>
            <a:r>
              <a:rPr spc="-5" dirty="0"/>
              <a:t>s</a:t>
            </a:r>
            <a:r>
              <a:rPr spc="-10" dirty="0"/>
              <a:t>er</a:t>
            </a:r>
            <a:r>
              <a:rPr spc="-5" dirty="0"/>
              <a:t>v</a:t>
            </a:r>
            <a:r>
              <a:rPr spc="-10" dirty="0"/>
              <a:t>ed</a:t>
            </a:r>
            <a:r>
              <a:rPr spc="-5" dirty="0"/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632" y="6717286"/>
            <a:ext cx="7359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C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on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fi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den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ti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826</Words>
  <Application>Microsoft Office PowerPoint</Application>
  <PresentationFormat>Presentación en pantalla (4:3)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Presentación de PowerPoint</vt:lpstr>
      <vt:lpstr>Reach Remote Networks</vt:lpstr>
      <vt:lpstr>Why Use Static Routing?</vt:lpstr>
      <vt:lpstr>When to Use Static Routes</vt:lpstr>
      <vt:lpstr>Static Route Applications</vt:lpstr>
      <vt:lpstr>Types of Static Routes Standard Static Route</vt:lpstr>
      <vt:lpstr>Default Static Route</vt:lpstr>
      <vt:lpstr>Types of Static Routes Summary Static Route</vt:lpstr>
      <vt:lpstr>Types of Static Routes Floating Static Route</vt:lpstr>
      <vt:lpstr>Presentación de PowerPoint</vt:lpstr>
      <vt:lpstr>Configure IPv4 Static Routes</vt:lpstr>
      <vt:lpstr>Next-Hop Options</vt:lpstr>
      <vt:lpstr>Configure IPv4 Static Routes Configure a Next-Hop Static Route</vt:lpstr>
      <vt:lpstr>Configure IPv4 Static Routes Configure Directly Connected Static Route</vt:lpstr>
      <vt:lpstr>Configure IPv4 Static Routes Configure a Fully Specified Static Route</vt:lpstr>
      <vt:lpstr>Configure IPv4 Static Routes Verify a Static Route</vt:lpstr>
      <vt:lpstr>Configure IPv4 Static Routes Default Static Route</vt:lpstr>
      <vt:lpstr>Configure IPv4 Static Routes Configure a Default Static Route</vt:lpstr>
      <vt:lpstr>Configure IPv4 Static Routes Verify a Default Static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3</cp:revision>
  <dcterms:created xsi:type="dcterms:W3CDTF">2021-01-10T19:49:47Z</dcterms:created>
  <dcterms:modified xsi:type="dcterms:W3CDTF">2021-01-14T21:24:57Z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2020-08-24T00:00:00Z</vt:filetime>
  </property>
  <property fmtid="{D5CDD505-2E9C-101B-9397-08002B2CF9AE}" pid="3" name="LastSaved">
    <vt:filetime>2021-01-11T00:00:00Z</vt:filetime>
  </property>
</Properties>
</file>