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876" r:id="rId9"/>
    <p:sldId id="860" r:id="rId10"/>
    <p:sldId id="759" r:id="rId11"/>
    <p:sldId id="1054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56" r:id="rId20"/>
    <p:sldId id="1097" r:id="rId21"/>
    <p:sldId id="1098" r:id="rId22"/>
    <p:sldId id="1099" r:id="rId23"/>
    <p:sldId id="1100" r:id="rId24"/>
    <p:sldId id="1101" r:id="rId25"/>
    <p:sldId id="957" r:id="rId26"/>
    <p:sldId id="958" r:id="rId27"/>
    <p:sldId id="874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 autoAdjust="0"/>
    <p:restoredTop sz="86488" autoAdjust="0"/>
  </p:normalViewPr>
  <p:slideViewPr>
    <p:cSldViewPr snapToGrid="0" showGuides="1">
      <p:cViewPr varScale="1">
        <p:scale>
          <a:sx n="145" d="100"/>
          <a:sy n="145" d="100"/>
        </p:scale>
        <p:origin x="1016" y="18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Cisco Networking Academy ProgramPrograma de la Academia de Redes de Cisco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5: Sistemas de numeración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5.1.2 – Video - Convertir entre sistemas de numeración binarios y decimales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5.1.3 – Notación de posición binaria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5.1.3 – Notación de posición binaria</a:t>
            </a:r>
          </a:p>
          <a:p>
            <a:pPr rtl="0"/>
            <a:r>
              <a:rPr lang="es-419"/>
              <a:t>5.1.4 — Compruebe su comprensión — Sistema de números binarios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5.1.5 - Convertir binario a decimal</a:t>
            </a:r>
          </a:p>
          <a:p>
            <a:pPr rtl="0"/>
            <a:r>
              <a:rPr lang="es-419"/>
              <a:t>5.1.6 – Actividad - Conversión de sistema binario a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5.1.7 – Conversión de sistema decimal a binario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5.1.8 – Ejemplo de conversión de decimal a binario</a:t>
            </a:r>
          </a:p>
          <a:p>
            <a:pPr rtl="0"/>
            <a:r>
              <a:rPr lang="es-419"/>
              <a:t>5.1.9 - Actividad - Conversiones de decimal a binario</a:t>
            </a:r>
          </a:p>
          <a:p>
            <a:pPr rtl="0"/>
            <a:r>
              <a:rPr lang="es-419"/>
              <a:t>5.1.10 – Actividad: Juego binario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5.1.11 — Direcciones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5- Sistemas numéricos</a:t>
            </a:r>
          </a:p>
          <a:p>
            <a:pPr rtl="0"/>
            <a:r>
              <a:rPr lang="es-419"/>
              <a:t>5.2 - Sistema de números hexadecimales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5.2.1: Direcciones hexadecimales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5.2.1: Direcciones hexadecimales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/>
              <a:pPr algn="r"/>
              <a:t>2</a:t>
            </a:fld>
            <a:endParaRPr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854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5.2.2 — Vídeo — Conversión entre sistemas de numeración hexadecimal y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5.2.3 – </a:t>
            </a:r>
            <a:r>
              <a:rPr lang="es-419" sz="1200"/>
              <a:t>Decimal to Hexadecimal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5.2.4 - </a:t>
            </a:r>
            <a:r>
              <a:rPr lang="es-419" sz="1200"/>
              <a:t>Hexadecimal to Decimal Conversions</a:t>
            </a:r>
          </a:p>
          <a:p>
            <a:pPr rtl="0"/>
            <a:r>
              <a:rPr lang="es-419" sz="1200"/>
              <a:t>5.2.5 — Compruebe su comprensión — Sistema numérico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/>
              <a:t>5 - Sistemas numéricos</a:t>
            </a:r>
          </a:p>
          <a:p>
            <a:pPr rtl="0">
              <a:buFontTx/>
              <a:buNone/>
            </a:pPr>
            <a:r>
              <a:rPr lang="es-419"/>
              <a:t>5.3 - Módulo de práctica y cuestionario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5.3 Módulo de Práctica y Cuestionario</a:t>
            </a:r>
          </a:p>
          <a:p>
            <a:pPr rtl="0"/>
            <a:r>
              <a:rPr lang="es-419"/>
              <a:t>5.3.1 – ¿Qué aprendí en este módulo?</a:t>
            </a:r>
          </a:p>
          <a:p>
            <a:pPr rtl="0"/>
            <a:r>
              <a:rPr lang="es-419" sz="1200"/>
              <a:t>5.3.2 – Preguntas del módulo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27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ACE20BE7-F2F3-4E26-9454-50B18F790A4E}" type="slidenum">
              <a:rPr sz="800" b="0">
                <a:ea typeface="ＭＳ Ｐゴシック" pitchFamily="34" charset="-128"/>
              </a:rPr>
              <a:pPr algn="r"/>
              <a:t>5</a:t>
            </a:fld>
            <a:endParaRPr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2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6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7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Cisco Networking Academy ProgramPrograma de la Academia de Redes de Cisco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5: Sistemas de numeración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9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/>
              <a:t>5.0 Introducción</a:t>
            </a:r>
          </a:p>
          <a:p>
            <a:pPr rtl="0">
              <a:buFontTx/>
              <a:buNone/>
            </a:pPr>
            <a:r>
              <a:rPr lang="es-419"/>
              <a:t>5.0.2 – ¿Qué aprenderé en este módulo?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5 -Sistemas numéricos</a:t>
            </a:r>
          </a:p>
          <a:p>
            <a:pPr rtl="0"/>
            <a:r>
              <a:rPr lang="es-419"/>
              <a:t>5.1 Sistema de numeración binaria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5.1.1 — Direcciones binarias e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5: Sistemas de numeración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pPr rtl="0"/>
            <a:r>
              <a:rPr lang="es-419">
                <a:solidFill>
                  <a:schemeClr val="bg2">
                    <a:lumMod val="40000"/>
                    <a:lumOff val="60000"/>
                  </a:schemeClr>
                </a:solidFill>
              </a:rPr>
              <a:t>Materiales del instructor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5.1 Sistema de numeración binaria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binaria</a:t>
            </a:r>
            <a:br>
              <a:rPr lang="es-419" sz="1600" dirty="0"/>
            </a:br>
            <a:r>
              <a:rPr lang="es-419" sz="2400" dirty="0"/>
              <a:t>Direcciones binarias e IPv4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El sistema de numeración binaria consta de 1s y 0s, llamados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Sistema de numeración decimal consta de dígitos del 0 al 9.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Hosts, servidores y equipos de red que utilizan direccionamiento binario para identificarse entre sí.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Cada dirección está compuesta por una cadena de 32 bits, dividida en cuatro secciones llamadas octetos.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Cada octeto contiene 8 bits (o 1 byte) separados por un punto.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Para facilitar el uso de las personas, esta notación punteada se convierte en decimal punteado.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" y="2855069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4194749" y="3466038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24" y="2841933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4991"/>
            <a:ext cx="9144001" cy="731837"/>
          </a:xfrm>
        </p:spPr>
        <p:txBody>
          <a:bodyPr/>
          <a:lstStyle/>
          <a:p>
            <a:pPr rtl="0"/>
            <a:r>
              <a:rPr lang="es-419" sz="1600" dirty="0"/>
              <a:t>Sistema de numeración binaria</a:t>
            </a:r>
            <a:br>
              <a:rPr lang="en-US" dirty="0"/>
            </a:br>
            <a:r>
              <a:rPr lang="es-419" sz="2400" dirty="0"/>
              <a:t>Video - Convertir entre sistemas de numeración binarios y decimales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rtl="0">
              <a:buNone/>
            </a:pPr>
            <a:r>
              <a:rPr lang="es-419"/>
              <a:t>Este video cubrirá lo siguiente: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Revisión de notación posicional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Revisión de potencias de 10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Decimal: revisión de numeración base 10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Binaria: revisión de numeración base 2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/>
              <a:t>Convertir una dirección IP en numeración binaria a decimal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br>
              <a:rPr lang="en-US" dirty="0"/>
            </a:br>
            <a:r>
              <a:rPr lang="es-419" sz="2400"/>
              <a:t>Notación Posicional Binaria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término "notación de posición" significa que un dígito representa diferentes valores según la "posición" que el dígito ocupa en la secuencia de números.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sistema de notación posicional decimal funciona como se muestra en las siguientes tablas.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Posición en 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3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2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1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0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la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70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Millares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Centenas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Decenas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Número decimal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Súmelos...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Resultado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/>
                      <a:r>
                        <a:rPr lang="es-419" sz="1000" b="1"/>
                        <a:t>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9214338" cy="731837"/>
          </a:xfrm>
        </p:spPr>
        <p:txBody>
          <a:bodyPr/>
          <a:lstStyle/>
          <a:p>
            <a:pPr rtl="0"/>
            <a:r>
              <a:rPr lang="es-419" sz="2400" dirty="0"/>
              <a:t>Notación posicionalbinaria del sistema de números binarios (cont.)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El sistema de notación posicional binaria funciona como se muestra en las siguientes tablas.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077"/>
              </p:ext>
            </p:extLst>
          </p:nvPr>
        </p:nvGraphicFramePr>
        <p:xfrm>
          <a:off x="474662" y="154765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Posición en 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7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6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5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4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3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2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1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0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la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868251" y="2945445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74157"/>
              </p:ext>
            </p:extLst>
          </p:nvPr>
        </p:nvGraphicFramePr>
        <p:xfrm>
          <a:off x="2778749" y="3283368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Número binario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 dirty="0"/>
                        <a:t>Resultado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/>
                      <a:r>
                        <a:rPr lang="es-419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br>
              <a:rPr lang="en-US" dirty="0"/>
            </a:br>
            <a:r>
              <a:rPr lang="es-419" sz="2400"/>
              <a:t>Convertir binario a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/>
              <a:t>Convertir 11000000.10101000.00001011.00001010 a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927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 x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2400"/>
              <a:t>Conversióndecimal del sistema de números binarios a binario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tabla de valores posicionales binarios es útil para convertir una dirección IPv4 decimal punteada a binaria.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Comience en la posición 128 (el bit más significativo). ¿Es el número decimal del octeto (n) igual o mayor que 128?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Si no, registre un 0 binario en el valor posicional 128 y muévase al valor posicional 64.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En caso afirmativo, registre un 1 binario en el valor posicional 128, reste 128 del número decimal y vaya al valor posicional 64.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Repita estos pasos a través del valor posicional 1.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br>
              <a:rPr lang="en-US" dirty="0"/>
            </a:br>
            <a:r>
              <a:rPr lang="es-419" sz="2400"/>
              <a:t>Ejemplo de conversión de decimal a binario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Convertir decimal 168 a binario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>
                <a:solidFill>
                  <a:srgbClr val="000000"/>
                </a:solidFill>
              </a:rPr>
              <a:t>¿Es 168 &gt; 128?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Sí, escriba 1 en la posición 128 y restar 128 (168-128=40)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40 &gt; 64?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No, escribe 0 en la posición 64 y sigue adelante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40 &gt; 32?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Sí, escriba 1 en la posición 32 y restar 32 (40-32=8)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8 &gt; 16?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No, escribe 0 en la posición 16 y sigue adelante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8 &gt; 8?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Igual Introduzca 1 en la posición 8 y restar 8 (8-8=0)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No quedan valores. Introduzca 0 en las posiciones binarias restantes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/>
              <a:t>Decimal 168 se escribe como 10101000 en binario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CR" sz="1400" dirty="0"/>
              <a:t>Sistema de numeración binaria</a:t>
            </a:r>
            <a:br>
              <a:rPr lang="es-419" sz="2400" dirty="0"/>
            </a:br>
            <a:r>
              <a:rPr lang="es-419" sz="2400" dirty="0"/>
              <a:t>Direcciones IPv4</a:t>
            </a:r>
            <a:endParaRPr lang="es-419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Routers y las computadoras solo entienden el binario, mientras que los humanos trabajan en decimal. Es importante que usted conozca a fondo estos dos sistemas de numeración y cómo se utilizan en redes.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5.2 Sistema de números hexadecimales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s-419" dirty="0"/>
              <a:t>Materiales para el instructor: Guía de planificación del Módulo 5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83254" cy="3747195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Este documento de PowerPoint se divide en dos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Guía de planificación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Información para ayudarlo a familiarizarse con el módulo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Material didáctico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Presentación de la clase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Diapositivas opcionales que puede usar en el aula</a:t>
            </a:r>
          </a:p>
          <a:p>
            <a:pPr lvl="1"/>
            <a:r>
              <a:rPr lang="es-419" dirty="0"/>
              <a:t>Comienza en la diapositiva # 8</a:t>
            </a:r>
          </a:p>
          <a:p>
            <a:pPr marL="142875" lvl="1" indent="0">
              <a:buNone/>
            </a:pPr>
            <a:r>
              <a:rPr lang="es-419" sz="1600" b="1" dirty="0"/>
              <a:t>Nota: </a:t>
            </a:r>
            <a:r>
              <a:rPr lang="es-419" sz="1600" dirty="0"/>
              <a:t>Elimine la Guía de planificación de esta presentación antes de compartirla con alguien.</a:t>
            </a:r>
          </a:p>
          <a:p>
            <a:pPr marL="0" indent="0">
              <a:buNone/>
            </a:pPr>
            <a:r>
              <a:rPr lang="es-419" sz="1600" b="1" dirty="0">
                <a:solidFill>
                  <a:schemeClr val="accent4"/>
                </a:solidFill>
              </a:rPr>
              <a:t>Para obtener ayuda y recursos adicionales, vaya a la página de inicio del instructor y a los recursos del curso para este curso. También puede visitar el sitio de desarrollo profesional en netacad.com, la página oficial de Facebook de Cisco Networking Academy o el grupo Instructor Only FB.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84672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números hexadecimales</a:t>
            </a:r>
            <a:br>
              <a:rPr lang="es-419" sz="1600" dirty="0"/>
            </a:br>
            <a:r>
              <a:rPr lang="es-419" sz="2400" dirty="0"/>
              <a:t>Direcciones hexadecimales e IPv6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Para entender las direcciones IPv6, debe ser capaz de convertir hexadecimal a decimal y viceversa.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Hexadecimal es un sistema de numeración de base dieciséis, que utiliza los dígitos del 0 al 9 y las letras A a F.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 más fácil expresar un valor como un solo dígito hexadecimal que como cuatro bits binarios.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Hexadecimal se usa para representar direcciones IPv6 y direcciones MAC.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hexadecimal</a:t>
            </a:r>
            <a:br>
              <a:rPr lang="es-419" sz="1600" dirty="0"/>
            </a:br>
            <a:r>
              <a:rPr lang="es-419" sz="2400" dirty="0"/>
              <a:t>Direcciones hexadecimales e IPv6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direcciones IPv6 tienen 128 bits de longitud. Cada 4 bits está representado por un solo dígito hexadecimal. Esto hace que la dirección IPv6 tenga un total de 32 valores hexadecimales.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figura muestra el método preferido para escribir una dirección IPv6, con cada X representando cuatro valores hexadecimales.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Cada grupo de cuatro caracteres hexadecimales se conoce como hexteto.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07"/>
            <a:ext cx="9144000" cy="731837"/>
          </a:xfrm>
        </p:spPr>
        <p:txBody>
          <a:bodyPr/>
          <a:lstStyle/>
          <a:p>
            <a:r>
              <a:rPr lang="es-CR" sz="1400" dirty="0"/>
              <a:t>Sistema de numeración hexadecimal</a:t>
            </a:r>
            <a:br>
              <a:rPr lang="es-CR" sz="1400" dirty="0"/>
            </a:br>
            <a:r>
              <a:rPr lang="es-CR" sz="2400" dirty="0"/>
              <a:t>Video Conversión entre sistemas de numeración hexadecimales y decimales</a:t>
            </a:r>
            <a:endParaRPr lang="es-419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rtl="0">
              <a:buNone/>
            </a:pPr>
            <a:r>
              <a:rPr lang="es-419"/>
              <a:t>Este video cubrirá lo siguiente: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Características del sistema hexadecimal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Convertir de hexadecimal a decimal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Convertir de Decimal a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hexadecimal</a:t>
            </a:r>
            <a:br>
              <a:rPr lang="es-419" sz="1600" dirty="0"/>
            </a:br>
            <a:r>
              <a:rPr lang="es-419" sz="2400" dirty="0"/>
              <a:t>Conversiones decimales a hexadecimales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228675"/>
            <a:ext cx="8280057" cy="2921295"/>
          </a:xfrm>
        </p:spPr>
        <p:txBody>
          <a:bodyPr/>
          <a:lstStyle/>
          <a:p>
            <a:pPr algn="l" rtl="0"/>
            <a:r>
              <a:rPr lang="es-419" sz="1600" dirty="0">
                <a:solidFill>
                  <a:srgbClr val="000000"/>
                </a:solidFill>
              </a:rPr>
              <a:t>Siga los pasos indicados para convertir números decimales a valores hexadecimales: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Convertir el número decimal a cadenas binarias de 8 bits.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Divida las cadenas binarias en grupos de cuatro comenzando desde la posición más a la derecha.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Convierta cada cuatro números binarios en su dígito hexadecimal equivalente.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 rtl="0"/>
            <a:r>
              <a:rPr lang="es-419" sz="1600" dirty="0">
                <a:solidFill>
                  <a:srgbClr val="000000"/>
                </a:solidFill>
              </a:rPr>
              <a:t>Por ejemplo, 168 convertido en hexadecimal usando el proceso de tres pasos.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168 en binario es 10101000.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10101000 en dos grupos de cuatro dígitos binarios es 1010 y 1000.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1010 es hex A y 1000 es hex 8, por lo que 168 es A8 en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números</a:t>
            </a:r>
            <a:r>
              <a:rPr lang="en-US" sz="1600" dirty="0"/>
              <a:t> </a:t>
            </a:r>
            <a:r>
              <a:rPr lang="es-419" sz="1600" dirty="0"/>
              <a:t>hexadecimales</a:t>
            </a:r>
            <a:br>
              <a:rPr lang="es-419" sz="2400" dirty="0"/>
            </a:br>
            <a:r>
              <a:rPr lang="es-419" sz="2400" dirty="0"/>
              <a:t>Conversiones hexadecimales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Siga los pasos indicados para convertir números hexadecimales en valores decimales: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Convertir el número hexadecimal en cadenas binarias de 4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Cree una agrupación binaria de 8 bits comenzando desde la posición más a la derecha.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Convierta cada agrupación binaria de 8 bits en su dígito decimal equivalente.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 rtl="0"/>
            <a:r>
              <a:rPr lang="es-419" sz="1600">
                <a:solidFill>
                  <a:srgbClr val="000000"/>
                </a:solidFill>
              </a:rPr>
              <a:t>Por ejemplo, D2 convertido a decimal mediante el proceso de tres pasos: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D2 en cadenas binarias de 4 bits es 1110 y 0010.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1110 y 0010 es 11100010 en un grupo de 8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11100010 en binario es equivalente a 210 en decimal, por lo que D2 es 210 es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5.3 -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Práctica del módulo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Binary es un sistema de numeración de base dos que consta de los números 0 y 1, llamados bits.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Decimal es un sistema de numeración base de diez que consta de los números del 0 al 9.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Binary es lo que los hosts, servidores y equipos de red utilizan para identificarse entre sí.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El hexadecimal es un sistema de numeración de base dieciséis que consta de los números del 0 al 9 y las letras de la A a la F.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Hexadecimal se usa para representar direcciones IPv6 y direcciones MAC.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Las direcciones IPv6 tienen una longitud de 128 bits, y cada 4 bits está representado por un dígito hexadecimal para un total de 32 dígitos hexadecimales.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Para convertir hexadecimal a decimal, primero debe convertir el hexadecimal a binario y, a continuación, convertir el binario a decimal.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/>
              <a:t>Para convertir decimal a hexadecimal, primero debe convertir el decimal a binario y, a continuación, el binario a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 dirty="0">
                <a:latin typeface="Arial" charset="0"/>
              </a:rPr>
              <a:t>Módulo 5: Sistemas de numeración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dotted decimal notation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positional notation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base 10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base 16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radix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octet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hextet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s-419" dirty="0"/>
              <a:t>¿Qué esperar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s-419" dirty="0"/>
              <a:t>Para facilitar el aprendizaje, se pueden incluir las siguientes características dentro de la GUI en este módulo: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6D99E5B-C561-CC4B-B793-94B31E924488}"/>
              </a:ext>
            </a:extLst>
          </p:cNvPr>
          <p:cNvGraphicFramePr>
            <a:graphicFrameLocks noGrp="1"/>
          </p:cNvGraphicFramePr>
          <p:nvPr/>
        </p:nvGraphicFramePr>
        <p:xfrm>
          <a:off x="291944" y="1368335"/>
          <a:ext cx="8557528" cy="308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Animaciones.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Verifique su conocimiento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Pruebas en línea por tema, para ayudar a los estudiantes a medir la comprensión del contenido.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interactivas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Una variedad de formatos para ayudar a los alumnos a medir la comprensión del contenido.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Verificador de sintaxis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Pequeñas simulaciones que exponen a los alumnos a la línea de comandos de Cisco para practicar habilidades de configuración.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 de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Actividades de simulación y modelado diseñadas para la exploración, adquisición, refuerzo y expansión de habilidades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131949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191FACFD-7764-1045-B78F-082A9422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pPr rtl="0"/>
            <a:r>
              <a:rPr lang="es-419" dirty="0"/>
              <a:t>¿Qué esperar en este módulo? (Cont.)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82832F2-C9A0-5644-AD5C-3E90BD34AAC5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419" dirty="0"/>
              <a:t>Para facilitar el aprendizaje, los siguientes funciones pueden estar incluidas en este módulo: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2112FCA-EF01-1642-B261-F8FFB699D8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Característica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Laboratorios prácticos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Labs diseñados para trabajar con equipo físico.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de clase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Estos se encuentran en la página de Recursos para el instructor. Las actividades de clase están diseñadas para facilitar el aprendizaje, la discusión en clase y la colaboración.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Cuestionarios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Auto-evaluaciones que integran conceptos y habilidades aprendidas a lo largo de los temas presentados en el 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Resumen del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Recapitula brevemente el contenido del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463383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2CD8E789-6984-3D4F-BA94-2CC19DD1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s-419" dirty="0"/>
              <a:t>Verifique su conocimiento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C84FFA85-DFBD-9C41-9F30-8DCC32581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están diseñadas para permitir que los estudiantes determinen rápidamente si comprenden el contenido para continuar con el curso, o si necesitan revisarlo.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</a:t>
            </a:r>
            <a:r>
              <a:rPr lang="es-419" b="1" dirty="0"/>
              <a:t>no</a:t>
            </a:r>
            <a:r>
              <a:rPr lang="es-419" dirty="0"/>
              <a:t> afectan las calificaciones de los estudiantes.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No hay diapositivas separadas para estas actividades en el PPT. Se enumeran en el área de notas de la diapositiva que aparece antes de estas actividades.</a:t>
            </a:r>
            <a:endParaRPr lang="en-US" dirty="0"/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527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5: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s-419" dirty="0"/>
              <a:t>¿Qué actividades están asociadas con este módulo?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447587"/>
              </p:ext>
            </p:extLst>
          </p:nvPr>
        </p:nvGraphicFramePr>
        <p:xfrm>
          <a:off x="455999" y="1147358"/>
          <a:ext cx="8229418" cy="28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Página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Tipo de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Nombre de la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¿Opcional?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Conversión entre sistemas de numeración binarios y decimales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Sistema de numeración binaria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Conversiones binarias a decimales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Actividad</a:t>
                      </a:r>
                      <a:endParaRPr lang="es-419" sz="11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Conversiones decimales a binarias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5.1.10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Actividad</a:t>
                      </a:r>
                      <a:endParaRPr lang="es-419" sz="11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Juego binario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Conversión entre sistemas de numeración hexadecimales y decimales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5.2.5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Sistema de numeración hexadecimal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5: Buenas Prácticas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30000"/>
              </a:spcBef>
              <a:buNone/>
            </a:pPr>
            <a:r>
              <a:rPr lang="es-419" sz="1200" dirty="0"/>
              <a:t>Antes de enseñar el Módulo 5, el instructor debe: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200" dirty="0"/>
              <a:t>Revisar las actividades y evaluaciones para este módulo.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200" dirty="0"/>
              <a:t>Intentar incluir tantas preguntas como sea posible para mantener a los estudiantes interesados durante la presentación en la clase.</a:t>
            </a:r>
          </a:p>
          <a:p>
            <a:pPr marL="0" indent="0" rtl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dirty="0"/>
              <a:t>Tema</a:t>
            </a:r>
            <a:r>
              <a:rPr lang="es-419" sz="1400" dirty="0"/>
              <a:t> 5.1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200" dirty="0"/>
              <a:t>Dé a sus alumnos mucha práctica y ejercicios adicionales hasta que dominen el sistema de numeración binario.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200" dirty="0"/>
              <a:t>Preguntar a los estudiantes o tenga una discusión en clase: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100" dirty="0"/>
              <a:t>¿Qué tipo de consejos o trucos has aprendido para ayudar a recordar el proceso de conversión entre binario y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400" dirty="0"/>
              <a:t>Tema 5.2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200" dirty="0"/>
              <a:t>Dé a sus alumnos mucha práctica y ejercicios adicionales hasta que dominen el sistema de numeración hexadecimal.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200" dirty="0"/>
              <a:t>Preguntar a los estudiantes o tenga una discusión en clase.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100" dirty="0"/>
              <a:t>¿Qué tipo de consejos o trucos has aprendido para ayudar a recordar el proceso de conversión entre hexadecimal y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5: Sistemas de numeración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lang="es-419" sz="16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Sistemas de numeración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Calcular números entre sistemas decimales, binarios y hexadecimales.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37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Sistema de numeración binaria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Calcule los números entre los sistemas decimales y binarios.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Sistema numérico hexadecimal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Calcule los números entre los sistemas decimales y hexadecimales.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3824</TotalTime>
  <Words>2714</Words>
  <Application>Microsoft Macintosh PowerPoint</Application>
  <PresentationFormat>Presentación en pantalla (16:9)</PresentationFormat>
  <Paragraphs>556</Paragraphs>
  <Slides>28</Slides>
  <Notes>26</Notes>
  <HiddenSlides>7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CiscoSans ExtraLight</vt:lpstr>
      <vt:lpstr>Wingdings</vt:lpstr>
      <vt:lpstr>Default Theme</vt:lpstr>
      <vt:lpstr>Módulo 5: Sistemas de numeración</vt:lpstr>
      <vt:lpstr>Materiales para el instructor: Guía de planificación del Módulo 5</vt:lpstr>
      <vt:lpstr>¿Qué esperar en este módulo?</vt:lpstr>
      <vt:lpstr>¿Qué esperar en este módulo? (Cont.)</vt:lpstr>
      <vt:lpstr>Verifique su conocimiento</vt:lpstr>
      <vt:lpstr>Módulo 5: Actividades</vt:lpstr>
      <vt:lpstr>Módulo 5: Buenas Prácticas</vt:lpstr>
      <vt:lpstr>Módulo 5: Sistemas de numeración</vt:lpstr>
      <vt:lpstr>Objetivos del módulo</vt:lpstr>
      <vt:lpstr>5.1 Sistema de numeración binaria</vt:lpstr>
      <vt:lpstr>Sistema de numeración binaria Direcciones binarias e IPv4</vt:lpstr>
      <vt:lpstr>Sistema de numeración binaria Video - Convertir entre sistemas de numeración binarios y decimales</vt:lpstr>
      <vt:lpstr>Sistema de numeración binaria Notación Posicional Binaria</vt:lpstr>
      <vt:lpstr>Notación posicionalbinaria del sistema de números binarios (cont.) </vt:lpstr>
      <vt:lpstr>Sistema de numeración binaria Convertir binario a decimal</vt:lpstr>
      <vt:lpstr>Conversióndecimal del sistema de números binarios a binario</vt:lpstr>
      <vt:lpstr>Sistema de numeración binaria Ejemplo de conversión de decimal a binario</vt:lpstr>
      <vt:lpstr>Sistema de numeración binaria Direcciones IPv4</vt:lpstr>
      <vt:lpstr>5.2 Sistema de números hexadecimales</vt:lpstr>
      <vt:lpstr>Sistema de números hexadecimales Direcciones hexadecimales e IPv6</vt:lpstr>
      <vt:lpstr>Sistema de numeración hexadecimal Direcciones hexadecimales e IPv6 (Cont.)</vt:lpstr>
      <vt:lpstr>Sistema de numeración hexadecimal Video Conversión entre sistemas de numeración hexadecimales y decimales</vt:lpstr>
      <vt:lpstr>Sistema de numeración hexadecimal Conversiones decimales a hexadecimales</vt:lpstr>
      <vt:lpstr>Sistema de números hexadecimales Conversiones hexadecimales</vt:lpstr>
      <vt:lpstr>5.3 - Módulo de práctica y cuestionario</vt:lpstr>
      <vt:lpstr>Práctica del módulo y cuestionario ¿Qué aprendí en este módulo?</vt:lpstr>
      <vt:lpstr>Módulo 5: Sistemas de numeración Nuevos Términos y Comandos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Ariel Ramos Ortega</cp:lastModifiedBy>
  <cp:revision>218</cp:revision>
  <dcterms:created xsi:type="dcterms:W3CDTF">2019-10-18T06:21:22Z</dcterms:created>
  <dcterms:modified xsi:type="dcterms:W3CDTF">2020-06-22T01:44:12Z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