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16.xml" ContentType="application/vnd.openxmlformats-officedocument.presentationml.tags+xml"/>
  <Override PartName="/ppt/notesSlides/notesSlide39.xml" ContentType="application/vnd.openxmlformats-officedocument.presentationml.notesSlide+xml"/>
  <Override PartName="/ppt/tags/tag17.xml" ContentType="application/vnd.openxmlformats-officedocument.presentationml.tags+xml"/>
  <Override PartName="/ppt/notesSlides/notesSlide40.xml" ContentType="application/vnd.openxmlformats-officedocument.presentationml.notesSlide+xml"/>
  <Override PartName="/ppt/tags/tag18.xml" ContentType="application/vnd.openxmlformats-officedocument.presentationml.tags+xml"/>
  <Override PartName="/ppt/notesSlides/notesSlide41.xml" ContentType="application/vnd.openxmlformats-officedocument.presentationml.notesSlide+xml"/>
  <Override PartName="/ppt/tags/tag19.xml" ContentType="application/vnd.openxmlformats-officedocument.presentationml.tags+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107" r:id="rId14"/>
    <p:sldId id="1108" r:id="rId15"/>
    <p:sldId id="1128" r:id="rId16"/>
    <p:sldId id="1109" r:id="rId17"/>
    <p:sldId id="1123" r:id="rId18"/>
    <p:sldId id="1056" r:id="rId19"/>
    <p:sldId id="1097" r:id="rId20"/>
    <p:sldId id="1110" r:id="rId21"/>
    <p:sldId id="1111" r:id="rId22"/>
    <p:sldId id="1112" r:id="rId23"/>
    <p:sldId id="1113" r:id="rId24"/>
    <p:sldId id="1114" r:id="rId25"/>
    <p:sldId id="1124" r:id="rId26"/>
    <p:sldId id="1103" r:id="rId27"/>
    <p:sldId id="1115" r:id="rId28"/>
    <p:sldId id="1116" r:id="rId29"/>
    <p:sldId id="1130" r:id="rId30"/>
    <p:sldId id="1117" r:id="rId31"/>
    <p:sldId id="1126" r:id="rId32"/>
    <p:sldId id="1127" r:id="rId33"/>
    <p:sldId id="1125" r:id="rId34"/>
    <p:sldId id="1104" r:id="rId35"/>
    <p:sldId id="1118" r:id="rId36"/>
    <p:sldId id="1119" r:id="rId37"/>
    <p:sldId id="1120" r:id="rId38"/>
    <p:sldId id="1121" r:id="rId39"/>
    <p:sldId id="1129" r:id="rId40"/>
    <p:sldId id="1122" r:id="rId41"/>
    <p:sldId id="957" r:id="rId42"/>
    <p:sldId id="958" r:id="rId43"/>
    <p:sldId id="113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01" autoAdjust="0"/>
    <p:restoredTop sz="75103" autoAdjust="0"/>
  </p:normalViewPr>
  <p:slideViewPr>
    <p:cSldViewPr snapToGrid="0" showGuides="1">
      <p:cViewPr varScale="1">
        <p:scale>
          <a:sx n="125" d="100"/>
          <a:sy n="125" d="100"/>
        </p:scale>
        <p:origin x="1400" y="1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6/21/20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Cisco Networking Academy Program</a:t>
            </a:r>
          </a:p>
          <a:p>
            <a:pPr rtl="0"/>
            <a:r>
              <a:rPr lang="es-419"/>
              <a:t>Introducción a Redes v7.0 (ITN)</a:t>
            </a:r>
          </a:p>
          <a:p>
            <a:pPr rtl="0"/>
            <a:r>
              <a:rPr lang="es-419"/>
              <a:t>Módulo 2: Configuración básica del Switch y dispositivo final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7.1.1 – Encapsulamiento de Ethernet</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a:t>
            </a:r>
            <a:r>
              <a:rPr lang="es-CR" sz="1200" b="0" i="0" kern="1200" dirty="0">
                <a:solidFill>
                  <a:schemeClr val="tx1"/>
                </a:solidFill>
                <a:effectLst/>
                <a:latin typeface="+mn-lt"/>
                <a:ea typeface="+mn-ea"/>
                <a:cs typeface="+mn-cs"/>
              </a:rPr>
              <a:t>Tramas de Ethernet</a:t>
            </a:r>
            <a:endParaRPr lang="es-419" dirty="0"/>
          </a:p>
          <a:p>
            <a:pPr rtl="0"/>
            <a:r>
              <a:rPr lang="es-419" dirty="0"/>
              <a:t>7.1.2 - Subcapas de enlace de datos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71276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Tramas de Ethernet</a:t>
            </a:r>
          </a:p>
          <a:p>
            <a:pPr rtl="0"/>
            <a:r>
              <a:rPr lang="es-419" dirty="0"/>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7.1.3 - Subcapa MAC</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236995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7.1 t</a:t>
            </a:r>
          </a:p>
          <a:p>
            <a:pPr rtl="0"/>
            <a:r>
              <a:rPr lang="es-419"/>
              <a:t>Tramas de Ethernet</a:t>
            </a:r>
            <a:endParaRPr lang="es-419" dirty="0"/>
          </a:p>
          <a:p>
            <a:pPr rtl="0"/>
            <a:r>
              <a:rPr lang="es-419" dirty="0"/>
              <a:t>7.1.4 – Campos de la trama de Ethernet</a:t>
            </a:r>
          </a:p>
          <a:p>
            <a:pPr rtl="0"/>
            <a:r>
              <a:rPr lang="es-419" dirty="0"/>
              <a:t>7.1.5 — Compruebe su comprensión — Conmutación Ethernet</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244073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7.1 tramas Ethernet</a:t>
            </a:r>
          </a:p>
          <a:p>
            <a:pPr rtl="0"/>
            <a:r>
              <a:rPr lang="es-419"/>
              <a:t>7.1.6 - Laboratorio - Use Wireshark para examinar tramas de Ethernet</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106080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7.2 - Dirección MAC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7.2.1 Dirección MAC y hexadecimal</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7.2.2 - Dirección MAC Ethernet</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09915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7.2.3 – Procesamiento de tramas</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11702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497327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7.2.4 – Dirección MAC de unidifusión</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3527404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7.2.5 - Dirección MAC de difusión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57711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en la dirección MAC de multidifusión.</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914186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7.2 - Dirección MAC Ethernet</a:t>
            </a:r>
          </a:p>
          <a:p>
            <a:pPr rtl="0"/>
            <a:r>
              <a:rPr lang="es-419"/>
              <a:t>7.2.7 - Práctica de laboratorio - Ver direcciones MAC de dispositivos de red</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178587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7.3 - La tabla de direcciones MAC</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7.3.1 - Fundamentos del interruptor</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583934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7.3.2 - </a:t>
            </a:r>
            <a:r>
              <a:rPr lang="es-CR" sz="1200" b="0" i="0" kern="1200" dirty="0">
                <a:solidFill>
                  <a:schemeClr val="tx1"/>
                </a:solidFill>
                <a:effectLst/>
                <a:latin typeface="+mn-lt"/>
                <a:ea typeface="+mn-ea"/>
                <a:cs typeface="+mn-cs"/>
              </a:rPr>
              <a:t>Aprendizaje del Switch y reenvío</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00580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7.3.3 - Filtrado de tramas</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605110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7.3.4 – Video: Tablas de direcciones MAC en switches conectados</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07088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80026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7.3 - La tabla de direcciones MAC</a:t>
            </a:r>
          </a:p>
          <a:p>
            <a:pPr rtl="0"/>
            <a:r>
              <a:rPr lang="es-419" dirty="0"/>
              <a:t>7.3.5 - Video - Envío de trama a la puerta de enlace predeterminada</a:t>
            </a:r>
          </a:p>
          <a:p>
            <a:pPr rtl="0"/>
            <a:r>
              <a:rPr lang="es-419" dirty="0"/>
              <a:t>7.3.6 – Actividad: El Switch!</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667847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7- Conmutación Ethernet</a:t>
            </a:r>
          </a:p>
          <a:p>
            <a:pPr rtl="0"/>
            <a:r>
              <a:rPr lang="es-419"/>
              <a:t>7.3 - La tabla de direcciones MAC</a:t>
            </a:r>
          </a:p>
          <a:p>
            <a:pPr rtl="0"/>
            <a:r>
              <a:rPr lang="es-419"/>
              <a:t>7.3.7 - Práctica de laboratorio: ver la tabla de direcciones MAC del conmutador</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450690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7.4 - Velocidades de Switch y métodos de reenvío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7.4.1 – Métodos de reenvío de tramas de los switches de Cisco</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Switch Speeds and Forwarding Methods</a:t>
            </a:r>
          </a:p>
          <a:p>
            <a:pPr rtl="0"/>
            <a:r>
              <a:rPr lang="es-419" dirty="0"/>
              <a:t>7.4.2 – Conmutación de corte</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3011049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7.4.3 – Almacenamiento en búfer de memoria en los switches</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119728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13043286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7.4.4 – Configuración de dúplex y velocidad</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2195261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7- Conmutación Ethernet</a:t>
            </a:r>
          </a:p>
          <a:p>
            <a:pPr rtl="0"/>
            <a:r>
              <a:rPr lang="es-419" dirty="0"/>
              <a:t>7.4 - Velocidades de switch y métodos de reenvío</a:t>
            </a:r>
          </a:p>
          <a:p>
            <a:pPr rtl="0"/>
            <a:r>
              <a:rPr lang="es-419" dirty="0"/>
              <a:t>7.4.5 — MDIX automático</a:t>
            </a:r>
          </a:p>
          <a:p>
            <a:pPr rtl="0"/>
            <a:r>
              <a:rPr lang="es-419" dirty="0"/>
              <a:t>7.4.6 — Compruebe su comprensión — Cambiar velocidades y métodos de reenvío</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26874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a:t>7.5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7- Conmutación Ethernet</a:t>
            </a:r>
          </a:p>
          <a:p>
            <a:pPr rtl="0"/>
            <a:r>
              <a:rPr lang="es-419" sz="1200"/>
              <a:t>7.5 – Práctica del módulo y cuestionario</a:t>
            </a:r>
          </a:p>
          <a:p>
            <a:pPr rtl="0"/>
            <a:r>
              <a:rPr lang="es-419" sz="1200"/>
              <a:t>7.5.1 - ¿Qué aprendí en este módulo?</a:t>
            </a:r>
          </a:p>
          <a:p>
            <a:pPr rtl="0"/>
            <a:r>
              <a:rPr lang="es-419" sz="1200"/>
              <a:t>7.5.2 — Prueba de módulo — Ethernet Switchig</a:t>
            </a:r>
          </a:p>
        </p:txBody>
      </p:sp>
    </p:spTree>
    <p:extLst>
      <p:ext uri="{BB962C8B-B14F-4D97-AF65-F5344CB8AC3E}">
        <p14:creationId xmlns:p14="http://schemas.microsoft.com/office/powerpoint/2010/main" val="1476824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7- Conmutación Ethernet</a:t>
            </a:r>
          </a:p>
          <a:p>
            <a:pPr rtl="0"/>
            <a:r>
              <a:rPr lang="es-419" sz="1200"/>
              <a:t>7.5 – Práctica del módulo y cuestionario</a:t>
            </a:r>
          </a:p>
          <a:p>
            <a:pPr rtl="0"/>
            <a:r>
              <a:rPr lang="es-419" sz="1200"/>
              <a:t>7.5.1 - ¿Qué aprendí en este módulo?</a:t>
            </a:r>
          </a:p>
          <a:p>
            <a:pPr rtl="0"/>
            <a:r>
              <a:rPr lang="es-419" sz="1200"/>
              <a:t>7.5.2 — Prueba del módulo — Conmutación Ethernet</a:t>
            </a:r>
          </a:p>
        </p:txBody>
      </p:sp>
    </p:spTree>
    <p:extLst>
      <p:ext uri="{BB962C8B-B14F-4D97-AF65-F5344CB8AC3E}">
        <p14:creationId xmlns:p14="http://schemas.microsoft.com/office/powerpoint/2010/main" val="32582575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Cisco Networking Academy Program</a:t>
            </a:r>
          </a:p>
          <a:p>
            <a:pPr rtl="0"/>
            <a:r>
              <a:rPr lang="es-419"/>
              <a:t>Introducción a Redes v7.0 (ITN)</a:t>
            </a:r>
          </a:p>
          <a:p>
            <a:pPr rtl="0"/>
            <a:r>
              <a:rPr lang="es-419"/>
              <a:t>Módulo 7: Conmutación Ethernet</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7- Conmutación Ethernet</a:t>
            </a:r>
          </a:p>
          <a:p>
            <a:pPr rtl="0">
              <a:buFontTx/>
              <a:buNone/>
            </a:pPr>
            <a:r>
              <a:rPr lang="es-419"/>
              <a:t>7.0.2 – ¿Qué aprenderé en este módulo?</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 Conmutación Ethernet</a:t>
            </a:r>
          </a:p>
          <a:p>
            <a:pPr marL="0" marR="0" lvl="0" indent="0" algn="l" defTabSz="457200" rtl="0" eaLnBrk="1" fontAlgn="auto" latinLnBrk="0" hangingPunct="1">
              <a:lnSpc>
                <a:spcPct val="100000"/>
              </a:lnSpc>
              <a:spcBef>
                <a:spcPts val="0"/>
              </a:spcBef>
              <a:spcAft>
                <a:spcPts val="0"/>
              </a:spcAft>
              <a:buClrTx/>
              <a:buSzTx/>
              <a:buFontTx/>
              <a:buNone/>
              <a:tabLst/>
              <a:defRPr/>
            </a:pPr>
            <a:r>
              <a:rPr lang="es-419" dirty="0"/>
              <a:t>7.1 </a:t>
            </a:r>
            <a:r>
              <a:rPr lang="es-CR" sz="1200" b="0" i="0" kern="1200" dirty="0">
                <a:solidFill>
                  <a:schemeClr val="tx1"/>
                </a:solidFill>
                <a:effectLst/>
                <a:latin typeface="+mn-lt"/>
                <a:ea typeface="+mn-ea"/>
                <a:cs typeface="+mn-cs"/>
              </a:rPr>
              <a:t>Tramas de Ethernet</a:t>
            </a: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7: Conmutación Ethernet</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Introduccion a Redes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Título del módulo: </a:t>
            </a:r>
            <a:r>
              <a:rPr lang="es-419" sz="1600">
                <a:solidFill>
                  <a:schemeClr val="tx1"/>
                </a:solidFill>
                <a:ea typeface="Calibri" panose="020F0502020204030204" pitchFamily="34" charset="0"/>
                <a:cs typeface="Calibri" panose="020F0502020204030204" pitchFamily="34" charset="0"/>
              </a:rPr>
              <a:t>Ethernet Switching</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rtl="0" eaLnBrk="0" hangingPunct="0">
              <a:spcBef>
                <a:spcPct val="0"/>
              </a:spcBef>
              <a:spcAft>
                <a:spcPct val="0"/>
              </a:spcAft>
              <a:buClrTx/>
              <a:buSzTx/>
              <a:buNone/>
            </a:pPr>
            <a:r>
              <a:rPr lang="es-419" sz="1600" b="1">
                <a:solidFill>
                  <a:schemeClr val="tx1"/>
                </a:solidFill>
                <a:ea typeface="Calibri" panose="020F0502020204030204" pitchFamily="34" charset="0"/>
                <a:cs typeface="Calibri" panose="020F0502020204030204" pitchFamily="34" charset="0"/>
              </a:rPr>
              <a:t>Objetivo del módulo</a:t>
            </a:r>
            <a:r>
              <a:rPr lang="es-419" sz="1600">
                <a:solidFill>
                  <a:schemeClr val="tx1"/>
                </a:solidFill>
                <a:ea typeface="Calibri" panose="020F0502020204030204" pitchFamily="34" charset="0"/>
                <a:cs typeface="Calibri" panose="020F0502020204030204" pitchFamily="34" charset="0"/>
              </a:rPr>
              <a:t>: Explicar cómo funciona Ethernet en una red conmutada</a:t>
            </a:r>
            <a:r>
              <a:rPr lang="es-419" sz="1600">
                <a:solidFill>
                  <a:schemeClr val="tx1"/>
                </a:solidFill>
                <a:latin typeface="Calibri" panose="020F0502020204030204" pitchFamily="34" charset="0"/>
                <a:ea typeface="Calibri" panose="020F0502020204030204" pitchFamily="34" charset="0"/>
                <a:cs typeface="Calibri" panose="020F0502020204030204" pitchFamily="34" charset="0"/>
              </a:rPr>
              <a:t>. </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750409778"/>
              </p:ext>
            </p:extLst>
          </p:nvPr>
        </p:nvGraphicFramePr>
        <p:xfrm>
          <a:off x="336884" y="1716477"/>
          <a:ext cx="8364353" cy="2676814"/>
        </p:xfrm>
        <a:graphic>
          <a:graphicData uri="http://schemas.openxmlformats.org/drawingml/2006/table">
            <a:tbl>
              <a:tblPr firstRow="1" bandRow="1">
                <a:tableStyleId>{5C22544A-7EE6-4342-B048-85BDC9FD1C3A}</a:tableStyleId>
              </a:tblPr>
              <a:tblGrid>
                <a:gridCol w="3583809">
                  <a:extLst>
                    <a:ext uri="{9D8B030D-6E8A-4147-A177-3AD203B41FA5}">
                      <a16:colId xmlns:a16="http://schemas.microsoft.com/office/drawing/2014/main" val="2579019526"/>
                    </a:ext>
                  </a:extLst>
                </a:gridCol>
                <a:gridCol w="4780544">
                  <a:extLst>
                    <a:ext uri="{9D8B030D-6E8A-4147-A177-3AD203B41FA5}">
                      <a16:colId xmlns:a16="http://schemas.microsoft.com/office/drawing/2014/main" val="1764220437"/>
                    </a:ext>
                  </a:extLst>
                </a:gridCol>
              </a:tblGrid>
              <a:tr h="40321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567532">
                <a:tc>
                  <a:txBody>
                    <a:bodyPr/>
                    <a:lstStyle/>
                    <a:p>
                      <a:pPr rtl="0" fontAlgn="ctr"/>
                      <a:r>
                        <a:rPr lang="es-419" b="1">
                          <a:solidFill>
                            <a:schemeClr val="bg1"/>
                          </a:solidFill>
                          <a:effectLst/>
                        </a:rPr>
                        <a:t>Trama de Ethernet</a:t>
                      </a:r>
                    </a:p>
                  </a:txBody>
                  <a:tcPr marL="47625" marR="47625" marT="47625" marB="47625" anchor="ctr">
                    <a:solidFill>
                      <a:schemeClr val="accent1"/>
                    </a:solidFill>
                  </a:tcPr>
                </a:tc>
                <a:tc>
                  <a:txBody>
                    <a:bodyPr/>
                    <a:lstStyle/>
                    <a:p>
                      <a:pPr rtl="0" fontAlgn="ctr"/>
                      <a:r>
                        <a:rPr lang="es-419" b="0">
                          <a:effectLst/>
                        </a:rPr>
                        <a:t>Explicar la forma en que las subcapas de Ethernet se relacionan con los campos de trama.</a:t>
                      </a:r>
                    </a:p>
                  </a:txBody>
                  <a:tcPr marL="47625" marR="47625" marT="47625" marB="47625" anchor="ctr"/>
                </a:tc>
                <a:extLst>
                  <a:ext uri="{0D108BD9-81ED-4DB2-BD59-A6C34878D82A}">
                    <a16:rowId xmlns:a16="http://schemas.microsoft.com/office/drawing/2014/main" val="3228802595"/>
                  </a:ext>
                </a:extLst>
              </a:tr>
              <a:tr h="403210">
                <a:tc>
                  <a:txBody>
                    <a:bodyPr/>
                    <a:lstStyle/>
                    <a:p>
                      <a:pPr rtl="0" fontAlgn="ctr"/>
                      <a:r>
                        <a:rPr lang="es-419" b="1">
                          <a:solidFill>
                            <a:schemeClr val="bg1"/>
                          </a:solidFill>
                          <a:effectLst/>
                        </a:rPr>
                        <a:t>Dirección MAC de Ethernet</a:t>
                      </a:r>
                    </a:p>
                  </a:txBody>
                  <a:tcPr marL="47625" marR="47625" marT="47625" marB="47625" anchor="ctr">
                    <a:solidFill>
                      <a:schemeClr val="accent1"/>
                    </a:solidFill>
                  </a:tcPr>
                </a:tc>
                <a:tc>
                  <a:txBody>
                    <a:bodyPr/>
                    <a:lstStyle/>
                    <a:p>
                      <a:pPr rtl="0" fontAlgn="ctr"/>
                      <a:r>
                        <a:rPr lang="es-419" b="0">
                          <a:effectLst/>
                        </a:rPr>
                        <a:t>Describir la dirección MAC de Ethernet.</a:t>
                      </a:r>
                    </a:p>
                  </a:txBody>
                  <a:tcPr marL="47625" marR="47625" marT="47625" marB="47625" anchor="ctr"/>
                </a:tc>
                <a:extLst>
                  <a:ext uri="{0D108BD9-81ED-4DB2-BD59-A6C34878D82A}">
                    <a16:rowId xmlns:a16="http://schemas.microsoft.com/office/drawing/2014/main" val="3134809945"/>
                  </a:ext>
                </a:extLst>
              </a:tr>
              <a:tr h="567532">
                <a:tc>
                  <a:txBody>
                    <a:bodyPr/>
                    <a:lstStyle/>
                    <a:p>
                      <a:pPr rtl="0" fontAlgn="ctr"/>
                      <a:r>
                        <a:rPr lang="es-419" b="1">
                          <a:solidFill>
                            <a:schemeClr val="bg1"/>
                          </a:solidFill>
                          <a:effectLst/>
                        </a:rPr>
                        <a:t>La tabla de direcciones MAC</a:t>
                      </a:r>
                    </a:p>
                  </a:txBody>
                  <a:tcPr marL="47625" marR="47625" marT="47625" marB="47625" anchor="ctr">
                    <a:solidFill>
                      <a:schemeClr val="accent1"/>
                    </a:solidFill>
                  </a:tcPr>
                </a:tc>
                <a:tc>
                  <a:txBody>
                    <a:bodyPr/>
                    <a:lstStyle/>
                    <a:p>
                      <a:pPr rtl="0" fontAlgn="ctr"/>
                      <a:r>
                        <a:rPr lang="es-419" b="0">
                          <a:effectLst/>
                        </a:rPr>
                        <a:t>Explicar la forma en que un switch arma su tabla de direcciones MAC y reenvía las tramas.</a:t>
                      </a:r>
                    </a:p>
                  </a:txBody>
                  <a:tcPr marL="47625" marR="47625" marT="47625" marB="47625" anchor="ctr"/>
                </a:tc>
                <a:extLst>
                  <a:ext uri="{0D108BD9-81ED-4DB2-BD59-A6C34878D82A}">
                    <a16:rowId xmlns:a16="http://schemas.microsoft.com/office/drawing/2014/main" val="1935925893"/>
                  </a:ext>
                </a:extLst>
              </a:tr>
              <a:tr h="567532">
                <a:tc>
                  <a:txBody>
                    <a:bodyPr/>
                    <a:lstStyle/>
                    <a:p>
                      <a:pPr rtl="0" fontAlgn="ctr"/>
                      <a:r>
                        <a:rPr lang="es-419" b="1">
                          <a:solidFill>
                            <a:schemeClr val="bg1"/>
                          </a:solidFill>
                          <a:effectLst/>
                        </a:rPr>
                        <a:t>Velocidades y métodos de reenvío del switch</a:t>
                      </a:r>
                    </a:p>
                  </a:txBody>
                  <a:tcPr marL="47625" marR="47625" marT="47625" marB="47625" anchor="ctr">
                    <a:solidFill>
                      <a:schemeClr val="accent1"/>
                    </a:solidFill>
                  </a:tcPr>
                </a:tc>
                <a:tc>
                  <a:txBody>
                    <a:bodyPr/>
                    <a:lstStyle/>
                    <a:p>
                      <a:pPr rtl="0" fontAlgn="ctr"/>
                      <a:r>
                        <a:rPr lang="es-419" b="0">
                          <a:effectLst/>
                        </a:rPr>
                        <a:t>Describir los métodos de reenvío de switch y la configuración de puertos disponibles para los puertos de switch de capa 2.</a:t>
                      </a:r>
                    </a:p>
                  </a:txBody>
                  <a:tcPr marL="47625" marR="47625" marT="47625" marB="47625" anchor="ctr"/>
                </a:tc>
                <a:extLst>
                  <a:ext uri="{0D108BD9-81ED-4DB2-BD59-A6C34878D82A}">
                    <a16:rowId xmlns:a16="http://schemas.microsoft.com/office/drawing/2014/main" val="207557669"/>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dirty="0">
                <a:solidFill>
                  <a:schemeClr val="accent5">
                    <a:lumMod val="40000"/>
                    <a:lumOff val="60000"/>
                  </a:schemeClr>
                </a:solidFill>
              </a:rPr>
              <a:t>7.1 Tramas de Ethernet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Tramas de Ethernet </a:t>
            </a:r>
            <a:br>
              <a:rPr lang="en-US" dirty="0"/>
            </a:br>
            <a:r>
              <a:rPr lang="es-419" sz="2400"/>
              <a:t>Encapsulación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3364449" cy="3689897"/>
          </a:xfrm>
        </p:spPr>
        <p:txBody>
          <a:bodyPr/>
          <a:lstStyle/>
          <a:p>
            <a:pPr marL="342900" indent="-342900" algn="l" rtl="0">
              <a:buFont typeface="Arial" panose="020B0604020202020204" pitchFamily="34" charset="0"/>
              <a:buChar char="•"/>
            </a:pPr>
            <a:r>
              <a:rPr lang="es-419">
                <a:solidFill>
                  <a:srgbClr val="000000"/>
                </a:solidFill>
              </a:rPr>
              <a:t>Ethernet funciona en la capa de enlace de datos y en la capa física.</a:t>
            </a:r>
          </a:p>
          <a:p>
            <a:pPr marL="342900" indent="-342900" algn="l" rtl="0">
              <a:buFont typeface="Arial" panose="020B0604020202020204" pitchFamily="34" charset="0"/>
              <a:buChar char="•"/>
            </a:pPr>
            <a:r>
              <a:rPr lang="es-419">
                <a:solidFill>
                  <a:srgbClr val="000000"/>
                </a:solidFill>
              </a:rPr>
              <a:t>Es una familia de tecnologías de red definidas en los estándares IEEE 802.2 y 802.3.</a:t>
            </a:r>
          </a:p>
        </p:txBody>
      </p:sp>
      <p:pic>
        <p:nvPicPr>
          <p:cNvPr id="4" name="Picture 3">
            <a:extLst>
              <a:ext uri="{FF2B5EF4-FFF2-40B4-BE49-F238E27FC236}">
                <a16:creationId xmlns:a16="http://schemas.microsoft.com/office/drawing/2014/main" id="{0D9ED349-78FE-6946-8E1B-0C6059771B2C}"/>
              </a:ext>
            </a:extLst>
          </p:cNvPr>
          <p:cNvPicPr>
            <a:picLocks noChangeAspect="1"/>
          </p:cNvPicPr>
          <p:nvPr/>
        </p:nvPicPr>
        <p:blipFill>
          <a:blip r:embed="rId3"/>
          <a:stretch>
            <a:fillRect/>
          </a:stretch>
        </p:blipFill>
        <p:spPr>
          <a:xfrm>
            <a:off x="3944473" y="731837"/>
            <a:ext cx="4734478" cy="346364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419" sz="1600" dirty="0"/>
              <a:t>Tramas de Ethernet</a:t>
            </a:r>
            <a:br>
              <a:rPr lang="es-419" sz="1600" dirty="0"/>
            </a:br>
            <a:r>
              <a:rPr lang="es-419" sz="2400" dirty="0"/>
              <a:t>Subcapas de enlace de datos</a:t>
            </a:r>
          </a:p>
        </p:txBody>
      </p:sp>
      <p:sp>
        <p:nvSpPr>
          <p:cNvPr id="5" name="TextBox 4">
            <a:extLst>
              <a:ext uri="{FF2B5EF4-FFF2-40B4-BE49-F238E27FC236}">
                <a16:creationId xmlns:a16="http://schemas.microsoft.com/office/drawing/2014/main" id="{7D6FED96-F5B8-9740-B01D-C6CD3F14A641}"/>
              </a:ext>
            </a:extLst>
          </p:cNvPr>
          <p:cNvSpPr txBox="1"/>
          <p:nvPr/>
        </p:nvSpPr>
        <p:spPr>
          <a:xfrm>
            <a:off x="340658" y="770964"/>
            <a:ext cx="4973079" cy="2646878"/>
          </a:xfrm>
          <a:prstGeom prst="rect">
            <a:avLst/>
          </a:prstGeom>
          <a:noFill/>
        </p:spPr>
        <p:txBody>
          <a:bodyPr wrap="square" rtlCol="0">
            <a:spAutoFit/>
          </a:bodyPr>
          <a:lstStyle/>
          <a:p>
            <a:pPr rtl="0"/>
            <a:r>
              <a:rPr lang="es-419" dirty="0">
                <a:solidFill>
                  <a:srgbClr val="000000"/>
                </a:solidFill>
              </a:rPr>
              <a:t>Los estándares 802 LAN/MAN, incluyendo Ethernet, utilizan dos subcapas separadas de la capa de enlace de datos para operar:</a:t>
            </a:r>
          </a:p>
          <a:p>
            <a:pPr marL="285750" indent="-285750" rtl="0">
              <a:buFont typeface="Arial" panose="020B0604020202020204" pitchFamily="34" charset="0"/>
              <a:buChar char="•"/>
            </a:pPr>
            <a:r>
              <a:rPr lang="es-419" sz="1600" b="1" dirty="0">
                <a:solidFill>
                  <a:srgbClr val="000000"/>
                </a:solidFill>
              </a:rPr>
              <a:t>Subcapa LLC</a:t>
            </a:r>
            <a:r>
              <a:rPr lang="es-419" sz="1600" dirty="0">
                <a:solidFill>
                  <a:srgbClr val="000000"/>
                </a:solidFill>
              </a:rPr>
              <a:t>: (IEEE 802.2) Coloca información en la trama para identificar qué protocolo de capa de red se utiliza para la trama.</a:t>
            </a:r>
          </a:p>
          <a:p>
            <a:pPr marL="285750" indent="-285750" rtl="0">
              <a:buFont typeface="Arial" panose="020B0604020202020204" pitchFamily="34" charset="0"/>
              <a:buChar char="•"/>
            </a:pPr>
            <a:r>
              <a:rPr lang="es-419" sz="1600" b="1" dirty="0">
                <a:solidFill>
                  <a:srgbClr val="000000"/>
                </a:solidFill>
              </a:rPr>
              <a:t>Subcapa MAC</a:t>
            </a:r>
            <a:r>
              <a:rPr lang="es-419" sz="1600" dirty="0">
                <a:solidFill>
                  <a:srgbClr val="000000"/>
                </a:solidFill>
              </a:rPr>
              <a:t>: (IEEE 802.3, 802.11 o 802.15) Responsable de la encapsulación de datos y control de acceso a medios, y proporciona direccionamiento de capa de enlace de datos. </a:t>
            </a:r>
          </a:p>
        </p:txBody>
      </p:sp>
      <p:pic>
        <p:nvPicPr>
          <p:cNvPr id="4" name="Content Placeholder 3">
            <a:extLst>
              <a:ext uri="{FF2B5EF4-FFF2-40B4-BE49-F238E27FC236}">
                <a16:creationId xmlns:a16="http://schemas.microsoft.com/office/drawing/2014/main" id="{6676CA92-276E-A349-B5F5-87C0459C4C86}"/>
              </a:ext>
            </a:extLst>
          </p:cNvPr>
          <p:cNvPicPr>
            <a:picLocks noGrp="1" noChangeAspect="1"/>
          </p:cNvPicPr>
          <p:nvPr>
            <p:ph idx="1"/>
          </p:nvPr>
        </p:nvPicPr>
        <p:blipFill>
          <a:blip r:embed="rId3"/>
          <a:stretch>
            <a:fillRect/>
          </a:stretch>
        </p:blipFill>
        <p:spPr>
          <a:xfrm>
            <a:off x="5313737" y="1061103"/>
            <a:ext cx="3248735" cy="2628247"/>
          </a:xfrm>
        </p:spPr>
      </p:pic>
    </p:spTree>
    <p:extLst>
      <p:ext uri="{BB962C8B-B14F-4D97-AF65-F5344CB8AC3E}">
        <p14:creationId xmlns:p14="http://schemas.microsoft.com/office/powerpoint/2010/main" val="149366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dirty="0"/>
              <a:t>Trama de Ethernet</a:t>
            </a:r>
            <a:br>
              <a:rPr lang="es-419" sz="2400" dirty="0"/>
            </a:br>
            <a:r>
              <a:rPr lang="es-419" sz="2400" dirty="0"/>
              <a:t>Subcapa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24405" y="731837"/>
            <a:ext cx="8280057" cy="3689897"/>
          </a:xfrm>
        </p:spPr>
        <p:txBody>
          <a:bodyPr/>
          <a:lstStyle/>
          <a:p>
            <a:pPr algn="l" rtl="0"/>
            <a:r>
              <a:rPr lang="es-419" sz="1600" dirty="0">
                <a:solidFill>
                  <a:srgbClr val="000000"/>
                </a:solidFill>
              </a:rPr>
              <a:t>La subcapa MAC es responsable de la encapsulación de datos y el acceso a los medios.</a:t>
            </a:r>
          </a:p>
          <a:p>
            <a:pPr algn="l"/>
            <a:endParaRPr lang="en-US" sz="1600" b="1" dirty="0">
              <a:solidFill>
                <a:srgbClr val="000000"/>
              </a:solidFill>
            </a:endParaRPr>
          </a:p>
          <a:p>
            <a:pPr algn="l" rtl="0"/>
            <a:r>
              <a:rPr lang="es-419" sz="1600" b="1" dirty="0">
                <a:solidFill>
                  <a:srgbClr val="000000"/>
                </a:solidFill>
              </a:rPr>
              <a:t>Encapsulamiento de datos</a:t>
            </a:r>
          </a:p>
          <a:p>
            <a:pPr algn="l" rtl="0"/>
            <a:r>
              <a:rPr lang="es-419" sz="1600" dirty="0">
                <a:solidFill>
                  <a:srgbClr val="000000"/>
                </a:solidFill>
              </a:rPr>
              <a:t>La encapsulación de datos IEEE 802.3 incluye lo siguiente:</a:t>
            </a:r>
          </a:p>
          <a:p>
            <a:pPr marL="457200" indent="-457200" algn="l" rtl="0">
              <a:buFont typeface="+mj-lt"/>
              <a:buAutoNum type="arabicPeriod"/>
            </a:pPr>
            <a:r>
              <a:rPr lang="es-419" sz="1400" b="1" dirty="0">
                <a:solidFill>
                  <a:srgbClr val="000000"/>
                </a:solidFill>
              </a:rPr>
              <a:t>Trama de Ethernet</a:t>
            </a:r>
            <a:r>
              <a:rPr lang="es-419" sz="1400" dirty="0">
                <a:solidFill>
                  <a:srgbClr val="000000"/>
                </a:solidFill>
              </a:rPr>
              <a:t> - Esta es la estructura interna de la trama Ethernet. </a:t>
            </a:r>
          </a:p>
          <a:p>
            <a:pPr marL="457200" indent="-457200" algn="l" rtl="0">
              <a:buFont typeface="+mj-lt"/>
              <a:buAutoNum type="arabicPeriod"/>
            </a:pPr>
            <a:r>
              <a:rPr lang="es-419" sz="1400" b="1" dirty="0">
                <a:solidFill>
                  <a:srgbClr val="000000"/>
                </a:solidFill>
              </a:rPr>
              <a:t>Direccionamiento Ethernet</a:t>
            </a:r>
            <a:r>
              <a:rPr lang="es-419" sz="1400" dirty="0">
                <a:solidFill>
                  <a:srgbClr val="000000"/>
                </a:solidFill>
              </a:rPr>
              <a:t> : la trama Ethernet incluye una dirección MAC de origen y destino para entregar la trama Ethernet de NIC Ethernet a NIC Ethernet en la misma LAN. </a:t>
            </a:r>
          </a:p>
          <a:p>
            <a:pPr marL="457200" indent="-457200" algn="l" rtl="0">
              <a:buFont typeface="+mj-lt"/>
              <a:buAutoNum type="arabicPeriod"/>
            </a:pPr>
            <a:r>
              <a:rPr lang="es-419" sz="1400" b="1" dirty="0">
                <a:solidFill>
                  <a:srgbClr val="000000"/>
                </a:solidFill>
              </a:rPr>
              <a:t>Detección de errores Ethernet</a:t>
            </a:r>
            <a:r>
              <a:rPr lang="es-419" sz="1400" dirty="0">
                <a:solidFill>
                  <a:srgbClr val="000000"/>
                </a:solidFill>
              </a:rPr>
              <a:t> : la Trama Ethernet incluye un remolque de secuencia de comprobación de fotogramas (FCS) utilizado para la detección de errores. </a:t>
            </a:r>
          </a:p>
          <a:p>
            <a:pPr algn="l"/>
            <a:endParaRPr lang="en-US"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es-419" sz="2400"/>
              <a:t>Trama de Ethernet </a:t>
            </a:r>
            <a:r>
              <a:rPr lang="es-419" sz="1600"/>
              <a:t>Subcapa MAC</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219076" y="731837"/>
            <a:ext cx="4620554" cy="3689897"/>
          </a:xfrm>
        </p:spPr>
        <p:txBody>
          <a:bodyPr/>
          <a:lstStyle/>
          <a:p>
            <a:pPr marL="0" indent="0" algn="l" rtl="0"/>
            <a:r>
              <a:rPr lang="es-419" sz="1400" b="1">
                <a:solidFill>
                  <a:srgbClr val="000000"/>
                </a:solidFill>
              </a:rPr>
              <a:t>Acceso de medios</a:t>
            </a:r>
          </a:p>
          <a:p>
            <a:pPr marL="285750" indent="-285750" algn="l" rtl="0">
              <a:buFont typeface="Arial" panose="020B0604020202020204" pitchFamily="34" charset="0"/>
              <a:buChar char="•"/>
            </a:pPr>
            <a:r>
              <a:rPr lang="es-419" sz="1600">
                <a:solidFill>
                  <a:srgbClr val="000000"/>
                </a:solidFill>
              </a:rPr>
              <a:t>La subcapa MAC IEEE 802.3 incluye las especificaciones para diferentes estándares de comunicaciones Ethernet sobre varios tipos de medios, incluyendo cobre y fibra.</a:t>
            </a:r>
          </a:p>
          <a:p>
            <a:pPr marL="285750" indent="-285750" algn="l" rtl="0">
              <a:buFont typeface="Arial" panose="020B0604020202020204" pitchFamily="34" charset="0"/>
              <a:buChar char="•"/>
            </a:pPr>
            <a:r>
              <a:rPr lang="es-419" sz="1600">
                <a:solidFill>
                  <a:srgbClr val="000000"/>
                </a:solidFill>
              </a:rPr>
              <a:t>Ethernet heredada que utiliza una topología de bus o concentradores, es un medio de dúplex medio compartido. Ethernet a través de un medio semidúplex utiliza un método de acceso basado en contencion, detección de accesos múltiples/detección de colisiones (CSMA/CD). </a:t>
            </a:r>
          </a:p>
          <a:p>
            <a:pPr marL="285750" indent="-285750" algn="l" rtl="0">
              <a:buFont typeface="Arial" panose="020B0604020202020204" pitchFamily="34" charset="0"/>
              <a:buChar char="•"/>
            </a:pPr>
            <a:r>
              <a:rPr lang="es-419" sz="1600">
                <a:solidFill>
                  <a:srgbClr val="000000"/>
                </a:solidFill>
              </a:rPr>
              <a:t>Las LAN Ethernet de hoy utilizan conmutadores que funcionan en dúplex completo. Las comunicaciones dúplex completo con conmutadores Ethernet no requieren control de acceso a través de CSMA/CD.</a:t>
            </a:r>
          </a:p>
        </p:txBody>
      </p:sp>
      <p:pic>
        <p:nvPicPr>
          <p:cNvPr id="4" name="Picture 3">
            <a:extLst>
              <a:ext uri="{FF2B5EF4-FFF2-40B4-BE49-F238E27FC236}">
                <a16:creationId xmlns:a16="http://schemas.microsoft.com/office/drawing/2014/main" id="{6A9979E0-78FF-C747-A412-797510E5D7C2}"/>
              </a:ext>
            </a:extLst>
          </p:cNvPr>
          <p:cNvPicPr>
            <a:picLocks noChangeAspect="1"/>
          </p:cNvPicPr>
          <p:nvPr/>
        </p:nvPicPr>
        <p:blipFill>
          <a:blip r:embed="rId3"/>
          <a:stretch>
            <a:fillRect/>
          </a:stretch>
        </p:blipFill>
        <p:spPr>
          <a:xfrm>
            <a:off x="5034187" y="1354757"/>
            <a:ext cx="3635151" cy="2209490"/>
          </a:xfrm>
          <a:prstGeom prst="rect">
            <a:avLst/>
          </a:prstGeom>
        </p:spPr>
      </p:pic>
    </p:spTree>
    <p:extLst>
      <p:ext uri="{BB962C8B-B14F-4D97-AF65-F5344CB8AC3E}">
        <p14:creationId xmlns:p14="http://schemas.microsoft.com/office/powerpoint/2010/main" val="245348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82880"/>
            <a:ext cx="9144000" cy="731837"/>
          </a:xfrm>
        </p:spPr>
        <p:txBody>
          <a:bodyPr/>
          <a:lstStyle/>
          <a:p>
            <a:r>
              <a:rPr lang="es-419" sz="1600" dirty="0"/>
              <a:t>Tramas de Ethernet</a:t>
            </a:r>
            <a:br>
              <a:rPr lang="es-419" sz="1600" dirty="0"/>
            </a:br>
            <a:r>
              <a:rPr lang="es-419" sz="2400" dirty="0"/>
              <a:t>Laboratorio: Utilice Wireshark para examinar las tramas de Ethernet</a:t>
            </a:r>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0" y="914717"/>
            <a:ext cx="8877934" cy="2411413"/>
          </a:xfrm>
        </p:spPr>
        <p:txBody>
          <a:bodyPr/>
          <a:lstStyle/>
          <a:p>
            <a:pPr marL="342900" indent="-342900" algn="l" rtl="0">
              <a:buFont typeface="Arial" panose="020B0604020202020204" pitchFamily="34" charset="0"/>
              <a:buChar char="•"/>
            </a:pPr>
            <a:r>
              <a:rPr lang="es-419" sz="1500" dirty="0">
                <a:solidFill>
                  <a:srgbClr val="000000"/>
                </a:solidFill>
              </a:rPr>
              <a:t>El tamaño mínimo de trama de Ethernet es de 64 bytes, y el máximo es de 1518 bytes. El campo preámbulo no se incluye al describir el tamaño de una trama.</a:t>
            </a:r>
          </a:p>
          <a:p>
            <a:pPr marL="342900" indent="-342900" algn="l" rtl="0">
              <a:buFont typeface="Arial" panose="020B0604020202020204" pitchFamily="34" charset="0"/>
              <a:buChar char="•"/>
            </a:pPr>
            <a:r>
              <a:rPr lang="es-419" sz="1500" dirty="0">
                <a:solidFill>
                  <a:srgbClr val="000000"/>
                </a:solidFill>
              </a:rPr>
              <a:t>Cualquier trama de menos de 64 bytes de longitud se considera un "fragmento de colisión" o “trama de ejecución" y se descarta automáticamente. Las tramas de más de 1500 bytes de datos se consideran “jumbos” o tramas bebés gigantes.</a:t>
            </a:r>
          </a:p>
          <a:p>
            <a:pPr marL="342900" indent="-342900" algn="l" rtl="0">
              <a:buFont typeface="Arial" panose="020B0604020202020204" pitchFamily="34" charset="0"/>
              <a:buChar char="•"/>
            </a:pPr>
            <a:r>
              <a:rPr lang="es-419" sz="1500" dirty="0">
                <a:solidFill>
                  <a:srgbClr val="000000"/>
                </a:solidFill>
              </a:rPr>
              <a:t>Si el tamaño de una trama transmitida es menor que el mínimo o mayor que el máximo, el dispositivo receptor descarta la trama. Es probable que los cuadros descartados sean el resultado de colisiones u otras señales no deseadas. Se consideran inválidos. Las tramas jumbo suelen ser compatibles con la mayoría de los conmutadores y NIC Fast Ethernet y Gigabit Ethernet.</a:t>
            </a:r>
          </a:p>
          <a:p>
            <a:pPr marL="342900" indent="-342900" algn="l">
              <a:buFont typeface="Arial" panose="020B0604020202020204" pitchFamily="34" charset="0"/>
              <a:buChar char="•"/>
            </a:pPr>
            <a:endParaRPr lang="en-US" sz="1500" dirty="0">
              <a:solidFill>
                <a:srgbClr val="000000"/>
              </a:solidFill>
            </a:endParaRPr>
          </a:p>
        </p:txBody>
      </p:sp>
      <p:pic>
        <p:nvPicPr>
          <p:cNvPr id="4" name="Picture 3">
            <a:extLst>
              <a:ext uri="{FF2B5EF4-FFF2-40B4-BE49-F238E27FC236}">
                <a16:creationId xmlns:a16="http://schemas.microsoft.com/office/drawing/2014/main" id="{48E17D93-6D91-9A41-B7B0-366DE18C84BA}"/>
              </a:ext>
            </a:extLst>
          </p:cNvPr>
          <p:cNvPicPr>
            <a:picLocks noChangeAspect="1"/>
          </p:cNvPicPr>
          <p:nvPr/>
        </p:nvPicPr>
        <p:blipFill>
          <a:blip r:embed="rId3"/>
          <a:stretch>
            <a:fillRect/>
          </a:stretch>
        </p:blipFill>
        <p:spPr>
          <a:xfrm>
            <a:off x="1711635" y="3162300"/>
            <a:ext cx="5720730" cy="1713542"/>
          </a:xfrm>
          <a:prstGeom prst="rect">
            <a:avLst/>
          </a:prstGeom>
        </p:spPr>
      </p:pic>
    </p:spTree>
    <p:extLst>
      <p:ext uri="{BB962C8B-B14F-4D97-AF65-F5344CB8AC3E}">
        <p14:creationId xmlns:p14="http://schemas.microsoft.com/office/powerpoint/2010/main" val="311392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s-CR" sz="1400" dirty="0"/>
              <a:t>Tramas de Ethernet Laboratorio:</a:t>
            </a:r>
            <a:br>
              <a:rPr lang="es-CR" sz="1400" dirty="0"/>
            </a:br>
            <a:r>
              <a:rPr lang="es-CR" sz="2400" dirty="0"/>
              <a:t>Utilice Wireshark para examinar las tramas de Ethernet</a:t>
            </a:r>
            <a:endParaRPr lang="es-419" sz="2400" dirty="0"/>
          </a:p>
        </p:txBody>
      </p:sp>
      <p:sp>
        <p:nvSpPr>
          <p:cNvPr id="8" name="Content Placeholder 7">
            <a:extLst>
              <a:ext uri="{FF2B5EF4-FFF2-40B4-BE49-F238E27FC236}">
                <a16:creationId xmlns:a16="http://schemas.microsoft.com/office/drawing/2014/main" id="{0739FE46-949D-5848-A3FF-68AA0B91430B}"/>
              </a:ext>
            </a:extLst>
          </p:cNvPr>
          <p:cNvSpPr>
            <a:spLocks noGrp="1"/>
          </p:cNvSpPr>
          <p:nvPr>
            <p:ph idx="1"/>
          </p:nvPr>
        </p:nvSpPr>
        <p:spPr>
          <a:xfrm>
            <a:off x="474662" y="731837"/>
            <a:ext cx="8280057" cy="3689897"/>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Examinar los campos de encabezado de una trama de Ethernet II</a:t>
            </a:r>
          </a:p>
          <a:p>
            <a:pPr marL="342900" indent="-342900" algn="l" rtl="0">
              <a:buFont typeface="Arial" panose="020B0604020202020204" pitchFamily="34" charset="0"/>
              <a:buChar char="•"/>
            </a:pPr>
            <a:r>
              <a:rPr lang="es-419">
                <a:solidFill>
                  <a:srgbClr val="000000"/>
                </a:solidFill>
              </a:rPr>
              <a:t>Parte 2: Utilizar Wireshark para capturar y analizar tramas de Ethernet</a:t>
            </a:r>
          </a:p>
          <a:p>
            <a:pPr algn="l"/>
            <a:endParaRPr lang="en-US" dirty="0">
              <a:solidFill>
                <a:srgbClr val="000000"/>
              </a:solidFill>
            </a:endParaRPr>
          </a:p>
        </p:txBody>
      </p:sp>
    </p:spTree>
    <p:extLst>
      <p:ext uri="{BB962C8B-B14F-4D97-AF65-F5344CB8AC3E}">
        <p14:creationId xmlns:p14="http://schemas.microsoft.com/office/powerpoint/2010/main" val="414043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7.2 Dirección MAC de Ethernet</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Ethernet</a:t>
            </a:r>
            <a:br>
              <a:rPr lang="en-US" dirty="0"/>
            </a:br>
            <a:r>
              <a:rPr lang="es-419" sz="2400"/>
              <a:t>Dirección MAC y Hexadecimal</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47738"/>
            <a:ext cx="8280057" cy="3073946"/>
          </a:xfrm>
        </p:spPr>
        <p:txBody>
          <a:bodyPr/>
          <a:lstStyle/>
          <a:p>
            <a:pPr marL="285750" indent="-285750" algn="l" rtl="0">
              <a:buFont typeface="Arial" panose="020B0604020202020204" pitchFamily="34" charset="0"/>
              <a:buChar char="•"/>
            </a:pPr>
            <a:r>
              <a:rPr lang="es-419" sz="1600">
                <a:solidFill>
                  <a:srgbClr val="000000"/>
                </a:solidFill>
              </a:rPr>
              <a:t>Una dirección MAC de Ethernet consta de un valor binario de 48 bits, expresado con 12 valores hexadecimales.</a:t>
            </a:r>
          </a:p>
          <a:p>
            <a:pPr marL="285750" indent="-285750" algn="l" rtl="0">
              <a:buFont typeface="Arial" panose="020B0604020202020204" pitchFamily="34" charset="0"/>
              <a:buChar char="•"/>
            </a:pPr>
            <a:r>
              <a:rPr lang="es-419" sz="1600">
                <a:solidFill>
                  <a:srgbClr val="000000"/>
                </a:solidFill>
              </a:rPr>
              <a:t>Dado que 8 bits (un byte) es una agrupación binaria común, los binarios 00000000 a 11111111 se pueden representar en hexadecimal como el rango de 00 a FF,</a:t>
            </a:r>
          </a:p>
          <a:p>
            <a:pPr marL="285750" indent="-285750" algn="l" rtl="0">
              <a:buFont typeface="Arial" panose="020B0604020202020204" pitchFamily="34" charset="0"/>
              <a:buChar char="•"/>
            </a:pPr>
            <a:r>
              <a:rPr lang="es-419" sz="1600">
                <a:solidFill>
                  <a:srgbClr val="000000"/>
                </a:solidFill>
              </a:rPr>
              <a:t>Cuando se usa hexadecimal, los ceros iniciales siempre se muestran para completar la representación de 8 bits. Por ejemplo, el valor binario 0000 1010 se representa en hexadecimal como 0A.</a:t>
            </a:r>
          </a:p>
          <a:p>
            <a:pPr marL="285750" indent="-285750" algn="l" rtl="0">
              <a:buFont typeface="Arial" panose="020B0604020202020204" pitchFamily="34" charset="0"/>
              <a:buChar char="•"/>
            </a:pPr>
            <a:r>
              <a:rPr lang="es-419" sz="1600">
                <a:solidFill>
                  <a:srgbClr val="000000"/>
                </a:solidFill>
              </a:rPr>
              <a:t>Los números hexadecimales suelen ser representados por el valor precedido por </a:t>
            </a:r>
            <a:r>
              <a:rPr lang="es-419" sz="1600" b="1">
                <a:solidFill>
                  <a:srgbClr val="000000"/>
                </a:solidFill>
              </a:rPr>
              <a:t>0x</a:t>
            </a:r>
            <a:r>
              <a:rPr lang="es-419" sz="1600">
                <a:solidFill>
                  <a:srgbClr val="000000"/>
                </a:solidFill>
              </a:rPr>
              <a:t> (por ejemplo, 0x73) para distinguir entre valores decimales y hexadecimales en la documentación.</a:t>
            </a:r>
          </a:p>
          <a:p>
            <a:pPr marL="285750" indent="-285750" algn="l" rtl="0">
              <a:buFont typeface="Arial" panose="020B0604020202020204" pitchFamily="34" charset="0"/>
              <a:buChar char="•"/>
            </a:pPr>
            <a:r>
              <a:rPr lang="es-419" sz="1600">
                <a:solidFill>
                  <a:srgbClr val="000000"/>
                </a:solidFill>
              </a:rPr>
              <a:t>El hexadecimal también puede estar representado por un subíndice 16, o el número hexadecimal seguido de una H (por ejemplo, 73H).</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dirty="0"/>
              <a:t>Materiales para el instructor: Guía de planificación del Módulo 7</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s-419" dirty="0"/>
              <a:t>Este documento de PowerPoint se divide en dos partes:</a:t>
            </a:r>
          </a:p>
          <a:p>
            <a:pPr>
              <a:buFont typeface="Arial" panose="020B0604020202020204" pitchFamily="34" charset="0"/>
              <a:buChar char="•"/>
            </a:pPr>
            <a:r>
              <a:rPr lang="es-419" dirty="0"/>
              <a:t>Guía de planificación del instructor</a:t>
            </a:r>
          </a:p>
          <a:p>
            <a:pPr lvl="1">
              <a:buFont typeface="Arial" panose="020B0604020202020204" pitchFamily="34" charset="0"/>
              <a:buChar char="•"/>
            </a:pPr>
            <a:r>
              <a:rPr lang="es-419" dirty="0"/>
              <a:t>Información para ayudarlo a familiarizarse con el módulo</a:t>
            </a:r>
          </a:p>
          <a:p>
            <a:pPr lvl="1">
              <a:buFont typeface="Arial" panose="020B0604020202020204" pitchFamily="34" charset="0"/>
              <a:buChar char="•"/>
            </a:pPr>
            <a:r>
              <a:rPr lang="es-419" dirty="0"/>
              <a:t>Material didáctico</a:t>
            </a:r>
          </a:p>
          <a:p>
            <a:pPr>
              <a:buFont typeface="Arial" panose="020B0604020202020204" pitchFamily="34" charset="0"/>
              <a:buChar char="•"/>
            </a:pPr>
            <a:r>
              <a:rPr lang="es-419" dirty="0"/>
              <a:t>Presentación de la clase del instructor</a:t>
            </a:r>
          </a:p>
          <a:p>
            <a:pPr lvl="1">
              <a:buFont typeface="Arial" panose="020B0604020202020204" pitchFamily="34" charset="0"/>
              <a:buChar char="•"/>
            </a:pPr>
            <a:r>
              <a:rPr lang="es-419" dirty="0"/>
              <a:t>Diapositivas opcionales que puede usar en el aula</a:t>
            </a:r>
          </a:p>
          <a:p>
            <a:pPr lvl="1"/>
            <a:r>
              <a:rPr lang="es-419" dirty="0"/>
              <a:t>Comienza en la diapositiva # 9</a:t>
            </a:r>
          </a:p>
          <a:p>
            <a:pPr marL="142875" lvl="1" indent="0">
              <a:buNone/>
            </a:pPr>
            <a:r>
              <a:rPr lang="es-419" sz="1600" b="1" dirty="0"/>
              <a:t>Nota: </a:t>
            </a:r>
            <a:r>
              <a:rPr lang="es-419" sz="1600" dirty="0"/>
              <a:t>Elimine la Guía de planificación de esta presentación antes de compartirla con alguien.</a:t>
            </a:r>
          </a:p>
          <a:p>
            <a:pPr marL="0" indent="0">
              <a:buNone/>
            </a:pPr>
            <a:r>
              <a:rPr lang="es-419" sz="1600" b="1" dirty="0">
                <a:solidFill>
                  <a:schemeClr val="accent4"/>
                </a:solidFill>
              </a:rPr>
              <a:t>Para obtener ayuda y recursos adicionales, vaya a la página de inicio del instructor y a los recursos del curso para este curso. También puede visitar el sitio de desarrollo profesional en netacad.com, la página oficial de Facebook de Cisco Networking Academy o el grupo Instructor Only FB.</a:t>
            </a:r>
          </a:p>
        </p:txBody>
      </p:sp>
    </p:spTree>
    <p:custDataLst>
      <p:tags r:id="rId1"/>
    </p:custDataLst>
    <p:extLst>
      <p:ext uri="{BB962C8B-B14F-4D97-AF65-F5344CB8AC3E}">
        <p14:creationId xmlns:p14="http://schemas.microsoft.com/office/powerpoint/2010/main" val="138040368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Ethernet </a:t>
            </a:r>
            <a:br>
              <a:rPr lang="en-US" dirty="0"/>
            </a:br>
            <a:r>
              <a:rPr lang="es-419" sz="2400"/>
              <a:t>Dirección MAC Ethernet</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679622"/>
            <a:ext cx="8280057" cy="2165178"/>
          </a:xfrm>
        </p:spPr>
        <p:txBody>
          <a:bodyPr/>
          <a:lstStyle/>
          <a:p>
            <a:pPr marL="285750" indent="-285750" algn="l" rtl="0">
              <a:buFont typeface="Arial" panose="020B0604020202020204" pitchFamily="34" charset="0"/>
              <a:buChar char="•"/>
            </a:pPr>
            <a:r>
              <a:rPr lang="es-419" sz="1200" dirty="0">
                <a:solidFill>
                  <a:srgbClr val="000000"/>
                </a:solidFill>
              </a:rPr>
              <a:t>En una LAN Ethernet, cada dispositivo de red está conectado a los mismos medios compartidos. El direccionamiento MAC proporciona un método para la identificación del dispositivo en la capa de enlace de datos del modelo OSI.</a:t>
            </a:r>
          </a:p>
          <a:p>
            <a:pPr marL="285750" indent="-285750" algn="l" rtl="0">
              <a:buFont typeface="Arial" panose="020B0604020202020204" pitchFamily="34" charset="0"/>
              <a:buChar char="•"/>
            </a:pPr>
            <a:r>
              <a:rPr lang="es-419" sz="1200" dirty="0">
                <a:solidFill>
                  <a:srgbClr val="000000"/>
                </a:solidFill>
              </a:rPr>
              <a:t>Una dirección MAC de Ethernet es una dirección de 48 bits expresada con 12 dígitos hexadecimales o 6 bytes. Debido a que un byte equivale a 8 bits, también podemos decir que una dirección MAC tiene 6 bytes de longitud.</a:t>
            </a:r>
          </a:p>
          <a:p>
            <a:pPr marL="285750" indent="-285750" algn="l" rtl="0">
              <a:buFont typeface="Arial" panose="020B0604020202020204" pitchFamily="34" charset="0"/>
              <a:buChar char="•"/>
            </a:pPr>
            <a:r>
              <a:rPr lang="es-419" sz="1200" dirty="0">
                <a:solidFill>
                  <a:srgbClr val="000000"/>
                </a:solidFill>
              </a:rPr>
              <a:t>Todas las direcciones MAC deben ser únicas para el dispositivo Ethernet o la interfaz Ethernet. Para garantizar esto, todos los proveedores que venden dispositivos Ethernet deben registrarse con el IEEE para obtener un código hexadecimal único de 6 (es decir, 24 bits o 3 bytes) denominado identificador único de organización (OUI).</a:t>
            </a:r>
          </a:p>
          <a:p>
            <a:pPr marL="285750" indent="-285750" algn="l" rtl="0">
              <a:buFont typeface="Arial" panose="020B0604020202020204" pitchFamily="34" charset="0"/>
              <a:buChar char="•"/>
            </a:pPr>
            <a:r>
              <a:rPr lang="es-419" sz="1200" dirty="0">
                <a:solidFill>
                  <a:srgbClr val="000000"/>
                </a:solidFill>
              </a:rPr>
              <a:t>Una dirección MAC Ethernet consta de un código OUI de proveedor hexadecimal 6 seguido de un valor hexadecimal asignado por el proveedor 6.</a:t>
            </a:r>
          </a:p>
        </p:txBody>
      </p:sp>
      <p:pic>
        <p:nvPicPr>
          <p:cNvPr id="5" name="Picture 4">
            <a:extLst>
              <a:ext uri="{FF2B5EF4-FFF2-40B4-BE49-F238E27FC236}">
                <a16:creationId xmlns:a16="http://schemas.microsoft.com/office/drawing/2014/main" id="{E3B936E3-E1CB-5C42-9445-442FA726A951}"/>
              </a:ext>
            </a:extLst>
          </p:cNvPr>
          <p:cNvPicPr>
            <a:picLocks noChangeAspect="1"/>
          </p:cNvPicPr>
          <p:nvPr/>
        </p:nvPicPr>
        <p:blipFill>
          <a:blip r:embed="rId3"/>
          <a:stretch>
            <a:fillRect/>
          </a:stretch>
        </p:blipFill>
        <p:spPr>
          <a:xfrm>
            <a:off x="1190992" y="2825601"/>
            <a:ext cx="6762015" cy="1638277"/>
          </a:xfrm>
          <a:prstGeom prst="rect">
            <a:avLst/>
          </a:prstGeom>
        </p:spPr>
      </p:pic>
    </p:spTree>
    <p:extLst>
      <p:ext uri="{BB962C8B-B14F-4D97-AF65-F5344CB8AC3E}">
        <p14:creationId xmlns:p14="http://schemas.microsoft.com/office/powerpoint/2010/main" val="230760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Direcciones MAC Ethernet</a:t>
            </a:r>
            <a:br>
              <a:rPr lang="en-US" dirty="0"/>
            </a:br>
            <a:r>
              <a:rPr lang="es-CR" dirty="0"/>
              <a:t>Procesamiento de Tramas</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8125" y="763736"/>
            <a:ext cx="5211206" cy="3657998"/>
          </a:xfrm>
        </p:spPr>
        <p:txBody>
          <a:bodyPr/>
          <a:lstStyle/>
          <a:p>
            <a:pPr marL="285750" indent="-285750" algn="l" rtl="0">
              <a:buFont typeface="Arial" panose="020B0604020202020204" pitchFamily="34" charset="0"/>
              <a:buChar char="•"/>
            </a:pPr>
            <a:r>
              <a:rPr lang="es-419" sz="1400" dirty="0">
                <a:solidFill>
                  <a:srgbClr val="000000"/>
                </a:solidFill>
              </a:rPr>
              <a:t>Cuando un dispositivo reenvía un mensaje a una red Ethernet, el encabezado Ethernet incluye una dirección MAC de origen y una dirección MAC de destino.</a:t>
            </a:r>
          </a:p>
          <a:p>
            <a:pPr marL="285750" indent="-285750" algn="l" rtl="0">
              <a:buFont typeface="Arial" panose="020B0604020202020204" pitchFamily="34" charset="0"/>
              <a:buChar char="•"/>
            </a:pPr>
            <a:r>
              <a:rPr lang="es-419" sz="1400" dirty="0">
                <a:solidFill>
                  <a:srgbClr val="000000"/>
                </a:solidFill>
              </a:rPr>
              <a:t>Cuando una NIC recibe una trama de Ethernet, examina la dirección MAC de destino para ver si coincide con la dirección MAC física que está almacenada en la RAM. Si no hay coincidencia, el dispositivo descarta la trama. Si hay coincidencia, envía la trama a las capas OSI, donde ocurre el proceso de desencapsulamiento.</a:t>
            </a:r>
          </a:p>
          <a:p>
            <a:pPr marL="73085" lvl="1" indent="0" rtl="0">
              <a:buNone/>
            </a:pPr>
            <a:r>
              <a:rPr lang="es-419" sz="1200" dirty="0">
                <a:solidFill>
                  <a:srgbClr val="000000"/>
                </a:solidFill>
              </a:rPr>
              <a:t>Nota:</a:t>
            </a:r>
            <a:r>
              <a:rPr lang="es-419" sz="1200" b="1" dirty="0">
                <a:solidFill>
                  <a:srgbClr val="000000"/>
                </a:solidFill>
              </a:rPr>
              <a:t> las NIC Ethernet también aceptan tramas si la dirección MAC de destino es un grupo de difusión o de multidifusión del cual es miembro el host.</a:t>
            </a:r>
          </a:p>
          <a:p>
            <a:pPr marL="285750" indent="-285750" algn="l" rtl="0">
              <a:buFont typeface="Arial" panose="020B0604020202020204" pitchFamily="34" charset="0"/>
              <a:buChar char="•"/>
            </a:pPr>
            <a:r>
              <a:rPr lang="es-419" sz="1400" dirty="0">
                <a:solidFill>
                  <a:srgbClr val="000000"/>
                </a:solidFill>
              </a:rPr>
              <a:t>Cualquier dispositivo que sea la fuente o destino de una trama Ethernet, tendrá una NIC Ethernet y, por lo tanto, una dirección MAC. Esto incluye estaciones de trabajo, servidores, impresoras, dispositivos móviles y routers.</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96B69223-7D35-3345-89F2-D23C56D422F0}"/>
              </a:ext>
            </a:extLst>
          </p:cNvPr>
          <p:cNvPicPr>
            <a:picLocks noChangeAspect="1"/>
          </p:cNvPicPr>
          <p:nvPr/>
        </p:nvPicPr>
        <p:blipFill>
          <a:blip r:embed="rId3"/>
          <a:stretch>
            <a:fillRect/>
          </a:stretch>
        </p:blipFill>
        <p:spPr>
          <a:xfrm>
            <a:off x="5341684" y="1144544"/>
            <a:ext cx="3677394" cy="2409568"/>
          </a:xfrm>
          <a:prstGeom prst="rect">
            <a:avLst/>
          </a:prstGeom>
        </p:spPr>
      </p:pic>
    </p:spTree>
    <p:extLst>
      <p:ext uri="{BB962C8B-B14F-4D97-AF65-F5344CB8AC3E}">
        <p14:creationId xmlns:p14="http://schemas.microsoft.com/office/powerpoint/2010/main" val="364992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unidifusión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77984" y="763736"/>
            <a:ext cx="3894760" cy="3618545"/>
          </a:xfrm>
        </p:spPr>
        <p:txBody>
          <a:bodyPr/>
          <a:lstStyle/>
          <a:p>
            <a:pPr marL="0" indent="0" algn="l" rtl="0"/>
            <a:r>
              <a:rPr lang="es-419" sz="1300" dirty="0">
                <a:solidFill>
                  <a:srgbClr val="000000"/>
                </a:solidFill>
              </a:rPr>
              <a:t>En Ethernet, se utilizan diferentes direcciones MAC para las comunicaciones de unidifusión, difusión y multidifusión de capa 2.</a:t>
            </a:r>
          </a:p>
          <a:p>
            <a:pPr marL="342900" indent="-342900" algn="l" rtl="0">
              <a:buFont typeface="Arial" panose="020B0604020202020204" pitchFamily="34" charset="0"/>
              <a:buChar char="•"/>
            </a:pPr>
            <a:r>
              <a:rPr lang="es-419" sz="1300" dirty="0">
                <a:solidFill>
                  <a:srgbClr val="000000"/>
                </a:solidFill>
              </a:rPr>
              <a:t>Una dirección MAC de unicast es la dirección única que se utiliza cuando se envía una trama desde un único dispositivo de transmisión a un único dispositivo de destino.</a:t>
            </a:r>
          </a:p>
          <a:p>
            <a:pPr marL="342900" indent="-342900" algn="l" rtl="0">
              <a:buFont typeface="Arial" panose="020B0604020202020204" pitchFamily="34" charset="0"/>
              <a:buChar char="•"/>
            </a:pPr>
            <a:r>
              <a:rPr lang="es-419" sz="1300" dirty="0">
                <a:solidFill>
                  <a:srgbClr val="000000"/>
                </a:solidFill>
              </a:rPr>
              <a:t>El proceso que utiliza un host de origen para determinar la dirección MAC de destino asociada con una dirección IPv4 se conoce como Protocolo de resolución de direcciones (ARP). El proceso que utiliza un host de origen para determinar la dirección MAC de destino asociada con una dirección IPv6 se conoce como Neighbor Discovery (ND).</a:t>
            </a:r>
          </a:p>
          <a:p>
            <a:pPr marL="0" indent="0" algn="l" rtl="0"/>
            <a:r>
              <a:rPr lang="es-419" sz="1300" b="1" dirty="0">
                <a:solidFill>
                  <a:srgbClr val="000000"/>
                </a:solidFill>
              </a:rPr>
              <a:t>Nota:</a:t>
            </a:r>
            <a:r>
              <a:rPr lang="es-419" sz="1300" dirty="0">
                <a:solidFill>
                  <a:srgbClr val="000000"/>
                </a:solidFill>
              </a:rPr>
              <a:t>La dirección MAC de origen siempre debe ser unidifusión.</a:t>
            </a:r>
          </a:p>
          <a:p>
            <a:pPr marL="0" indent="0" algn="l"/>
            <a:endParaRPr lang="en-US" sz="1300" dirty="0">
              <a:solidFill>
                <a:srgbClr val="000000"/>
              </a:solidFill>
            </a:endParaRPr>
          </a:p>
        </p:txBody>
      </p:sp>
      <p:pic>
        <p:nvPicPr>
          <p:cNvPr id="5" name="Picture 4">
            <a:extLst>
              <a:ext uri="{FF2B5EF4-FFF2-40B4-BE49-F238E27FC236}">
                <a16:creationId xmlns:a16="http://schemas.microsoft.com/office/drawing/2014/main" id="{5AC423A4-E5CC-3D4C-8FD2-2A3C0F10D304}"/>
              </a:ext>
            </a:extLst>
          </p:cNvPr>
          <p:cNvPicPr>
            <a:picLocks noChangeAspect="1"/>
          </p:cNvPicPr>
          <p:nvPr/>
        </p:nvPicPr>
        <p:blipFill>
          <a:blip r:embed="rId3"/>
          <a:stretch>
            <a:fillRect/>
          </a:stretch>
        </p:blipFill>
        <p:spPr>
          <a:xfrm>
            <a:off x="4369422" y="1103606"/>
            <a:ext cx="4418615" cy="2936287"/>
          </a:xfrm>
          <a:prstGeom prst="rect">
            <a:avLst/>
          </a:prstGeom>
        </p:spPr>
      </p:pic>
    </p:spTree>
    <p:extLst>
      <p:ext uri="{BB962C8B-B14F-4D97-AF65-F5344CB8AC3E}">
        <p14:creationId xmlns:p14="http://schemas.microsoft.com/office/powerpoint/2010/main" val="39310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4488452" cy="3657998"/>
          </a:xfrm>
        </p:spPr>
        <p:txBody>
          <a:bodyPr/>
          <a:lstStyle/>
          <a:p>
            <a:pPr marL="0" indent="0" algn="l" rtl="0"/>
            <a:r>
              <a:rPr lang="es-419" sz="1500" dirty="0">
                <a:solidFill>
                  <a:srgbClr val="000000"/>
                </a:solidFill>
              </a:rPr>
              <a:t>Cada dispositivo de la LAN Ethernet recibe y procesa una trama de difusión Ethernet. Las características de una transmisión Ethernet son las siguientes:</a:t>
            </a:r>
          </a:p>
          <a:p>
            <a:pPr marL="285750" indent="-285750" algn="l" rtl="0">
              <a:buFont typeface="Arial" panose="020B0604020202020204" pitchFamily="34" charset="0"/>
              <a:buChar char="•"/>
            </a:pPr>
            <a:r>
              <a:rPr lang="es-419" sz="1500" dirty="0">
                <a:solidFill>
                  <a:srgbClr val="000000"/>
                </a:solidFill>
              </a:rPr>
              <a:t>Tiene una dirección MAC de destino de FF-FF-FF-FF-FF-FF en hexadecimal (48 unidades en binario).</a:t>
            </a:r>
          </a:p>
          <a:p>
            <a:pPr marL="285750" indent="-285750" algn="l" rtl="0">
              <a:buFont typeface="Arial" panose="020B0604020202020204" pitchFamily="34" charset="0"/>
              <a:buChar char="•"/>
            </a:pPr>
            <a:r>
              <a:rPr lang="es-419" sz="1500" dirty="0">
                <a:solidFill>
                  <a:srgbClr val="000000"/>
                </a:solidFill>
              </a:rPr>
              <a:t>Está inundado todos los puertos del conmutador Ethernet excepto el puerto entrante. No es reenviado por un router.</a:t>
            </a:r>
          </a:p>
          <a:p>
            <a:pPr marL="285750" indent="-285750" algn="l" rtl="0">
              <a:buFont typeface="Arial" panose="020B0604020202020204" pitchFamily="34" charset="0"/>
              <a:buChar char="•"/>
            </a:pPr>
            <a:r>
              <a:rPr lang="es-419" sz="1500" dirty="0">
                <a:solidFill>
                  <a:srgbClr val="000000"/>
                </a:solidFill>
              </a:rPr>
              <a:t>Si los datos encapsulados son un paquete broadcast IPv4, esto significa que el paquete contiene una dirección IPv4 de destino que tiene todos los (1s) en la parte del host. Esta numeración en la dirección significa que todos los hosts de esa red local (dominio de difusión) recibirán y procesarán el paquete.</a:t>
            </a:r>
          </a:p>
          <a:p>
            <a:pPr marL="0" indent="0" algn="l"/>
            <a:endParaRPr lang="en-US" sz="1400" dirty="0">
              <a:solidFill>
                <a:srgbClr val="000000"/>
              </a:solidFill>
            </a:endParaRPr>
          </a:p>
        </p:txBody>
      </p:sp>
      <p:pic>
        <p:nvPicPr>
          <p:cNvPr id="5" name="Picture 4">
            <a:extLst>
              <a:ext uri="{FF2B5EF4-FFF2-40B4-BE49-F238E27FC236}">
                <a16:creationId xmlns:a16="http://schemas.microsoft.com/office/drawing/2014/main" id="{9BB74621-5EE7-1449-9518-A33F812065C0}"/>
              </a:ext>
            </a:extLst>
          </p:cNvPr>
          <p:cNvPicPr>
            <a:picLocks noChangeAspect="1"/>
          </p:cNvPicPr>
          <p:nvPr/>
        </p:nvPicPr>
        <p:blipFill>
          <a:blip r:embed="rId3"/>
          <a:stretch>
            <a:fillRect/>
          </a:stretch>
        </p:blipFill>
        <p:spPr>
          <a:xfrm>
            <a:off x="4963114" y="1112109"/>
            <a:ext cx="4012722" cy="2609226"/>
          </a:xfrm>
          <a:prstGeom prst="rect">
            <a:avLst/>
          </a:prstGeom>
        </p:spPr>
      </p:pic>
    </p:spTree>
    <p:extLst>
      <p:ext uri="{BB962C8B-B14F-4D97-AF65-F5344CB8AC3E}">
        <p14:creationId xmlns:p14="http://schemas.microsoft.com/office/powerpoint/2010/main" val="161136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Direcciones MAC de Ethernet </a:t>
            </a:r>
            <a:br>
              <a:rPr lang="en-US" dirty="0"/>
            </a:br>
            <a:r>
              <a:rPr lang="es-419" sz="2400"/>
              <a:t>Dirección MAC de multidifusión</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133350" y="763735"/>
            <a:ext cx="5038725" cy="3836839"/>
          </a:xfrm>
        </p:spPr>
        <p:txBody>
          <a:bodyPr/>
          <a:lstStyle/>
          <a:p>
            <a:pPr marL="0" indent="0" algn="l" rtl="0"/>
            <a:r>
              <a:rPr lang="es-419" sz="1200" dirty="0">
                <a:solidFill>
                  <a:srgbClr val="000000"/>
                </a:solidFill>
              </a:rPr>
              <a:t>Un grupo de dispositivos que pertenecen al mismo grupo de multidifusión recibe y procesa una trama de multidifusión Ethernet. </a:t>
            </a:r>
          </a:p>
          <a:p>
            <a:pPr marL="285750" indent="-285750" algn="l" rtl="0">
              <a:buFont typeface="Arial" panose="020B0604020202020204" pitchFamily="34" charset="0"/>
              <a:buChar char="•"/>
            </a:pPr>
            <a:r>
              <a:rPr lang="es-419" sz="1200" dirty="0">
                <a:solidFill>
                  <a:srgbClr val="000000"/>
                </a:solidFill>
              </a:rPr>
              <a:t>Hay una dirección MAC de destino 01-00-5E cuando los datos encapsulados son un paquete de multidifusión IPv4 y una dirección MAC de destino de 33-33 cuando los datos encapsulados son un paquete de multidifusión IPv6.</a:t>
            </a:r>
          </a:p>
          <a:p>
            <a:pPr marL="285750" indent="-285750" algn="l" rtl="0">
              <a:buFont typeface="Arial" panose="020B0604020202020204" pitchFamily="34" charset="0"/>
              <a:buChar char="•"/>
            </a:pPr>
            <a:r>
              <a:rPr lang="es-419" sz="1200" dirty="0">
                <a:solidFill>
                  <a:srgbClr val="000000"/>
                </a:solidFill>
              </a:rPr>
              <a:t>Existen otras direcciones MAC de destino de multidifusión reservadas para cuando los datos encapsulados no son IP, como el Protocolo de árbol de expansión (STP).</a:t>
            </a:r>
          </a:p>
          <a:p>
            <a:pPr marL="285750" indent="-285750" algn="l" rtl="0">
              <a:buFont typeface="Arial" panose="020B0604020202020204" pitchFamily="34" charset="0"/>
              <a:buChar char="•"/>
            </a:pPr>
            <a:r>
              <a:rPr lang="es-419" sz="1200" dirty="0">
                <a:solidFill>
                  <a:srgbClr val="000000"/>
                </a:solidFill>
              </a:rPr>
              <a:t>Se inundan todos los puertos del conmutador Ethernet excepto el puerto entrante, a menos que el conmutador esté configurado para la indagación de multidifusión. No es reenviado por un enrutador, a menos que el enrutador esté configurado para enrutar paquetes de multidifusión.</a:t>
            </a:r>
          </a:p>
          <a:p>
            <a:pPr marL="285750" indent="-285750" algn="l" rtl="0">
              <a:buFont typeface="Arial" panose="020B0604020202020204" pitchFamily="34" charset="0"/>
              <a:buChar char="•"/>
            </a:pPr>
            <a:r>
              <a:rPr lang="es-419" sz="1200" dirty="0">
                <a:solidFill>
                  <a:srgbClr val="000000"/>
                </a:solidFill>
              </a:rPr>
              <a:t>Debido a que las direcciones de multidifusión representan un grupo de direcciones (a veces denominado “grupo de hosts”), solo se pueden utilizar como el destino de un paquete. El origen siempre tiene una dirección de unidifusión.</a:t>
            </a:r>
          </a:p>
          <a:p>
            <a:pPr marL="285750" indent="-285750" algn="l" rtl="0">
              <a:buFont typeface="Arial" panose="020B0604020202020204" pitchFamily="34" charset="0"/>
              <a:buChar char="•"/>
            </a:pPr>
            <a:r>
              <a:rPr lang="es-419" sz="1200" dirty="0">
                <a:solidFill>
                  <a:srgbClr val="000000"/>
                </a:solidFill>
              </a:rPr>
              <a:t>Al igual que con las direcciones de unidifusión y difusión, la dirección IP de multidifusión requiere una dirección MAC de multidifusión correspondiente.</a:t>
            </a:r>
          </a:p>
        </p:txBody>
      </p:sp>
      <p:pic>
        <p:nvPicPr>
          <p:cNvPr id="5" name="Picture 4">
            <a:extLst>
              <a:ext uri="{FF2B5EF4-FFF2-40B4-BE49-F238E27FC236}">
                <a16:creationId xmlns:a16="http://schemas.microsoft.com/office/drawing/2014/main" id="{C2CEE847-F74D-1643-8791-340AD51F8CE0}"/>
              </a:ext>
            </a:extLst>
          </p:cNvPr>
          <p:cNvPicPr>
            <a:picLocks noChangeAspect="1"/>
          </p:cNvPicPr>
          <p:nvPr/>
        </p:nvPicPr>
        <p:blipFill>
          <a:blip r:embed="rId3"/>
          <a:stretch>
            <a:fillRect/>
          </a:stretch>
        </p:blipFill>
        <p:spPr>
          <a:xfrm>
            <a:off x="5305425" y="1211367"/>
            <a:ext cx="3607544" cy="2481290"/>
          </a:xfrm>
          <a:prstGeom prst="rect">
            <a:avLst/>
          </a:prstGeom>
        </p:spPr>
      </p:pic>
    </p:spTree>
    <p:extLst>
      <p:ext uri="{BB962C8B-B14F-4D97-AF65-F5344CB8AC3E}">
        <p14:creationId xmlns:p14="http://schemas.microsoft.com/office/powerpoint/2010/main" val="169159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58975" y="245259"/>
            <a:ext cx="8345488" cy="731837"/>
          </a:xfrm>
        </p:spPr>
        <p:txBody>
          <a:bodyPr/>
          <a:lstStyle/>
          <a:p>
            <a:pPr rtl="0"/>
            <a:r>
              <a:rPr lang="es-419" sz="1600" dirty="0"/>
              <a:t>Direcciones MAC de Ethernet</a:t>
            </a:r>
            <a:br>
              <a:rPr lang="es-419" sz="2400" dirty="0"/>
            </a:br>
            <a:r>
              <a:rPr lang="es-419" sz="2400" dirty="0"/>
              <a:t>Práctica de laboratorio: Visualización de direcciones MAC de dispositivos de red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24406" y="1117599"/>
            <a:ext cx="8280057" cy="2793995"/>
          </a:xfrm>
        </p:spPr>
        <p:txBody>
          <a:bodyPr/>
          <a:lstStyle/>
          <a:p>
            <a:pPr algn="l" rtl="0"/>
            <a:r>
              <a:rPr lang="es-419"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dirty="0">
                <a:solidFill>
                  <a:srgbClr val="000000"/>
                </a:solidFill>
              </a:rPr>
              <a:t>Parte 1: establecer la topología e inicializar los dispositivos</a:t>
            </a:r>
          </a:p>
          <a:p>
            <a:pPr marL="342900" indent="-342900" algn="l" rtl="0">
              <a:buFont typeface="Arial" panose="020B0604020202020204" pitchFamily="34" charset="0"/>
              <a:buChar char="•"/>
            </a:pPr>
            <a:r>
              <a:rPr lang="es-419" dirty="0">
                <a:solidFill>
                  <a:srgbClr val="000000"/>
                </a:solidFill>
              </a:rPr>
              <a:t>Parte 2: Configurar los dispositivos y verificar la conectividad</a:t>
            </a:r>
          </a:p>
          <a:p>
            <a:pPr marL="342900" indent="-342900" algn="l" rtl="0">
              <a:buFont typeface="Arial" panose="020B0604020202020204" pitchFamily="34" charset="0"/>
              <a:buChar char="•"/>
            </a:pPr>
            <a:r>
              <a:rPr lang="es-419" dirty="0">
                <a:solidFill>
                  <a:srgbClr val="000000"/>
                </a:solidFill>
              </a:rPr>
              <a:t>Parte 3: Mostrar, describir y analizar las direcciones MAC de Ethernet</a:t>
            </a:r>
          </a:p>
          <a:p>
            <a:pPr algn="l"/>
            <a:endParaRPr lang="en-US" dirty="0">
              <a:solidFill>
                <a:srgbClr val="000000"/>
              </a:solidFill>
            </a:endParaRPr>
          </a:p>
        </p:txBody>
      </p:sp>
    </p:spTree>
    <p:extLst>
      <p:ext uri="{BB962C8B-B14F-4D97-AF65-F5344CB8AC3E}">
        <p14:creationId xmlns:p14="http://schemas.microsoft.com/office/powerpoint/2010/main" val="3858872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7.3 La tabla de direcciones MAC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 tabla de direcciones MAC </a:t>
            </a:r>
            <a:br>
              <a:rPr lang="en-US" dirty="0"/>
            </a:br>
            <a:r>
              <a:rPr lang="es-419" sz="2400"/>
              <a:t>Nociones básicas de switches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342900" indent="-342900" algn="l" rtl="0">
              <a:buFont typeface="Arial" panose="020B0604020202020204" pitchFamily="34" charset="0"/>
              <a:buChar char="•"/>
            </a:pPr>
            <a:r>
              <a:rPr lang="es-419" sz="1600">
                <a:solidFill>
                  <a:srgbClr val="000000"/>
                </a:solidFill>
              </a:rPr>
              <a:t>Un switch Ethernet de capa 2 usa direcciones MAC de capa 2 para tomar decisiones de reenvío. No tiene conocimiento de los datos (protocolo) que se transportan en la porción de datos de la trama, como un paquete IPv4, un mensaje ARP o un paquete IPv6 ND. El switch toma sus decisiones de reenvío basándose únicamente en las direcciones MAC Ethernet de capa 2.</a:t>
            </a:r>
          </a:p>
          <a:p>
            <a:pPr marL="342900" indent="-342900" algn="l" rtl="0">
              <a:buFont typeface="Arial" panose="020B0604020202020204" pitchFamily="34" charset="0"/>
              <a:buChar char="•"/>
            </a:pPr>
            <a:r>
              <a:rPr lang="es-419" sz="1600">
                <a:solidFill>
                  <a:srgbClr val="000000"/>
                </a:solidFill>
              </a:rPr>
              <a:t>Un switch Ethernet examina su tabla de direcciones MAC para tomar una decisión de reenvío para cada trama, a diferencia de los hubs Ethernet heredados que repiten bits en todos los puertos excepto el puerto entrante. </a:t>
            </a:r>
          </a:p>
          <a:p>
            <a:pPr marL="342900" indent="-342900" algn="l" rtl="0">
              <a:buFont typeface="Arial" panose="020B0604020202020204" pitchFamily="34" charset="0"/>
              <a:buChar char="•"/>
            </a:pPr>
            <a:r>
              <a:rPr lang="es-419" sz="1600">
                <a:solidFill>
                  <a:srgbClr val="000000"/>
                </a:solidFill>
              </a:rPr>
              <a:t>Cuando un conmutador está encendido, la tabla de direcciones MAC está vacía</a:t>
            </a:r>
          </a:p>
          <a:p>
            <a:pPr marL="0" indent="0" algn="l"/>
            <a:endParaRPr lang="en-US" sz="1600" b="1" dirty="0">
              <a:solidFill>
                <a:srgbClr val="000000"/>
              </a:solidFill>
            </a:endParaRPr>
          </a:p>
          <a:p>
            <a:pPr marL="0" indent="0" algn="l" rtl="0"/>
            <a:r>
              <a:rPr lang="es-419" sz="1600" b="1">
                <a:solidFill>
                  <a:srgbClr val="000000"/>
                </a:solidFill>
              </a:rPr>
              <a:t>Nota: </a:t>
            </a:r>
            <a:r>
              <a:rPr lang="es-419" sz="1600">
                <a:solidFill>
                  <a:srgbClr val="000000"/>
                </a:solidFill>
              </a:rPr>
              <a:t>A veces, la tabla de direcciones MAC se conoce como “tabla de memoria de contenido direccionable (CAM)”.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CR" sz="1600" dirty="0"/>
              <a:t>La tabla de direcciones MAC</a:t>
            </a:r>
            <a:br>
              <a:rPr lang="es-CR" sz="1600"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Examinar la dirección MAC de origen (aprender)</a:t>
            </a:r>
          </a:p>
          <a:p>
            <a:pPr marL="0" indent="0" algn="l" rtl="0"/>
            <a:r>
              <a:rPr lang="es-419" sz="1600" dirty="0">
                <a:solidFill>
                  <a:srgbClr val="000000"/>
                </a:solidFill>
              </a:rPr>
              <a:t>Se revisa cada trama que ingresa a un switch para obtener información nueva. Esto se realiza examinando la dirección MAC de origen de la trama y el número de puerto por el que ingresó al switch. Si la dirección MAC de origen no existe, se la agrega a la tabla, junto con el número de puerto de entrada. Si la dirección MAC de origen existe, el switch actualiza el temporizador de actualización para esa entrada. De manera predeterminada, la mayoría de los switches Ethernet guardan una entrada en la tabla durante cinco minutos.</a:t>
            </a:r>
          </a:p>
          <a:p>
            <a:pPr marL="0" indent="0" algn="l"/>
            <a:endParaRPr lang="en-US" sz="1600" b="1" dirty="0">
              <a:solidFill>
                <a:srgbClr val="000000"/>
              </a:solidFill>
            </a:endParaRPr>
          </a:p>
          <a:p>
            <a:pPr marL="0" indent="0" algn="l" rtl="0"/>
            <a:r>
              <a:rPr lang="es-419" sz="1600" dirty="0">
                <a:solidFill>
                  <a:srgbClr val="000000"/>
                </a:solidFill>
              </a:rPr>
              <a:t>Nota: Si la dirección MAC de origen existe en la tabla, pero en un puerto diferente, el switch la trata como una entrada nueva. La entrada se reemplaza con la misma dirección MAC, pero con el número de puerto más actual.</a:t>
            </a:r>
          </a:p>
        </p:txBody>
      </p:sp>
    </p:spTree>
    <p:extLst>
      <p:ext uri="{BB962C8B-B14F-4D97-AF65-F5344CB8AC3E}">
        <p14:creationId xmlns:p14="http://schemas.microsoft.com/office/powerpoint/2010/main" val="191040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CR" sz="1400" dirty="0"/>
              <a:t>La tabla de direcciones MAC</a:t>
            </a:r>
            <a:br>
              <a:rPr lang="es-CR" dirty="0"/>
            </a:br>
            <a:r>
              <a:rPr lang="es-CR" sz="2400" dirty="0"/>
              <a:t>Aprendizaje del Switch y reenvío (cont.)</a:t>
            </a:r>
            <a:endParaRPr lang="es-419" sz="24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b="1" dirty="0">
                <a:solidFill>
                  <a:srgbClr val="000000"/>
                </a:solidFill>
              </a:rPr>
              <a:t>Buscar la dirección MAC de destino (Reenviar)</a:t>
            </a:r>
          </a:p>
          <a:p>
            <a:pPr marL="0" indent="0" algn="l" rtl="0"/>
            <a:r>
              <a:rPr lang="es-419" sz="1600" dirty="0">
                <a:solidFill>
                  <a:srgbClr val="000000"/>
                </a:solidFill>
              </a:rPr>
              <a:t>Si la dirección MAC de destino es una dirección de unidifusión, el switch busca una coincidencia entre la dirección MAC de destino de la trama y una entrada en la tabla de direcciones MAC. Si la dirección MAC de destino está en la tabla, reenvía la trama por el puerto especificado. Si la dirección MAC de destino no está en la tabla, el switch reenvía la trama por todos los puertos, excepto el de entrada. Esto se conoce como unidifusión.</a:t>
            </a:r>
          </a:p>
          <a:p>
            <a:pPr marL="0" indent="0" algn="l"/>
            <a:endParaRPr lang="en-US" sz="1600" b="1" dirty="0">
              <a:solidFill>
                <a:srgbClr val="000000"/>
              </a:solidFill>
            </a:endParaRPr>
          </a:p>
          <a:p>
            <a:pPr marL="0" indent="0" algn="l" rtl="0"/>
            <a:r>
              <a:rPr lang="es-419" sz="1600" dirty="0">
                <a:solidFill>
                  <a:srgbClr val="000000"/>
                </a:solidFill>
              </a:rPr>
              <a:t>Nota</a:t>
            </a:r>
            <a:r>
              <a:rPr lang="es-419" sz="1600" b="1" dirty="0">
                <a:solidFill>
                  <a:srgbClr val="000000"/>
                </a:solidFill>
              </a:rPr>
              <a:t>: Si la dirección MAC de destino es de difusión o multidifusión, la trama también se envía a todos los puertos, salvo el de entrada.</a:t>
            </a:r>
          </a:p>
        </p:txBody>
      </p:sp>
    </p:spTree>
    <p:extLst>
      <p:ext uri="{BB962C8B-B14F-4D97-AF65-F5344CB8AC3E}">
        <p14:creationId xmlns:p14="http://schemas.microsoft.com/office/powerpoint/2010/main" val="303353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s-419" dirty="0"/>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s-419" dirty="0"/>
              <a:t>Para facilitar el aprendizaje, se pueden incluir las siguientes características dentro de la GUI en este módulo:</a:t>
            </a:r>
          </a:p>
          <a:p>
            <a:endParaRPr lang="en-US" dirty="0"/>
          </a:p>
          <a:p>
            <a:endParaRPr lang="en-US" dirty="0"/>
          </a:p>
          <a:p>
            <a:pPr marL="0" indent="0">
              <a:buNone/>
            </a:pPr>
            <a:endParaRPr lang="en-US" dirty="0"/>
          </a:p>
        </p:txBody>
      </p:sp>
      <p:graphicFrame>
        <p:nvGraphicFramePr>
          <p:cNvPr id="5" name="Table 3">
            <a:extLst>
              <a:ext uri="{FF2B5EF4-FFF2-40B4-BE49-F238E27FC236}">
                <a16:creationId xmlns:a16="http://schemas.microsoft.com/office/drawing/2014/main" id="{16D99E5B-C561-CC4B-B793-94B31E924488}"/>
              </a:ext>
            </a:extLst>
          </p:cNvPr>
          <p:cNvGraphicFramePr>
            <a:graphicFrameLocks noGrp="1"/>
          </p:cNvGraphicFramePr>
          <p:nvPr/>
        </p:nvGraphicFramePr>
        <p:xfrm>
          <a:off x="291944" y="1368335"/>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dirty="0"/>
                        <a:t>Característica</a:t>
                      </a:r>
                    </a:p>
                  </a:txBody>
                  <a:tcPr/>
                </a:tc>
                <a:tc>
                  <a:txBody>
                    <a:bodyPr/>
                    <a:lstStyle/>
                    <a:p>
                      <a:pPr rtl="0"/>
                      <a:r>
                        <a:rPr lang="es-419" dirty="0"/>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dirty="0">
                          <a:solidFill>
                            <a:srgbClr val="000000"/>
                          </a:solidFill>
                          <a:effectLst/>
                          <a:latin typeface="+mn-lt"/>
                        </a:rPr>
                        <a:t>Verifique su conocimiento</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dirty="0"/>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dirty="0"/>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dirty="0">
                          <a:solidFill>
                            <a:srgbClr val="000000"/>
                          </a:solidFill>
                          <a:effectLst/>
                          <a:latin typeface="+mn-lt"/>
                        </a:rPr>
                        <a:t>Actividad de PT</a:t>
                      </a:r>
                    </a:p>
                  </a:txBody>
                  <a:tcPr marL="9525" marR="9525" marT="9525" marB="0" anchor="ctr"/>
                </a:tc>
                <a:tc>
                  <a:txBody>
                    <a:bodyPr/>
                    <a:lstStyle/>
                    <a:p>
                      <a:pPr rtl="0"/>
                      <a:r>
                        <a:rPr lang="es-419" dirty="0"/>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04424016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 tabla de direcciones </a:t>
            </a:r>
            <a:br>
              <a:rPr lang="en-US" dirty="0"/>
            </a:br>
            <a:r>
              <a:rPr lang="es-419" sz="2400"/>
              <a:t>MAC Filtrado de tramas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1180567"/>
          </a:xfrm>
        </p:spPr>
        <p:txBody>
          <a:bodyPr/>
          <a:lstStyle/>
          <a:p>
            <a:pPr marL="0" indent="0" algn="l" rtl="0"/>
            <a:r>
              <a:rPr lang="es-419" sz="1600">
                <a:solidFill>
                  <a:srgbClr val="000000"/>
                </a:solidFill>
              </a:rPr>
              <a:t>A medida que un switch recibe tramas de diferentes dispositivos, puede completar la tabla de direcciones MAC examinando la dirección MAC de cada trama. Cuando la tabla de direcciones MAC del switch contiene la dirección MAC de destino, puede filtrar la trama y reenviar un solo puerto.</a:t>
            </a:r>
          </a:p>
        </p:txBody>
      </p:sp>
      <p:pic>
        <p:nvPicPr>
          <p:cNvPr id="5" name="Picture 4">
            <a:extLst>
              <a:ext uri="{FF2B5EF4-FFF2-40B4-BE49-F238E27FC236}">
                <a16:creationId xmlns:a16="http://schemas.microsoft.com/office/drawing/2014/main" id="{449A7AB3-F150-504C-93AA-B753EDE0AF2D}"/>
              </a:ext>
            </a:extLst>
          </p:cNvPr>
          <p:cNvPicPr>
            <a:picLocks noChangeAspect="1"/>
          </p:cNvPicPr>
          <p:nvPr/>
        </p:nvPicPr>
        <p:blipFill>
          <a:blip r:embed="rId3"/>
          <a:stretch>
            <a:fillRect/>
          </a:stretch>
        </p:blipFill>
        <p:spPr>
          <a:xfrm>
            <a:off x="1992005" y="1944303"/>
            <a:ext cx="4361477" cy="2808405"/>
          </a:xfrm>
          <a:prstGeom prst="rect">
            <a:avLst/>
          </a:prstGeom>
        </p:spPr>
      </p:pic>
    </p:spTree>
    <p:extLst>
      <p:ext uri="{BB962C8B-B14F-4D97-AF65-F5344CB8AC3E}">
        <p14:creationId xmlns:p14="http://schemas.microsoft.com/office/powerpoint/2010/main" val="41972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La tabla de direcciones MAC</a:t>
            </a:r>
            <a:br>
              <a:rPr lang="es-419" sz="1600" dirty="0"/>
            </a:br>
            <a:r>
              <a:rPr lang="es-419" sz="2400" dirty="0"/>
              <a:t>Tablas de direcciones MAC en conmutadores conectados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14651"/>
            <a:ext cx="8280057" cy="3073946"/>
          </a:xfrm>
        </p:spPr>
        <p:txBody>
          <a:bodyPr/>
          <a:lstStyle/>
          <a:p>
            <a:pPr algn="l" rtl="0"/>
            <a:r>
              <a:rPr lang="es-419">
                <a:solidFill>
                  <a:srgbClr val="000000"/>
                </a:solidFill>
              </a:rPr>
              <a:t>Este video cubrirá lo siguiente:</a:t>
            </a:r>
          </a:p>
          <a:p>
            <a:pPr marL="342900" indent="-342900" algn="l" rtl="0">
              <a:buFont typeface="Arial" panose="020B0604020202020204" pitchFamily="34" charset="0"/>
              <a:buChar char="•"/>
            </a:pPr>
            <a:r>
              <a:rPr lang="es-419">
                <a:solidFill>
                  <a:srgbClr val="000000"/>
                </a:solidFill>
              </a:rPr>
              <a:t>Cómo los switches crean tablas de direcciones MAC</a:t>
            </a:r>
          </a:p>
          <a:p>
            <a:pPr marL="342900" indent="-342900" algn="l" rtl="0">
              <a:buFont typeface="Arial" panose="020B0604020202020204" pitchFamily="34" charset="0"/>
              <a:buChar char="•"/>
            </a:pPr>
            <a:r>
              <a:rPr lang="es-419">
                <a:solidFill>
                  <a:srgbClr val="000000"/>
                </a:solidFill>
              </a:rPr>
              <a:t>Cómo conmuta tramas hacia adelante basándose en el contenido de sus tablas de direcciones MAC</a:t>
            </a:r>
          </a:p>
        </p:txBody>
      </p:sp>
    </p:spTree>
    <p:extLst>
      <p:ext uri="{BB962C8B-B14F-4D97-AF65-F5344CB8AC3E}">
        <p14:creationId xmlns:p14="http://schemas.microsoft.com/office/powerpoint/2010/main" val="104709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Video de la tabla de direcciones MAC: </a:t>
            </a:r>
            <a:br>
              <a:rPr lang="en-US" dirty="0"/>
            </a:br>
            <a:r>
              <a:rPr lang="es-419" sz="2400"/>
              <a:t>envío de la trama a la puerta de enlace predeterminada</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1034777"/>
            <a:ext cx="8280057" cy="3073946"/>
          </a:xfrm>
        </p:spPr>
        <p:txBody>
          <a:bodyPr/>
          <a:lstStyle/>
          <a:p>
            <a:pPr algn="l" rtl="0"/>
            <a:r>
              <a:rPr lang="es-419">
                <a:solidFill>
                  <a:srgbClr val="000000"/>
                </a:solidFill>
              </a:rPr>
              <a:t>Este video cubrirá lo siguiente:</a:t>
            </a:r>
          </a:p>
          <a:p>
            <a:pPr marL="342900" indent="-342900" algn="l" rtl="0">
              <a:buFont typeface="Arial" panose="020B0604020202020204" pitchFamily="34" charset="0"/>
              <a:buChar char="•"/>
            </a:pPr>
            <a:r>
              <a:rPr lang="es-419">
                <a:solidFill>
                  <a:srgbClr val="000000"/>
                </a:solidFill>
              </a:rPr>
              <a:t>Qué hace un conmutador cuando la dirección AMC de destino no aparece en la tabla de direcciones MAC del conmutador.</a:t>
            </a:r>
          </a:p>
          <a:p>
            <a:pPr marL="342900" indent="-342900" algn="l" rtl="0">
              <a:buFont typeface="Arial" panose="020B0604020202020204" pitchFamily="34" charset="0"/>
              <a:buChar char="•"/>
            </a:pPr>
            <a:r>
              <a:rPr lang="es-419">
                <a:solidFill>
                  <a:srgbClr val="000000"/>
                </a:solidFill>
              </a:rPr>
              <a:t>Qué hace un switch cuando la dirección AMC de origen no aparece en la tabla de direcciones MAC del switch</a:t>
            </a:r>
          </a:p>
        </p:txBody>
      </p:sp>
    </p:spTree>
    <p:extLst>
      <p:ext uri="{BB962C8B-B14F-4D97-AF65-F5344CB8AC3E}">
        <p14:creationId xmlns:p14="http://schemas.microsoft.com/office/powerpoint/2010/main" val="43890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Laboratorio de la tabla de direcciones MAC: </a:t>
            </a:r>
            <a:br>
              <a:rPr lang="en-US" dirty="0"/>
            </a:br>
            <a:r>
              <a:rPr lang="es-419" sz="2400"/>
              <a:t>ver la tabla de direcciones MAC del conmutador</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953152"/>
            <a:ext cx="8280057" cy="3073946"/>
          </a:xfrm>
        </p:spPr>
        <p:txBody>
          <a:bodyPr/>
          <a:lstStyle/>
          <a:p>
            <a:pPr algn="l" rtl="0"/>
            <a:r>
              <a:rPr lang="es-419">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a:solidFill>
                  <a:srgbClr val="000000"/>
                </a:solidFill>
              </a:rPr>
              <a:t>Parte 1: Armar y configurar la red</a:t>
            </a:r>
          </a:p>
          <a:p>
            <a:pPr marL="342900" indent="-342900" algn="l" rtl="0">
              <a:buFont typeface="Arial" panose="020B0604020202020204" pitchFamily="34" charset="0"/>
              <a:buChar char="•"/>
            </a:pPr>
            <a:r>
              <a:rPr lang="es-419">
                <a:solidFill>
                  <a:srgbClr val="000000"/>
                </a:solidFill>
              </a:rPr>
              <a:t>Parte 2: Examinar la tabla de direcciones MAC del switch</a:t>
            </a:r>
          </a:p>
          <a:p>
            <a:pPr algn="l"/>
            <a:endParaRPr lang="en-US" dirty="0">
              <a:solidFill>
                <a:srgbClr val="000000"/>
              </a:solidFill>
            </a:endParaRPr>
          </a:p>
        </p:txBody>
      </p:sp>
    </p:spTree>
    <p:extLst>
      <p:ext uri="{BB962C8B-B14F-4D97-AF65-F5344CB8AC3E}">
        <p14:creationId xmlns:p14="http://schemas.microsoft.com/office/powerpoint/2010/main" val="186350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dirty="0">
                <a:solidFill>
                  <a:schemeClr val="accent5">
                    <a:lumMod val="40000"/>
                    <a:lumOff val="60000"/>
                  </a:schemeClr>
                </a:solidFill>
              </a:rPr>
              <a:t>7.4 Velocidades de Switch y métodos de reenvío</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br>
              <a:rPr lang="es-419" sz="2400" dirty="0"/>
            </a:br>
            <a:r>
              <a:rPr lang="es-419" sz="2400" dirty="0"/>
              <a:t>Métodos de reenvío de tramas en Swiches Cisco</a:t>
            </a:r>
            <a:endParaRPr lang="es-419" sz="1600" dirty="0"/>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231006" y="763736"/>
            <a:ext cx="8787866" cy="3657998"/>
          </a:xfrm>
        </p:spPr>
        <p:txBody>
          <a:bodyPr/>
          <a:lstStyle/>
          <a:p>
            <a:pPr marL="0" indent="0" algn="l" rtl="0"/>
            <a:r>
              <a:rPr lang="es-419" sz="1500">
                <a:solidFill>
                  <a:srgbClr val="000000"/>
                </a:solidFill>
              </a:rPr>
              <a:t>Los switches utilizan uno de los siguientes métodos de reenvío para el switching de datos entre puertos de la red:</a:t>
            </a:r>
          </a:p>
          <a:p>
            <a:pPr marL="285750" indent="-285750" algn="l" rtl="0">
              <a:buFont typeface="Arial" panose="020B0604020202020204" pitchFamily="34" charset="0"/>
              <a:buChar char="•"/>
            </a:pPr>
            <a:r>
              <a:rPr lang="es-419" sz="1500" b="1">
                <a:solidFill>
                  <a:srgbClr val="000000"/>
                </a:solidFill>
              </a:rPr>
              <a:t>Conmutación de almacenamiento y reenvío</a:t>
            </a:r>
            <a:r>
              <a:rPr lang="es-419" sz="1500">
                <a:solidFill>
                  <a:srgbClr val="000000"/>
                </a:solidFill>
              </a:rPr>
              <a:t>: recibe toda la trama y garantiza que la trama es válida. Si la CRC es válida, el switch busca la dirección de destino, que determina la interfaz de salida. Luego, la trama se reenvía desde el puerto correcto.</a:t>
            </a:r>
          </a:p>
          <a:p>
            <a:pPr marL="285750" indent="-285750" algn="l" rtl="0">
              <a:buFont typeface="Arial" panose="020B0604020202020204" pitchFamily="34" charset="0"/>
              <a:buChar char="•"/>
            </a:pPr>
            <a:r>
              <a:rPr lang="es-419" sz="1500" b="1">
                <a:solidFill>
                  <a:srgbClr val="000000"/>
                </a:solidFill>
              </a:rPr>
              <a:t>Conmutación de corte: </a:t>
            </a:r>
            <a:r>
              <a:rPr lang="es-419" sz="1500">
                <a:solidFill>
                  <a:srgbClr val="000000"/>
                </a:solidFill>
              </a:rPr>
              <a:t> este método de reenvío de trama reenvía la trama antes de que se reciba por completo. Como mínimo, se debe leer la dirección de destino para que la trama se pueda enviar.</a:t>
            </a:r>
          </a:p>
          <a:p>
            <a:pPr marL="0" indent="0" algn="l"/>
            <a:endParaRPr lang="en-US" sz="1500" dirty="0">
              <a:solidFill>
                <a:srgbClr val="000000"/>
              </a:solidFill>
            </a:endParaRPr>
          </a:p>
          <a:p>
            <a:pPr marL="285750" indent="-285750" algn="l" rtl="0">
              <a:buFont typeface="Arial" panose="020B0604020202020204" pitchFamily="34" charset="0"/>
              <a:buChar char="•"/>
            </a:pPr>
            <a:r>
              <a:rPr lang="es-419" sz="1500">
                <a:solidFill>
                  <a:srgbClr val="000000"/>
                </a:solidFill>
              </a:rPr>
              <a:t>Una gran ventaja de la conmutación de almacenamiento y reenvío es que determina si una trama tiene errores antes de propagarla. Cuando se detecta un error en la trama, el switch la descarta. El proceso de descarte de las tramas con errores reduce el ancho de banda consumido por datos dañados. </a:t>
            </a:r>
          </a:p>
          <a:p>
            <a:pPr marL="285750" indent="-285750" algn="l" rtl="0">
              <a:buFont typeface="Arial" panose="020B0604020202020204" pitchFamily="34" charset="0"/>
              <a:buChar char="•"/>
            </a:pPr>
            <a:r>
              <a:rPr lang="es-419" sz="1500">
                <a:solidFill>
                  <a:srgbClr val="000000"/>
                </a:solidFill>
              </a:rPr>
              <a:t>El switching de almacenamiento y envío se requiere para el análisis de calidad de servicio (QoS) en las redes convergentes, donde se necesita una clasificación de la trama para decidir el orden de prioridad del tráfico. Por ejemplo, los flujos de datos de voz sobre IP deben tener prioridad sobre el tráfico de navegación web.</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Velocidades del Switch y métodos de reenvío</a:t>
            </a:r>
            <a:br>
              <a:rPr lang="es-419" sz="1600" dirty="0"/>
            </a:br>
            <a:r>
              <a:rPr lang="es-419" sz="2400" dirty="0"/>
              <a:t>Conmutación de corte</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dirty="0">
                <a:solidFill>
                  <a:srgbClr val="000000"/>
                </a:solidFill>
              </a:rPr>
              <a:t>En este tipo de switching, el switch actúa sobre los datos apenas los recibe, incluso si la transmisión aún no se completó. El switch almacena la cantidad suficiente de trama como para leer la dirección MAC de destino para que pueda determinar a qué puerto debe reenviar los datos. El switch no lleva a cabo ninguna verificación de errores en la trama.</a:t>
            </a:r>
          </a:p>
          <a:p>
            <a:pPr marL="0" indent="0" algn="l" rtl="0"/>
            <a:r>
              <a:rPr lang="es-419" sz="1600" dirty="0">
                <a:solidFill>
                  <a:srgbClr val="000000"/>
                </a:solidFill>
              </a:rPr>
              <a:t>A continuación, se presentan dos variantes del switching por método de corte:</a:t>
            </a:r>
          </a:p>
          <a:p>
            <a:pPr lvl="1" rtl="0">
              <a:buFont typeface="Arial" panose="020B0604020202020204" pitchFamily="34" charset="0"/>
              <a:buChar char="•"/>
            </a:pPr>
            <a:r>
              <a:rPr lang="es-419" sz="1500" b="1" dirty="0">
                <a:solidFill>
                  <a:srgbClr val="000000"/>
                </a:solidFill>
              </a:rPr>
              <a:t>Conmutación de avance rápido: -</a:t>
            </a:r>
            <a:r>
              <a:rPr lang="es-419" sz="1500" dirty="0">
                <a:solidFill>
                  <a:srgbClr val="000000"/>
                </a:solidFill>
              </a:rPr>
              <a:t> ofrece el nivel más bajo de latencia al reenviar inmediatamente un paquete después de leer la dirección de destino. Como el switching de reenvío rápido comienza a reenviar el paquete antes de recibirlo por completo, es posible que, a veces, los paquetes se distribuyan con errores. La NIC de destino descarta el paquete defectuoso al recibirlo. El switching de envío rápido es el método de corte típico.</a:t>
            </a:r>
          </a:p>
          <a:p>
            <a:pPr lvl="1" rtl="0">
              <a:buFont typeface="Arial" panose="020B0604020202020204" pitchFamily="34" charset="0"/>
              <a:buChar char="•"/>
            </a:pPr>
            <a:r>
              <a:rPr lang="es-419" sz="1500" b="1" dirty="0">
                <a:solidFill>
                  <a:srgbClr val="000000"/>
                </a:solidFill>
              </a:rPr>
              <a:t>Conmutación sin fragmentos: -</a:t>
            </a:r>
            <a:r>
              <a:rPr lang="es-419" sz="1500" dirty="0">
                <a:solidFill>
                  <a:srgbClr val="000000"/>
                </a:solidFill>
              </a:rPr>
              <a:t> un compromiso entre la alta latencia y la alta integridad de la conmutación de almacenamiento y reenvío y la baja latencia y la integridad reducida de la conmutación de avance rápido, el conmutador almacena y realiza una verificación de error en los primeros 64 bytes de la trama antes de reenviar. Debido a que la mayoría de los errores y colisiones de red se producen durante los primeros 64 bytes, esto garantiza que no se haya producido una colisión antes de reenviar la trama. </a:t>
            </a:r>
          </a:p>
        </p:txBody>
      </p:sp>
    </p:spTree>
    <p:extLst>
      <p:ext uri="{BB962C8B-B14F-4D97-AF65-F5344CB8AC3E}">
        <p14:creationId xmlns:p14="http://schemas.microsoft.com/office/powerpoint/2010/main" val="43421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dirty="0"/>
              <a:t>Velocidades de conmutación y métodos de reenvío</a:t>
            </a:r>
            <a:br>
              <a:rPr lang="es-419" sz="1600" dirty="0"/>
            </a:br>
            <a:r>
              <a:rPr lang="es-419" sz="2400" dirty="0"/>
              <a:t>Memoria intermedia de en los conmutadores</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31971" y="672296"/>
            <a:ext cx="8280057" cy="500519"/>
          </a:xfrm>
        </p:spPr>
        <p:txBody>
          <a:bodyPr/>
          <a:lstStyle/>
          <a:p>
            <a:pPr marL="0" indent="0" algn="l" rtl="0"/>
            <a:r>
              <a:rPr lang="es-419" sz="1400" dirty="0">
                <a:solidFill>
                  <a:srgbClr val="000000"/>
                </a:solidFill>
              </a:rPr>
              <a:t>Un switch Ethernet puede usar una técnica de almacenamiento en búfer para almacenar tramas antes de reenviarlos o cuando el puerto de destino está ocupado debido a la congestión.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rtl="0">
              <a:buFont typeface="Arial" panose="020B0604020202020204" pitchFamily="34" charset="0"/>
              <a:buChar char="•"/>
            </a:pPr>
            <a:r>
              <a:rPr lang="es-419" sz="1400" dirty="0">
                <a:solidFill>
                  <a:srgbClr val="000000"/>
                </a:solidFill>
              </a:rPr>
              <a:t>El almacenamiento en búfer de memoria compartida también da como resultado tramas más grandes que se pueden transmitir con menos tramas abandonadas. Esto es importante con la conmutación asimétrica que permite diferentes velocidades de datos en diferentes puertos. Por lo tanto, se puede dedicar más ancho de banda a ciertos puertos (por ejemplo, puerto del servidor).</a:t>
            </a:r>
          </a:p>
        </p:txBody>
      </p:sp>
      <p:graphicFrame>
        <p:nvGraphicFramePr>
          <p:cNvPr id="2" name="Table 1">
            <a:extLst>
              <a:ext uri="{FF2B5EF4-FFF2-40B4-BE49-F238E27FC236}">
                <a16:creationId xmlns:a16="http://schemas.microsoft.com/office/drawing/2014/main" id="{0138F2A8-C500-184D-877E-6BADCD4F07C5}"/>
              </a:ext>
            </a:extLst>
          </p:cNvPr>
          <p:cNvGraphicFramePr>
            <a:graphicFrameLocks noGrp="1"/>
          </p:cNvGraphicFramePr>
          <p:nvPr>
            <p:extLst>
              <p:ext uri="{D42A27DB-BD31-4B8C-83A1-F6EECF244321}">
                <p14:modId xmlns:p14="http://schemas.microsoft.com/office/powerpoint/2010/main" val="365683264"/>
              </p:ext>
            </p:extLst>
          </p:nvPr>
        </p:nvGraphicFramePr>
        <p:xfrm>
          <a:off x="167639" y="1285240"/>
          <a:ext cx="8808720" cy="2573020"/>
        </p:xfrm>
        <a:graphic>
          <a:graphicData uri="http://schemas.openxmlformats.org/drawingml/2006/table">
            <a:tbl>
              <a:tblPr firstRow="1" bandRow="1">
                <a:tableStyleId>{5C22544A-7EE6-4342-B048-85BDC9FD1C3A}</a:tableStyleId>
              </a:tblPr>
              <a:tblGrid>
                <a:gridCol w="1784981">
                  <a:extLst>
                    <a:ext uri="{9D8B030D-6E8A-4147-A177-3AD203B41FA5}">
                      <a16:colId xmlns:a16="http://schemas.microsoft.com/office/drawing/2014/main" val="2223784943"/>
                    </a:ext>
                  </a:extLst>
                </a:gridCol>
                <a:gridCol w="7023739">
                  <a:extLst>
                    <a:ext uri="{9D8B030D-6E8A-4147-A177-3AD203B41FA5}">
                      <a16:colId xmlns:a16="http://schemas.microsoft.com/office/drawing/2014/main" val="80051659"/>
                    </a:ext>
                  </a:extLst>
                </a:gridCol>
              </a:tblGrid>
              <a:tr h="370840">
                <a:tc>
                  <a:txBody>
                    <a:bodyPr/>
                    <a:lstStyle/>
                    <a:p>
                      <a:pPr algn="l" rtl="0" fontAlgn="ctr"/>
                      <a:r>
                        <a:rPr lang="es-419" sz="1200">
                          <a:effectLst/>
                        </a:rPr>
                        <a:t>Método</a:t>
                      </a:r>
                    </a:p>
                  </a:txBody>
                  <a:tcPr marL="47625" marR="47625" marT="47625" marB="47625" anchor="ctr"/>
                </a:tc>
                <a:tc>
                  <a:txBody>
                    <a:bodyPr/>
                    <a:lstStyle/>
                    <a:p>
                      <a:pPr algn="l" rtl="0" fontAlgn="ctr"/>
                      <a:r>
                        <a:rPr lang="es-419" sz="1200">
                          <a:effectLst/>
                        </a:rPr>
                        <a:t>Descripción</a:t>
                      </a:r>
                    </a:p>
                  </a:txBody>
                  <a:tcPr marL="47625" marR="47625" marT="47625" marB="47625" anchor="ctr"/>
                </a:tc>
                <a:extLst>
                  <a:ext uri="{0D108BD9-81ED-4DB2-BD59-A6C34878D82A}">
                    <a16:rowId xmlns:a16="http://schemas.microsoft.com/office/drawing/2014/main" val="902563454"/>
                  </a:ext>
                </a:extLst>
              </a:tr>
              <a:tr h="370840">
                <a:tc>
                  <a:txBody>
                    <a:bodyPr/>
                    <a:lstStyle/>
                    <a:p>
                      <a:pPr rtl="0" fontAlgn="ctr"/>
                      <a:r>
                        <a:rPr lang="es-419" sz="1200" b="1">
                          <a:effectLst/>
                        </a:rPr>
                        <a:t>Memoria basada en puerto</a:t>
                      </a:r>
                    </a:p>
                  </a:txBody>
                  <a:tcPr marL="47625" marR="47625" marT="47625" marB="47625" anchor="ctr"/>
                </a:tc>
                <a:tc>
                  <a:txBody>
                    <a:bodyPr/>
                    <a:lstStyle/>
                    <a:p>
                      <a:pPr rtl="0" fontAlgn="ctr">
                        <a:buFont typeface="Arial" panose="020B0604020202020204" pitchFamily="34" charset="0"/>
                        <a:buChar char="•"/>
                      </a:pPr>
                      <a:r>
                        <a:rPr lang="es-419" sz="1200" b="0">
                          <a:effectLst/>
                        </a:rPr>
                        <a:t>Las tramas se almacenan en colas que se enlazan a puertos específicos de entrada y salida.</a:t>
                      </a:r>
                    </a:p>
                    <a:p>
                      <a:pPr rtl="0" fontAlgn="ctr">
                        <a:buFont typeface="Arial" panose="020B0604020202020204" pitchFamily="34" charset="0"/>
                        <a:buChar char="•"/>
                      </a:pPr>
                      <a:r>
                        <a:rPr lang="es-419" sz="1200" b="0">
                          <a:effectLst/>
                        </a:rPr>
                        <a:t>Una trama se transmite al puerto de salida solo cuando todas las tramas por delante en la cola se han transmitido con éxito.</a:t>
                      </a:r>
                    </a:p>
                    <a:p>
                      <a:pPr rtl="0" fontAlgn="ctr">
                        <a:buFont typeface="Arial" panose="020B0604020202020204" pitchFamily="34" charset="0"/>
                        <a:buChar char="•"/>
                      </a:pPr>
                      <a:r>
                        <a:rPr lang="es-419" sz="1200" b="0">
                          <a:effectLst/>
                        </a:rPr>
                        <a:t>Es posible que una sola trama demore la transmisión de todas las tramas almacenadas en la memoria debido al tráfico del puerto de destino.</a:t>
                      </a:r>
                    </a:p>
                    <a:p>
                      <a:pPr rtl="0" fontAlgn="ctr">
                        <a:buFont typeface="Arial" panose="020B0604020202020204" pitchFamily="34" charset="0"/>
                        <a:buChar char="•"/>
                      </a:pPr>
                      <a:r>
                        <a:rPr lang="es-419" sz="1200" b="0">
                          <a:effectLst/>
                        </a:rPr>
                        <a:t>Esta demora se produce aunque las demás tramas se puedan transmitir a puertos de destino abiertos.</a:t>
                      </a:r>
                    </a:p>
                  </a:txBody>
                  <a:tcPr marL="47625" marR="47625" marT="47625" marB="47625" anchor="ctr"/>
                </a:tc>
                <a:extLst>
                  <a:ext uri="{0D108BD9-81ED-4DB2-BD59-A6C34878D82A}">
                    <a16:rowId xmlns:a16="http://schemas.microsoft.com/office/drawing/2014/main" val="4000291324"/>
                  </a:ext>
                </a:extLst>
              </a:tr>
              <a:tr h="370840">
                <a:tc>
                  <a:txBody>
                    <a:bodyPr/>
                    <a:lstStyle/>
                    <a:p>
                      <a:pPr rtl="0" fontAlgn="ctr"/>
                      <a:r>
                        <a:rPr lang="es-419" sz="1200" b="1">
                          <a:effectLst/>
                        </a:rPr>
                        <a:t>Memoria compartida</a:t>
                      </a:r>
                    </a:p>
                  </a:txBody>
                  <a:tcPr marL="47625" marR="47625" marT="47625" marB="47625" anchor="ctr"/>
                </a:tc>
                <a:tc>
                  <a:txBody>
                    <a:bodyPr/>
                    <a:lstStyle/>
                    <a:p>
                      <a:pPr rtl="0" fontAlgn="ctr">
                        <a:buFont typeface="Arial" panose="020B0604020202020204" pitchFamily="34" charset="0"/>
                        <a:buChar char="•"/>
                      </a:pPr>
                      <a:r>
                        <a:rPr lang="es-419" sz="1200" b="0" dirty="0">
                          <a:effectLst/>
                        </a:rPr>
                        <a:t>Deposita todas las tramas en un búfer de memoria común compartido por todos los puertos del switch y la cantidad de memoria intermedia requerida por un puerto se asigna dinámicamente.</a:t>
                      </a:r>
                    </a:p>
                    <a:p>
                      <a:pPr rtl="0" fontAlgn="ctr">
                        <a:buFont typeface="Arial" panose="020B0604020202020204" pitchFamily="34" charset="0"/>
                        <a:buChar char="•"/>
                      </a:pPr>
                      <a:r>
                        <a:rPr lang="es-419" sz="1200" b="0" dirty="0">
                          <a:effectLst/>
                        </a:rPr>
                        <a:t>Las tramas en el búfer están vinculadas dinámicamente al puerto de destino, lo que permite recibir un paquete en un puerto y luego transmitirlo en otro puerto, sin moverlo a una cola diferente.</a:t>
                      </a:r>
                    </a:p>
                  </a:txBody>
                  <a:tcPr marL="47625" marR="47625" marT="47625" marB="47625" anchor="ctr"/>
                </a:tc>
                <a:extLst>
                  <a:ext uri="{0D108BD9-81ED-4DB2-BD59-A6C34878D82A}">
                    <a16:rowId xmlns:a16="http://schemas.microsoft.com/office/drawing/2014/main" val="4232877066"/>
                  </a:ext>
                </a:extLst>
              </a:tr>
            </a:tbl>
          </a:graphicData>
        </a:graphic>
      </p:graphicFrame>
    </p:spTree>
    <p:extLst>
      <p:ext uri="{BB962C8B-B14F-4D97-AF65-F5344CB8AC3E}">
        <p14:creationId xmlns:p14="http://schemas.microsoft.com/office/powerpoint/2010/main" val="298896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br>
              <a:rPr lang="en-US" dirty="0"/>
            </a:br>
            <a:r>
              <a:rPr lang="es-419" sz="2400"/>
              <a:t>Configuración dúplex y velocidad</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Dos de las configuraciones más básicas en un switch son el ancho de banda ("velocidad") y la configuración dúplex para cada puerto de switch individual. Es fundamental que la configuración de dúplex y ancho de banda coincida entre el puerto del conmutador y los dispositivos conectados.</a:t>
            </a:r>
          </a:p>
          <a:p>
            <a:pPr marL="0" indent="0" algn="l"/>
            <a:endParaRPr lang="en-US" sz="1600" dirty="0">
              <a:solidFill>
                <a:srgbClr val="000000"/>
              </a:solidFill>
            </a:endParaRPr>
          </a:p>
          <a:p>
            <a:pPr marL="0" indent="0" algn="l" rtl="0"/>
            <a:r>
              <a:rPr lang="es-419" sz="1600">
                <a:solidFill>
                  <a:srgbClr val="000000"/>
                </a:solidFill>
              </a:rPr>
              <a:t>Se utilizan dos tipos de parámetros dúplex para las comunicaciones en una red Ethernet:</a:t>
            </a:r>
          </a:p>
          <a:p>
            <a:pPr marL="358835" lvl="1" indent="-285750" rtl="0">
              <a:buFont typeface="Arial" panose="020B0604020202020204" pitchFamily="34" charset="0"/>
              <a:buChar char="•"/>
            </a:pPr>
            <a:r>
              <a:rPr lang="es-419" sz="1600">
                <a:solidFill>
                  <a:srgbClr val="000000"/>
                </a:solidFill>
              </a:rPr>
              <a:t>Full-duplex:</a:t>
            </a:r>
            <a:r>
              <a:rPr lang="es-419" sz="1600" b="1">
                <a:solidFill>
                  <a:srgbClr val="000000"/>
                </a:solidFill>
              </a:rPr>
              <a:t>ambos extremos de la conexión pueden enviar y recibir simultáneamente.</a:t>
            </a:r>
          </a:p>
          <a:p>
            <a:pPr marL="358835" lvl="1" indent="-285750" rtl="0">
              <a:buFont typeface="Arial" panose="020B0604020202020204" pitchFamily="34" charset="0"/>
              <a:buChar char="•"/>
            </a:pPr>
            <a:r>
              <a:rPr lang="es-419" sz="1600">
                <a:solidFill>
                  <a:srgbClr val="000000"/>
                </a:solidFill>
              </a:rPr>
              <a:t>Semidúplex:</a:t>
            </a:r>
            <a:r>
              <a:rPr lang="es-419" sz="1600" b="1">
                <a:solidFill>
                  <a:srgbClr val="000000"/>
                </a:solidFill>
              </a:rPr>
              <a:t> solo uno de los extremos de la conexión puede enviar datos por vez.</a:t>
            </a:r>
          </a:p>
          <a:p>
            <a:pPr marL="0" indent="0" algn="l"/>
            <a:endParaRPr lang="en-US" sz="1600" dirty="0">
              <a:solidFill>
                <a:srgbClr val="000000"/>
              </a:solidFill>
            </a:endParaRPr>
          </a:p>
          <a:p>
            <a:pPr marL="0" indent="0" algn="l" rtl="0"/>
            <a:r>
              <a:rPr lang="es-419" sz="1600">
                <a:solidFill>
                  <a:srgbClr val="000000"/>
                </a:solidFill>
              </a:rPr>
              <a:t>La autonegociación es una función optativa que se encuentra en la mayoría de los switches Ethernet y NIC, que permite que Permite que dos dispositivos negocien automáticamente las mejores capacidades de velocidad y dúplex.</a:t>
            </a:r>
          </a:p>
          <a:p>
            <a:pPr marL="0" indent="0" algn="l"/>
            <a:endParaRPr lang="en-US" sz="1600" b="1" dirty="0">
              <a:solidFill>
                <a:srgbClr val="000000"/>
              </a:solidFill>
            </a:endParaRPr>
          </a:p>
          <a:p>
            <a:pPr marL="0" indent="0" algn="l" rtl="0"/>
            <a:r>
              <a:rPr lang="es-419" sz="1600" b="1">
                <a:solidFill>
                  <a:srgbClr val="000000"/>
                </a:solidFill>
              </a:rPr>
              <a:t>Nota: </a:t>
            </a:r>
            <a:r>
              <a:rPr lang="es-419" sz="1600">
                <a:solidFill>
                  <a:srgbClr val="000000"/>
                </a:solidFill>
              </a:rPr>
              <a:t>los puertos Gigabit Ethernet solo funcionan en dúplex completo.</a:t>
            </a:r>
            <a:r>
              <a:rPr lang="es-419" sz="1600" b="1">
                <a:solidFill>
                  <a:srgbClr val="000000"/>
                </a:solidFill>
              </a:rPr>
              <a:t> </a:t>
            </a:r>
          </a:p>
        </p:txBody>
      </p:sp>
    </p:spTree>
    <p:extLst>
      <p:ext uri="{BB962C8B-B14F-4D97-AF65-F5344CB8AC3E}">
        <p14:creationId xmlns:p14="http://schemas.microsoft.com/office/powerpoint/2010/main" val="405540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 </a:t>
            </a:r>
            <a:br>
              <a:rPr lang="en-US" dirty="0"/>
            </a:br>
            <a:r>
              <a:rPr lang="es-419" sz="2400"/>
              <a:t>Configuración dúplex y velocidad</a:t>
            </a:r>
          </a:p>
        </p:txBody>
      </p:sp>
      <p:sp>
        <p:nvSpPr>
          <p:cNvPr id="5" name="Content Placeholder 4">
            <a:extLst>
              <a:ext uri="{FF2B5EF4-FFF2-40B4-BE49-F238E27FC236}">
                <a16:creationId xmlns:a16="http://schemas.microsoft.com/office/drawing/2014/main" id="{EAF5B935-3345-4044-9B1C-FFAA3841A95F}"/>
              </a:ext>
            </a:extLst>
          </p:cNvPr>
          <p:cNvSpPr>
            <a:spLocks noGrp="1"/>
          </p:cNvSpPr>
          <p:nvPr>
            <p:ph idx="1"/>
          </p:nvPr>
        </p:nvSpPr>
        <p:spPr>
          <a:xfrm>
            <a:off x="311480" y="763736"/>
            <a:ext cx="8521039" cy="2140258"/>
          </a:xfrm>
        </p:spPr>
        <p:txBody>
          <a:bodyPr/>
          <a:lstStyle/>
          <a:p>
            <a:pPr marL="342900" indent="-342900" algn="l" rtl="0">
              <a:buFont typeface="Arial" panose="020B0604020202020204" pitchFamily="34" charset="0"/>
              <a:buChar char="•"/>
            </a:pPr>
            <a:r>
              <a:rPr lang="es-419" sz="1500" dirty="0">
                <a:solidFill>
                  <a:srgbClr val="000000"/>
                </a:solidFill>
              </a:rPr>
              <a:t>La falta de coincidencia dúplex es una de las causas más comunes de problemas de rendimiento en enlaces Ethernet de 10/100 Mbps. Se produce cuando un puerto del enlace funciona en semidúplex, mientras que el otro puerto opera en dúplex completo.</a:t>
            </a:r>
          </a:p>
          <a:p>
            <a:pPr marL="342900" indent="-342900" algn="l" rtl="0">
              <a:buFont typeface="Arial" panose="020B0604020202020204" pitchFamily="34" charset="0"/>
              <a:buChar char="•"/>
            </a:pPr>
            <a:r>
              <a:rPr lang="es-419" sz="1500" dirty="0">
                <a:solidFill>
                  <a:srgbClr val="000000"/>
                </a:solidFill>
              </a:rPr>
              <a:t>Esto sucede cuando uno o ambos puertos de un enlace se restablecen, y el proceso de autonegociación no configura ambos participantes del enlace de la misma manera. </a:t>
            </a:r>
          </a:p>
          <a:p>
            <a:pPr marL="342900" indent="-342900" algn="l" rtl="0">
              <a:buFont typeface="Arial" panose="020B0604020202020204" pitchFamily="34" charset="0"/>
              <a:buChar char="•"/>
            </a:pPr>
            <a:r>
              <a:rPr lang="es-419" sz="1500" dirty="0">
                <a:solidFill>
                  <a:srgbClr val="000000"/>
                </a:solidFill>
              </a:rPr>
              <a:t>También puede ocurrir cuando los usuarios reconfiguran un lado del enlace y olvidan reconfigurar el otro. Ambos lados de un enlace deben tener activada la autonegociación, o bien ambos deben tenerla desactivada. La práctica recomendada es configurar ambos puertos del switch Ethernet como dúplex completo.</a:t>
            </a:r>
          </a:p>
        </p:txBody>
      </p:sp>
      <p:pic>
        <p:nvPicPr>
          <p:cNvPr id="7" name="Picture 6">
            <a:extLst>
              <a:ext uri="{FF2B5EF4-FFF2-40B4-BE49-F238E27FC236}">
                <a16:creationId xmlns:a16="http://schemas.microsoft.com/office/drawing/2014/main" id="{E391F5F5-84B2-074A-ADD6-27895E0506BE}"/>
              </a:ext>
            </a:extLst>
          </p:cNvPr>
          <p:cNvPicPr>
            <a:picLocks noChangeAspect="1"/>
          </p:cNvPicPr>
          <p:nvPr/>
        </p:nvPicPr>
        <p:blipFill>
          <a:blip r:embed="rId3"/>
          <a:stretch>
            <a:fillRect/>
          </a:stretch>
        </p:blipFill>
        <p:spPr>
          <a:xfrm>
            <a:off x="1534992" y="3102381"/>
            <a:ext cx="6074015" cy="1530850"/>
          </a:xfrm>
          <a:prstGeom prst="rect">
            <a:avLst/>
          </a:prstGeom>
        </p:spPr>
      </p:pic>
    </p:spTree>
    <p:extLst>
      <p:ext uri="{BB962C8B-B14F-4D97-AF65-F5344CB8AC3E}">
        <p14:creationId xmlns:p14="http://schemas.microsoft.com/office/powerpoint/2010/main" val="38332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191FACFD-7764-1045-B78F-082A94229571}"/>
              </a:ext>
            </a:extLst>
          </p:cNvPr>
          <p:cNvSpPr>
            <a:spLocks noGrp="1"/>
          </p:cNvSpPr>
          <p:nvPr>
            <p:ph type="title"/>
          </p:nvPr>
        </p:nvSpPr>
        <p:spPr>
          <a:xfrm>
            <a:off x="0" y="-15285"/>
            <a:ext cx="9144000" cy="757238"/>
          </a:xfrm>
        </p:spPr>
        <p:txBody>
          <a:bodyPr/>
          <a:lstStyle/>
          <a:p>
            <a:pPr rtl="0"/>
            <a:r>
              <a:rPr lang="es-419" dirty="0"/>
              <a:t>¿Qué esperar en este módulo? (Cont.)</a:t>
            </a:r>
          </a:p>
        </p:txBody>
      </p:sp>
      <p:sp>
        <p:nvSpPr>
          <p:cNvPr id="13" name="Content Placeholder 1">
            <a:extLst>
              <a:ext uri="{FF2B5EF4-FFF2-40B4-BE49-F238E27FC236}">
                <a16:creationId xmlns:a16="http://schemas.microsoft.com/office/drawing/2014/main" id="{382832F2-C9A0-5644-AD5C-3E90BD34AAC5}"/>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dirty="0"/>
              <a:t>Para facilitar el aprendizaje, los siguientes funciones pueden estar incluidas en este módulo:</a:t>
            </a:r>
          </a:p>
          <a:p>
            <a:pPr marL="0" indent="0">
              <a:buNone/>
            </a:pPr>
            <a:endParaRPr lang="en-US" dirty="0"/>
          </a:p>
          <a:p>
            <a:pPr marL="0" indent="0">
              <a:buNone/>
            </a:pPr>
            <a:endParaRPr lang="en-US" dirty="0"/>
          </a:p>
        </p:txBody>
      </p:sp>
      <p:graphicFrame>
        <p:nvGraphicFramePr>
          <p:cNvPr id="14" name="Content Placeholder 3">
            <a:extLst>
              <a:ext uri="{FF2B5EF4-FFF2-40B4-BE49-F238E27FC236}">
                <a16:creationId xmlns:a16="http://schemas.microsoft.com/office/drawing/2014/main" id="{B2112FCA-EF01-1642-B261-F8FFB699D80A}"/>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dirty="0">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ctr"/>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ctr"/>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dirty="0">
                          <a:solidFill>
                            <a:srgbClr val="000000"/>
                          </a:solidFill>
                          <a:effectLst/>
                          <a:latin typeface="+mn-lt"/>
                        </a:rPr>
                        <a:t>Resumen del módulo</a:t>
                      </a:r>
                    </a:p>
                  </a:txBody>
                  <a:tcPr marL="9525" marR="9525" marT="9525" marB="0" anchor="ctr"/>
                </a:tc>
                <a:tc>
                  <a:txBody>
                    <a:bodyPr/>
                    <a:lstStyle/>
                    <a:p>
                      <a:pPr rtl="0"/>
                      <a:r>
                        <a:rPr lang="es-419" dirty="0"/>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54620703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Cambiar velocidades y métodos de reenvío</a:t>
            </a:r>
            <a:br>
              <a:rPr lang="en-US" dirty="0"/>
            </a:br>
            <a:r>
              <a:rPr lang="es-419" sz="2400"/>
              <a:t>Auto-MDIX</a:t>
            </a:r>
          </a:p>
        </p:txBody>
      </p:sp>
      <p:sp>
        <p:nvSpPr>
          <p:cNvPr id="4" name="Content Placeholder 3">
            <a:extLst>
              <a:ext uri="{FF2B5EF4-FFF2-40B4-BE49-F238E27FC236}">
                <a16:creationId xmlns:a16="http://schemas.microsoft.com/office/drawing/2014/main" id="{1F3CA7BB-7E7C-7149-9859-4AA0DDEC8CC4}"/>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Las conexiones entre dispositivos requerían el uso de un cable cruzado o directo. El tipo de cable requerido dependía del tipo de dispositivos de interconexión.</a:t>
            </a:r>
          </a:p>
          <a:p>
            <a:pPr marL="0" indent="0" algn="l" rtl="0"/>
            <a:r>
              <a:rPr lang="es-419" sz="1600" b="1">
                <a:solidFill>
                  <a:srgbClr val="000000"/>
                </a:solidFill>
              </a:rPr>
              <a:t>Nota</a:t>
            </a:r>
            <a:r>
              <a:rPr lang="es-419" sz="1600">
                <a:solidFill>
                  <a:srgbClr val="000000"/>
                </a:solidFill>
              </a:rPr>
              <a:t>: Una conexión directa entre un router y un host requiere una conexión cruzada. </a:t>
            </a:r>
          </a:p>
          <a:p>
            <a:pPr marL="0" indent="0" algn="l"/>
            <a:endParaRPr lang="en-US" sz="1600" dirty="0">
              <a:solidFill>
                <a:srgbClr val="000000"/>
              </a:solidFill>
            </a:endParaRPr>
          </a:p>
          <a:p>
            <a:pPr marL="285750" indent="-285750" algn="l" rtl="0">
              <a:buFont typeface="Arial" panose="020B0604020202020204" pitchFamily="34" charset="0"/>
              <a:buChar char="•"/>
            </a:pPr>
            <a:r>
              <a:rPr lang="es-419" sz="1600">
                <a:solidFill>
                  <a:srgbClr val="000000"/>
                </a:solidFill>
              </a:rPr>
              <a:t>Actualmente, la mayor parte de los dispositivos admiten la característica interfaz cruzada automática dependiente del medio (auto-MDIX). Cuando está habilitado, el conmutador detecta automáticamente el tipo de cable conectado al puerto y configura las interfaces en consecuencia. </a:t>
            </a:r>
          </a:p>
          <a:p>
            <a:pPr marL="285750" indent="-285750" algn="l" rtl="0">
              <a:buFont typeface="Arial" panose="020B0604020202020204" pitchFamily="34" charset="0"/>
              <a:buChar char="•"/>
            </a:pPr>
            <a:r>
              <a:rPr lang="es-419" sz="1600">
                <a:solidFill>
                  <a:srgbClr val="000000"/>
                </a:solidFill>
              </a:rPr>
              <a:t>La función auto-MDIX está habilitada de manera predeterminada en los conmutadores que ejecutan Cisco IOS Release 12.2 (18) SE o posterior. Sin embargo, la característica podría estar deshabilitada. Por esta razón, siempre debe utilizar el tipo de cable correcto y no confiar en la función Auto-MDIX. </a:t>
            </a:r>
          </a:p>
          <a:p>
            <a:pPr marL="285750" indent="-285750" algn="l" rtl="0">
              <a:buFont typeface="Arial" panose="020B0604020202020204" pitchFamily="34" charset="0"/>
              <a:buChar char="•"/>
            </a:pPr>
            <a:r>
              <a:rPr lang="es-419" sz="1600">
                <a:solidFill>
                  <a:srgbClr val="000000"/>
                </a:solidFill>
              </a:rPr>
              <a:t>Auto-MDIX se puede volver a habilitar mediante el comando de configuración de la interfaz </a:t>
            </a:r>
            <a:r>
              <a:rPr lang="es-419" sz="1600" b="1">
                <a:solidFill>
                  <a:srgbClr val="000000"/>
                </a:solidFill>
              </a:rPr>
              <a:t>automática de mdix</a:t>
            </a:r>
            <a:r>
              <a:rPr lang="es-419" sz="1600">
                <a:solidFill>
                  <a:srgbClr val="000000"/>
                </a:solidFill>
              </a:rPr>
              <a:t> .</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7653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7.5 -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600">
                <a:latin typeface="Arial" charset="0"/>
              </a:rPr>
              <a:t>Práctica del módulo y cuestionario</a:t>
            </a:r>
            <a:br>
              <a:rPr lang="en-US" dirty="0">
                <a:latin typeface="Arial" charset="0"/>
              </a:rPr>
            </a:br>
            <a:r>
              <a:rPr lang="es-419">
                <a:latin typeface="Arial" charset="0"/>
              </a:rPr>
              <a:t>¿Qué aprendí en este módulo?</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dirty="0"/>
              <a:t>Ethernet funciona en la capa de enlace de datos y en la capa física. Los estándares de Ethernet definen los protocolos de capa 2 y las tecnologías de capa 1. </a:t>
            </a:r>
          </a:p>
          <a:p>
            <a:pPr rtl="0">
              <a:spcBef>
                <a:spcPts val="0"/>
              </a:spcBef>
              <a:spcAft>
                <a:spcPts val="0"/>
              </a:spcAft>
              <a:buFont typeface="Arial" panose="020B0604020202020204" pitchFamily="34" charset="0"/>
              <a:buChar char="•"/>
            </a:pPr>
            <a:r>
              <a:rPr lang="es-419" sz="1600" dirty="0"/>
              <a:t>Ethernet utiliza las subcapas LLC y MAC de la capa de enlace de datos para operar. </a:t>
            </a:r>
          </a:p>
          <a:p>
            <a:pPr rtl="0">
              <a:spcBef>
                <a:spcPts val="0"/>
              </a:spcBef>
              <a:spcAft>
                <a:spcPts val="0"/>
              </a:spcAft>
              <a:buFont typeface="Arial" panose="020B0604020202020204" pitchFamily="34" charset="0"/>
              <a:buChar char="•"/>
            </a:pPr>
            <a:r>
              <a:rPr lang="es-419" sz="1600" dirty="0"/>
              <a:t>Los campos de trama Ethernet son: delimitador de tramas de preámbulo y inicio, dirección MAC de destino, dirección MAC de origen, EtherType, datos y FCS.</a:t>
            </a:r>
          </a:p>
          <a:p>
            <a:pPr rtl="0">
              <a:spcBef>
                <a:spcPts val="0"/>
              </a:spcBef>
              <a:spcAft>
                <a:spcPts val="0"/>
              </a:spcAft>
              <a:buFont typeface="Arial" panose="020B0604020202020204" pitchFamily="34" charset="0"/>
              <a:buChar char="•"/>
            </a:pPr>
            <a:r>
              <a:rPr lang="es-419" sz="1600" dirty="0"/>
              <a:t>El direccionamiento MAC proporciona un método para la identificación del dispositivo en la capa de enlace de datos del modelo OSI. </a:t>
            </a:r>
          </a:p>
          <a:p>
            <a:pPr rtl="0">
              <a:spcBef>
                <a:spcPts val="0"/>
              </a:spcBef>
              <a:spcAft>
                <a:spcPts val="0"/>
              </a:spcAft>
              <a:buFont typeface="Arial" panose="020B0604020202020204" pitchFamily="34" charset="0"/>
              <a:buChar char="•"/>
            </a:pPr>
            <a:r>
              <a:rPr lang="es-419" sz="1600" dirty="0"/>
              <a:t>Una dirección MAC de Ethernet es una dirección de 48 bits expresada con 12 dígitos hexadecimales o 6 bytes. </a:t>
            </a:r>
          </a:p>
          <a:p>
            <a:pPr rtl="0">
              <a:spcBef>
                <a:spcPts val="0"/>
              </a:spcBef>
              <a:spcAft>
                <a:spcPts val="0"/>
              </a:spcAft>
              <a:buFont typeface="Arial" panose="020B0604020202020204" pitchFamily="34" charset="0"/>
              <a:buChar char="•"/>
            </a:pPr>
            <a:r>
              <a:rPr lang="es-419" sz="1600" dirty="0"/>
              <a:t>Cuando un dispositivo reenvía un mensaje a una red Ethernet, el encabezado Ethernet incluye las direcciones MAC de origen y destino. En Ethernet, se utilizan diferentes direcciones MAC para las comunicaciones de unidifusión, difusión y multidifusión de capa 2.</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600">
                <a:latin typeface="Arial" charset="0"/>
              </a:rPr>
              <a:t>Práctica del módulo y cuestionario</a:t>
            </a:r>
            <a:br>
              <a:rPr lang="en-US" dirty="0">
                <a:latin typeface="Arial" charset="0"/>
              </a:rPr>
            </a:br>
            <a:r>
              <a:rPr lang="es-419">
                <a:latin typeface="Arial" charset="0"/>
              </a:rPr>
              <a:t>¿Qué aprendí en este módulo? (Contd.)</a:t>
            </a:r>
          </a:p>
        </p:txBody>
      </p:sp>
      <p:sp>
        <p:nvSpPr>
          <p:cNvPr id="3" name="Content Placeholder 2">
            <a:extLst>
              <a:ext uri="{FF2B5EF4-FFF2-40B4-BE49-F238E27FC236}">
                <a16:creationId xmlns:a16="http://schemas.microsoft.com/office/drawing/2014/main" id="{D93A55FA-1939-6742-B7CE-57C0035303D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a:t>Un switch Ethernet de capa 2 toma sus decisiones de reenvío basándose únicamente en las direcciones MAC Ethernet de capa 2. </a:t>
            </a:r>
          </a:p>
          <a:p>
            <a:pPr rtl="0">
              <a:spcBef>
                <a:spcPts val="0"/>
              </a:spcBef>
              <a:spcAft>
                <a:spcPts val="0"/>
              </a:spcAft>
              <a:buFont typeface="Arial" panose="020B0604020202020204" pitchFamily="34" charset="0"/>
              <a:buChar char="•"/>
            </a:pPr>
            <a:r>
              <a:rPr lang="es-419" sz="1600"/>
              <a:t>El switch arma la tabla de direcciones MAC de manera dinámica después de examinar la dirección MAC de origen de las tramas recibidas en un puerto. </a:t>
            </a:r>
          </a:p>
          <a:p>
            <a:pPr rtl="0">
              <a:spcBef>
                <a:spcPts val="0"/>
              </a:spcBef>
              <a:spcAft>
                <a:spcPts val="0"/>
              </a:spcAft>
              <a:buFont typeface="Arial" panose="020B0604020202020204" pitchFamily="34" charset="0"/>
              <a:buChar char="•"/>
            </a:pPr>
            <a:r>
              <a:rPr lang="es-419" sz="1600"/>
              <a:t>El switch reenvía las tramas después de buscar una coincidencia entre la dirección MAC de destino de la trama y una entrada de la tabla de direcciones MAC. </a:t>
            </a:r>
          </a:p>
          <a:p>
            <a:pPr rtl="0">
              <a:spcBef>
                <a:spcPts val="0"/>
              </a:spcBef>
              <a:spcAft>
                <a:spcPts val="0"/>
              </a:spcAft>
              <a:buFont typeface="Arial" panose="020B0604020202020204" pitchFamily="34" charset="0"/>
              <a:buChar char="•"/>
            </a:pPr>
            <a:r>
              <a:rPr lang="es-419" sz="1600"/>
              <a:t>Los switches utilizan uno de los siguientes métodos de reenvío para cambiar datos entre puertos de red: store-and-forward switching o cut-through switching. Dos variantes de conmutación de corte son avance rápido y sin fragmentos. </a:t>
            </a:r>
          </a:p>
          <a:p>
            <a:pPr rtl="0">
              <a:spcBef>
                <a:spcPts val="0"/>
              </a:spcBef>
              <a:spcAft>
                <a:spcPts val="0"/>
              </a:spcAft>
              <a:buFont typeface="Arial" panose="020B0604020202020204" pitchFamily="34" charset="0"/>
              <a:buChar char="•"/>
            </a:pPr>
            <a:r>
              <a:rPr lang="es-419" sz="1600"/>
              <a:t>Dos métodos de almacenamiento en búfer de memoria son la memoria basada en puertos y la memoria compartida. </a:t>
            </a:r>
          </a:p>
          <a:p>
            <a:pPr rtl="0">
              <a:spcBef>
                <a:spcPts val="0"/>
              </a:spcBef>
              <a:spcAft>
                <a:spcPts val="0"/>
              </a:spcAft>
              <a:buFont typeface="Arial" panose="020B0604020202020204" pitchFamily="34" charset="0"/>
              <a:buChar char="•"/>
            </a:pPr>
            <a:r>
              <a:rPr lang="es-419" sz="1600"/>
              <a:t>Hay dos tipos de configuraciones dúplex utilizadas para las comunicaciones en una red Ethernet: dúplex completo y medio dúplex. </a:t>
            </a:r>
          </a:p>
        </p:txBody>
      </p:sp>
    </p:spTree>
    <p:custDataLst>
      <p:tags r:id="rId1"/>
    </p:custDataLst>
    <p:extLst>
      <p:ext uri="{BB962C8B-B14F-4D97-AF65-F5344CB8AC3E}">
        <p14:creationId xmlns:p14="http://schemas.microsoft.com/office/powerpoint/2010/main" val="1686208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r>
              <a:rPr lang="es-419" sz="1600" dirty="0">
                <a:latin typeface="Arial" charset="0"/>
              </a:rPr>
              <a:t>Módulo 7: Conmutación Ethernet</a:t>
            </a:r>
            <a:br>
              <a:rPr lang="en-US" dirty="0">
                <a:latin typeface="Arial" charset="0"/>
              </a:rPr>
            </a:br>
            <a:r>
              <a:rPr lang="es-419" dirty="0">
                <a:latin typeface="Arial" charset="0"/>
              </a:rPr>
              <a:t>Nuevos Términos y comandos</a:t>
            </a:r>
          </a:p>
        </p:txBody>
      </p:sp>
      <p:sp>
        <p:nvSpPr>
          <p:cNvPr id="2" name="Content Placeholder 1">
            <a:extLst>
              <a:ext uri="{FF2B5EF4-FFF2-40B4-BE49-F238E27FC236}">
                <a16:creationId xmlns:a16="http://schemas.microsoft.com/office/drawing/2014/main" id="{C3353614-7F17-DC4C-A95A-616BC6DF8431}"/>
              </a:ext>
            </a:extLst>
          </p:cNvPr>
          <p:cNvSpPr>
            <a:spLocks noGrp="1"/>
          </p:cNvSpPr>
          <p:nvPr>
            <p:ph idx="1"/>
          </p:nvPr>
        </p:nvSpPr>
        <p:spPr/>
        <p:txBody>
          <a:bodyPr/>
          <a:lstStyle/>
          <a:p>
            <a:pPr rtl="0">
              <a:buFont typeface="Arial" panose="020B0604020202020204" pitchFamily="34" charset="0"/>
              <a:buChar char="•"/>
            </a:pPr>
            <a:r>
              <a:rPr lang="es-419" sz="1600"/>
              <a:t>Store-and-Forward Switching</a:t>
            </a:r>
          </a:p>
          <a:p>
            <a:pPr rtl="0">
              <a:buFont typeface="Arial" panose="020B0604020202020204" pitchFamily="34" charset="0"/>
              <a:buChar char="•"/>
            </a:pPr>
            <a:r>
              <a:rPr lang="es-419" sz="1600"/>
              <a:t>Cut-through Switching</a:t>
            </a:r>
          </a:p>
          <a:p>
            <a:pPr rtl="0">
              <a:buFont typeface="Arial" panose="020B0604020202020204" pitchFamily="34" charset="0"/>
              <a:buChar char="•"/>
            </a:pPr>
            <a:r>
              <a:rPr lang="es-419" sz="1600"/>
              <a:t>Fast-Forward Switching</a:t>
            </a:r>
          </a:p>
          <a:p>
            <a:pPr rtl="0">
              <a:buFont typeface="Arial" panose="020B0604020202020204" pitchFamily="34" charset="0"/>
              <a:buChar char="•"/>
            </a:pPr>
            <a:r>
              <a:rPr lang="es-419" sz="1600"/>
              <a:t>Fragment-free Switching</a:t>
            </a:r>
          </a:p>
          <a:p>
            <a:pPr rtl="0">
              <a:buFont typeface="Arial" panose="020B0604020202020204" pitchFamily="34" charset="0"/>
              <a:buChar char="•"/>
            </a:pPr>
            <a:r>
              <a:rPr lang="es-419" sz="1600"/>
              <a:t>OUI (Organizationally Unique Identifier)</a:t>
            </a:r>
          </a:p>
          <a:p>
            <a:pPr rtl="0">
              <a:buFont typeface="Arial" panose="020B0604020202020204" pitchFamily="34" charset="0"/>
              <a:buChar char="•"/>
            </a:pPr>
            <a:r>
              <a:rPr lang="es-419" sz="1600"/>
              <a:t>ARP (Address Resolution Protocol)</a:t>
            </a:r>
          </a:p>
          <a:p>
            <a:pPr rtl="0">
              <a:buFont typeface="Arial" panose="020B0604020202020204" pitchFamily="34" charset="0"/>
              <a:buChar char="•"/>
            </a:pPr>
            <a:r>
              <a:rPr lang="es-419" sz="1600"/>
              <a:t>ND (Neighbor Discovery)</a:t>
            </a:r>
          </a:p>
          <a:p>
            <a:pPr rtl="0">
              <a:buFont typeface="Arial" panose="020B0604020202020204" pitchFamily="34" charset="0"/>
              <a:buChar char="•"/>
            </a:pPr>
            <a:r>
              <a:rPr lang="es-419" sz="1600"/>
              <a:t>Port-based memory</a:t>
            </a:r>
          </a:p>
          <a:p>
            <a:pPr rtl="0">
              <a:buFont typeface="Arial" panose="020B0604020202020204" pitchFamily="34" charset="0"/>
              <a:buChar char="•"/>
            </a:pPr>
            <a:r>
              <a:rPr lang="es-419" sz="1600"/>
              <a:t>Shared memory</a:t>
            </a:r>
          </a:p>
          <a:p>
            <a:pPr rtl="0">
              <a:buFont typeface="Arial" panose="020B0604020202020204" pitchFamily="34" charset="0"/>
              <a:buChar char="•"/>
            </a:pPr>
            <a:r>
              <a:rPr lang="es-419" sz="1600"/>
              <a:t>Auto-MDIX</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3">
            <a:extLst>
              <a:ext uri="{FF2B5EF4-FFF2-40B4-BE49-F238E27FC236}">
                <a16:creationId xmlns:a16="http://schemas.microsoft.com/office/drawing/2014/main" id="{2CD8E789-6984-3D4F-BA94-2CC19DD19E08}"/>
              </a:ext>
            </a:extLst>
          </p:cNvPr>
          <p:cNvSpPr>
            <a:spLocks noGrp="1" noChangeArrowheads="1"/>
          </p:cNvSpPr>
          <p:nvPr>
            <p:ph type="title"/>
          </p:nvPr>
        </p:nvSpPr>
        <p:spPr>
          <a:xfrm>
            <a:off x="1" y="41393"/>
            <a:ext cx="9144000" cy="757551"/>
          </a:xfrm>
        </p:spPr>
        <p:txBody>
          <a:bodyPr/>
          <a:lstStyle/>
          <a:p>
            <a:r>
              <a:rPr lang="es-419" dirty="0"/>
              <a:t>Verifique su conocimiento</a:t>
            </a:r>
          </a:p>
        </p:txBody>
      </p:sp>
      <p:sp>
        <p:nvSpPr>
          <p:cNvPr id="7" name="Rectangle 34">
            <a:extLst>
              <a:ext uri="{FF2B5EF4-FFF2-40B4-BE49-F238E27FC236}">
                <a16:creationId xmlns:a16="http://schemas.microsoft.com/office/drawing/2014/main" id="{C84FFA85-DFBD-9C41-9F30-8DCC325817DB}"/>
              </a:ext>
            </a:extLst>
          </p:cNvP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s-419" dirty="0"/>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dirty="0"/>
              <a:t>Las actividades de Verifique su conocimiento </a:t>
            </a:r>
            <a:r>
              <a:rPr lang="es-419" b="1" dirty="0"/>
              <a:t>no</a:t>
            </a:r>
            <a:r>
              <a:rPr lang="es-419" dirty="0"/>
              <a:t> afectan las calificaciones de los estudiantes.</a:t>
            </a:r>
          </a:p>
          <a:p>
            <a:pPr>
              <a:spcBef>
                <a:spcPct val="30000"/>
              </a:spcBef>
              <a:buFont typeface="Arial" panose="020B0604020202020204" pitchFamily="34" charset="0"/>
              <a:buChar char="•"/>
            </a:pPr>
            <a:r>
              <a:rPr lang="es-419" dirty="0"/>
              <a:t>No hay diapositivas separadas para estas actividades en el PPT. Se enumeran en el área de notas de la diapositiva que aparece antes de estas actividades.</a:t>
            </a: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4605282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dirty="0"/>
              <a:t>Módulo 7: Actividades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s-419" dirty="0"/>
              <a:t>¿Qué actividades están asociadas con este módulo?</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83286938"/>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48348">
                  <a:extLst>
                    <a:ext uri="{9D8B030D-6E8A-4147-A177-3AD203B41FA5}">
                      <a16:colId xmlns:a16="http://schemas.microsoft.com/office/drawing/2014/main" val="3156509146"/>
                    </a:ext>
                  </a:extLst>
                </a:gridCol>
                <a:gridCol w="4089464">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Página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dirty="0"/>
                        <a:t>Tipo de actividad</a:t>
                      </a:r>
                    </a:p>
                  </a:txBody>
                  <a:tcPr marL="68580" marR="68580" marT="34290" marB="34290" anchor="ctr"/>
                </a:tc>
                <a:tc>
                  <a:txBody>
                    <a:bodyPr/>
                    <a:lstStyle/>
                    <a:p>
                      <a:pPr rtl="0"/>
                      <a:r>
                        <a:rPr lang="es-419" sz="1200" dirty="0"/>
                        <a:t>Nombre de la actividad</a:t>
                      </a:r>
                    </a:p>
                  </a:txBody>
                  <a:tcPr marL="68580" marR="68580" marT="34290" marB="34290" anchor="ctr"/>
                </a:tc>
                <a:tc>
                  <a:txBody>
                    <a:bodyPr/>
                    <a:lstStyle/>
                    <a:p>
                      <a:pPr rtl="0"/>
                      <a:r>
                        <a:rPr lang="es-419" sz="1200" dirty="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kern="1200" dirty="0">
                          <a:solidFill>
                            <a:srgbClr val="000000"/>
                          </a:solidFill>
                          <a:latin typeface="+mn-lt"/>
                          <a:ea typeface="+mn-ea"/>
                          <a:cs typeface="+mn-cs"/>
                        </a:rPr>
                        <a:t>Verifique su conocimiento</a:t>
                      </a:r>
                    </a:p>
                  </a:txBody>
                  <a:tcPr marL="68580" marR="68580" marT="34290" marB="34290" anchor="ctr"/>
                </a:tc>
                <a:tc>
                  <a:txBody>
                    <a:bodyPr/>
                    <a:lstStyle/>
                    <a:p>
                      <a:pPr rtl="0"/>
                      <a:r>
                        <a:rPr lang="es-419" sz="1100" kern="1200" dirty="0">
                          <a:solidFill>
                            <a:srgbClr val="000000"/>
                          </a:solidFill>
                          <a:latin typeface="+mn-lt"/>
                          <a:ea typeface="+mn-ea"/>
                          <a:cs typeface="+mn-cs"/>
                        </a:rPr>
                        <a:t>Conmutación Ethernet</a:t>
                      </a:r>
                    </a:p>
                  </a:txBody>
                  <a:tcPr marL="68580" marR="68580" marT="34290" marB="34290" anchor="ctr"/>
                </a:tc>
                <a:tc>
                  <a:txBody>
                    <a:bodyPr/>
                    <a:lstStyle/>
                    <a:p>
                      <a:pPr rtl="0"/>
                      <a:r>
                        <a:rPr lang="es-419" sz="1100" dirty="0">
                          <a:solidFill>
                            <a:srgbClr val="000000"/>
                          </a:solidFill>
                        </a:rPr>
                        <a:t>Se recomienda</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7.1.6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Lab</a:t>
                      </a:r>
                    </a:p>
                  </a:txBody>
                  <a:tcPr marL="68580" marR="68580" marT="34290" marB="34290" anchor="ctr"/>
                </a:tc>
                <a:tc>
                  <a:txBody>
                    <a:bodyPr/>
                    <a:lstStyle/>
                    <a:p>
                      <a:pPr rtl="0"/>
                      <a:r>
                        <a:rPr lang="es-419" sz="1100" dirty="0">
                          <a:solidFill>
                            <a:srgbClr val="000000"/>
                          </a:solidFill>
                        </a:rPr>
                        <a:t>Use Wireshark para examinar tramas de Ethernet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7.2.7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 las direcciones MAC del dispositivo de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Tablas de direcciones MAC en conmutadores conectados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solidFill>
                            <a:srgbClr val="000000"/>
                          </a:solidFill>
                        </a:rPr>
                        <a:t>7.3.5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Envío de la trama a la puerta de enlace predeterminada</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solidFill>
                            <a:srgbClr val="000000"/>
                          </a:solidFill>
                        </a:rPr>
                        <a:t>7.3.6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¡Cambialo!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solidFill>
                            <a:srgbClr val="000000"/>
                          </a:solidFill>
                        </a:rPr>
                        <a:t>7.3.7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 la tabla de direcciones MAC del conmutador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solidFill>
                            <a:srgbClr val="000000"/>
                          </a:solidFill>
                        </a:rPr>
                        <a:t>7.4.6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kern="1200" dirty="0">
                          <a:solidFill>
                            <a:srgbClr val="000000"/>
                          </a:solidFill>
                          <a:latin typeface="+mn-lt"/>
                          <a:ea typeface="+mn-ea"/>
                          <a:cs typeface="+mn-cs"/>
                        </a:rPr>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 la tabla de direcciones MAC del conmutador...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7: Buenas Prácticas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300" dirty="0"/>
              <a:t>Antes de enseñar el Módulo 7, el instructor debe:</a:t>
            </a:r>
          </a:p>
          <a:p>
            <a:pPr>
              <a:lnSpc>
                <a:spcPct val="150000"/>
              </a:lnSpc>
              <a:spcBef>
                <a:spcPct val="30000"/>
              </a:spcBef>
              <a:buFont typeface="Arial" panose="020B0604020202020204" pitchFamily="34" charset="0"/>
              <a:buChar char="•"/>
            </a:pPr>
            <a:r>
              <a:rPr lang="es-419" sz="1300" dirty="0"/>
              <a:t>Revisar las actividades y evaluaciones para este módulo.</a:t>
            </a:r>
          </a:p>
          <a:p>
            <a:pPr>
              <a:lnSpc>
                <a:spcPct val="150000"/>
              </a:lnSpc>
              <a:spcBef>
                <a:spcPct val="30000"/>
              </a:spcBef>
              <a:buFont typeface="Arial" panose="020B0604020202020204" pitchFamily="34" charset="0"/>
              <a:buChar char="•"/>
            </a:pPr>
            <a:r>
              <a:rPr lang="es-419" sz="1300" dirty="0"/>
              <a:t>Intentar incluir tantas preguntas como sea posible para mantener a los estudiantes interesados durante la presentación en la clase.</a:t>
            </a:r>
          </a:p>
          <a:p>
            <a:pPr>
              <a:lnSpc>
                <a:spcPct val="150000"/>
              </a:lnSpc>
              <a:spcBef>
                <a:spcPct val="30000"/>
              </a:spcBef>
              <a:buFont typeface="Arial" panose="020B0604020202020204" pitchFamily="34" charset="0"/>
              <a:buChar char="•"/>
            </a:pPr>
            <a:r>
              <a:rPr lang="es-419" sz="1300" dirty="0"/>
              <a:t>Después de este módulo, el examen de conceptos de Ethernet está disponible y cubre los módulos 4-7.</a:t>
            </a:r>
          </a:p>
          <a:p>
            <a:pPr marL="0" indent="0">
              <a:lnSpc>
                <a:spcPct val="150000"/>
              </a:lnSpc>
              <a:spcBef>
                <a:spcPct val="30000"/>
              </a:spcBef>
              <a:buNone/>
            </a:pPr>
            <a:r>
              <a:rPr lang="es-419" sz="1300" dirty="0"/>
              <a:t>Tema 7.1</a:t>
            </a:r>
          </a:p>
          <a:p>
            <a:pPr lvl="1">
              <a:lnSpc>
                <a:spcPct val="85000"/>
              </a:lnSpc>
              <a:spcBef>
                <a:spcPct val="30000"/>
              </a:spcBef>
            </a:pPr>
            <a:r>
              <a:rPr lang="es-419" sz="1200" dirty="0"/>
              <a:t>Preguntar a los estudiantes o tenga una discusión en clase:</a:t>
            </a:r>
            <a:endParaRPr lang="es-419" sz="1300" dirty="0"/>
          </a:p>
          <a:p>
            <a:pPr lvl="2">
              <a:lnSpc>
                <a:spcPct val="85000"/>
              </a:lnSpc>
              <a:spcBef>
                <a:spcPct val="30000"/>
              </a:spcBef>
            </a:pPr>
            <a:r>
              <a:rPr lang="es-419" sz="1300" dirty="0"/>
              <a:t>¿Cuál cree que sería el efecto si Ethernet no utilizara el encuadre?</a:t>
            </a:r>
          </a:p>
          <a:p>
            <a:pPr marL="0" indent="0">
              <a:lnSpc>
                <a:spcPct val="85000"/>
              </a:lnSpc>
              <a:spcBef>
                <a:spcPct val="30000"/>
              </a:spcBef>
              <a:buNone/>
            </a:pPr>
            <a:r>
              <a:rPr lang="es-419" sz="1300" dirty="0"/>
              <a:t>Tema 7.2</a:t>
            </a:r>
          </a:p>
          <a:p>
            <a:pPr lvl="1">
              <a:lnSpc>
                <a:spcPct val="85000"/>
              </a:lnSpc>
              <a:spcBef>
                <a:spcPct val="30000"/>
              </a:spcBef>
            </a:pPr>
            <a:r>
              <a:rPr lang="es-419" sz="1200" dirty="0"/>
              <a:t>Preguntar a los estudiantes o tenga una discusión en clase:</a:t>
            </a:r>
            <a:endParaRPr lang="es-419" sz="1300" dirty="0"/>
          </a:p>
          <a:p>
            <a:pPr lvl="2">
              <a:lnSpc>
                <a:spcPct val="85000"/>
              </a:lnSpc>
              <a:spcBef>
                <a:spcPct val="30000"/>
              </a:spcBef>
            </a:pPr>
            <a:r>
              <a:rPr lang="es-419" sz="1300" dirty="0"/>
              <a:t>¿Cómo emulan los modos de comunicación de capa 2 la comunicación humana en grupos?</a:t>
            </a:r>
            <a:endParaRPr lang="en-US" sz="1300" b="1" dirty="0">
              <a:solidFill>
                <a:srgbClr val="FF0000"/>
              </a:solidFill>
            </a:endParaRP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2: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300" dirty="0"/>
              <a:t>Tema 7.1</a:t>
            </a:r>
          </a:p>
          <a:p>
            <a:pPr lvl="1">
              <a:lnSpc>
                <a:spcPct val="85000"/>
              </a:lnSpc>
              <a:spcBef>
                <a:spcPct val="30000"/>
              </a:spcBef>
            </a:pPr>
            <a:r>
              <a:rPr lang="es-419" sz="1300" dirty="0"/>
              <a:t>Preguntar a los estudiantes o tenga una discusión en clase:</a:t>
            </a:r>
          </a:p>
          <a:p>
            <a:pPr lvl="2">
              <a:lnSpc>
                <a:spcPct val="85000"/>
              </a:lnSpc>
              <a:spcBef>
                <a:spcPct val="30000"/>
              </a:spcBef>
            </a:pPr>
            <a:r>
              <a:rPr lang="es-419" sz="1300" dirty="0"/>
              <a:t>¿Cuál cree que sería el efecto si Ethernet no utilizara el encuadre?</a:t>
            </a:r>
          </a:p>
          <a:p>
            <a:pPr marL="0" indent="0">
              <a:lnSpc>
                <a:spcPct val="85000"/>
              </a:lnSpc>
              <a:spcBef>
                <a:spcPct val="30000"/>
              </a:spcBef>
              <a:buNone/>
            </a:pPr>
            <a:r>
              <a:rPr lang="es-419" sz="1300" dirty="0"/>
              <a:t>Tema 7.2</a:t>
            </a:r>
          </a:p>
          <a:p>
            <a:pPr lvl="1">
              <a:lnSpc>
                <a:spcPct val="85000"/>
              </a:lnSpc>
              <a:spcBef>
                <a:spcPct val="30000"/>
              </a:spcBef>
            </a:pPr>
            <a:r>
              <a:rPr lang="es-419" sz="1300" dirty="0"/>
              <a:t>Preguntar a los estudiantes o tenga una discusión en clase:</a:t>
            </a:r>
          </a:p>
          <a:p>
            <a:pPr lvl="2">
              <a:lnSpc>
                <a:spcPct val="85000"/>
              </a:lnSpc>
              <a:spcBef>
                <a:spcPct val="30000"/>
              </a:spcBef>
            </a:pPr>
            <a:r>
              <a:rPr lang="es-419" sz="1300" dirty="0"/>
              <a:t>¿Cómo emulan los modos de comunicación de capa 2 la comunicación humana en grupos?</a:t>
            </a:r>
          </a:p>
          <a:p>
            <a:pPr marL="0" indent="0">
              <a:lnSpc>
                <a:spcPct val="85000"/>
              </a:lnSpc>
              <a:spcBef>
                <a:spcPct val="30000"/>
              </a:spcBef>
              <a:buNone/>
            </a:pPr>
            <a:r>
              <a:rPr lang="es-419" sz="1300" dirty="0"/>
              <a:t>Tema 7.3</a:t>
            </a:r>
          </a:p>
          <a:p>
            <a:pPr lvl="1">
              <a:lnSpc>
                <a:spcPct val="85000"/>
              </a:lnSpc>
              <a:spcBef>
                <a:spcPct val="30000"/>
              </a:spcBef>
            </a:pPr>
            <a:r>
              <a:rPr lang="es-419" sz="1300" dirty="0"/>
              <a:t>Preguntar a los estudiantes o tenga una discusión en clase:</a:t>
            </a:r>
          </a:p>
          <a:p>
            <a:pPr lvl="2">
              <a:lnSpc>
                <a:spcPct val="85000"/>
              </a:lnSpc>
              <a:spcBef>
                <a:spcPct val="30000"/>
              </a:spcBef>
            </a:pPr>
            <a:r>
              <a:rPr lang="es-419" sz="1300" dirty="0"/>
              <a:t>¿Por qué los interruptores inundan tramas dirigidas a destinos desconocidos?</a:t>
            </a:r>
          </a:p>
          <a:p>
            <a:pPr marL="0" indent="0">
              <a:lnSpc>
                <a:spcPct val="85000"/>
              </a:lnSpc>
              <a:spcBef>
                <a:spcPct val="30000"/>
              </a:spcBef>
              <a:buNone/>
            </a:pPr>
            <a:r>
              <a:rPr lang="es-419" sz="1300" dirty="0"/>
              <a:t>Tema 7.4</a:t>
            </a:r>
          </a:p>
          <a:p>
            <a:pPr lvl="1">
              <a:lnSpc>
                <a:spcPct val="85000"/>
              </a:lnSpc>
              <a:spcBef>
                <a:spcPct val="30000"/>
              </a:spcBef>
            </a:pPr>
            <a:r>
              <a:rPr lang="es-419" sz="1300" dirty="0"/>
              <a:t>Preguntar a los estudiantes o tenga una discusión en clase:</a:t>
            </a:r>
          </a:p>
          <a:p>
            <a:pPr lvl="1">
              <a:lnSpc>
                <a:spcPct val="85000"/>
              </a:lnSpc>
              <a:spcBef>
                <a:spcPct val="30000"/>
              </a:spcBef>
            </a:pPr>
            <a:r>
              <a:rPr lang="es-419" sz="1300" dirty="0"/>
              <a:t>¿Qué tipo de indicación obtienes que apunta a una falta de coincidencia dúplex en un circuito?</a:t>
            </a:r>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es-419" dirty="0">
                <a:solidFill>
                  <a:schemeClr val="accent5">
                    <a:lumMod val="40000"/>
                    <a:lumOff val="60000"/>
                  </a:schemeClr>
                </a:solidFill>
              </a:rPr>
              <a:t>Introducción a Redes v7.0 (ITN)</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7: Conmutación Ethernet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7766</TotalTime>
  <Words>5472</Words>
  <Application>Microsoft Macintosh PowerPoint</Application>
  <PresentationFormat>Presentación en pantalla (16:9)</PresentationFormat>
  <Paragraphs>458</Paragraphs>
  <Slides>45</Slides>
  <Notes>43</Notes>
  <HiddenSlides>8</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CiscoSans ExtraLight</vt:lpstr>
      <vt:lpstr>Wingdings</vt:lpstr>
      <vt:lpstr>Default Theme</vt:lpstr>
      <vt:lpstr>Módulo 7: Conmutación Ethernet</vt:lpstr>
      <vt:lpstr>Materiales para el instructor: Guía de planificación del Módulo 7</vt:lpstr>
      <vt:lpstr>¿Qué esperar en este módulo?</vt:lpstr>
      <vt:lpstr>¿Qué esperar en este módulo? (Cont.)</vt:lpstr>
      <vt:lpstr>Verifique su conocimiento</vt:lpstr>
      <vt:lpstr>Módulo 7: Actividades</vt:lpstr>
      <vt:lpstr>Módulo 7: Buenas Prácticas</vt:lpstr>
      <vt:lpstr>Módulo 2: Buenas Prácticas (Cont.)</vt:lpstr>
      <vt:lpstr>Módulo 7: Conmutación Ethernet</vt:lpstr>
      <vt:lpstr>Objetivos del módulo</vt:lpstr>
      <vt:lpstr>7.1 Tramas de Ethernet</vt:lpstr>
      <vt:lpstr>Tramas de Ethernet  Encapsulación Ethernet</vt:lpstr>
      <vt:lpstr>Tramas de Ethernet Subcapas de enlace de datos</vt:lpstr>
      <vt:lpstr>Trama de Ethernet Subcapa MAC</vt:lpstr>
      <vt:lpstr> Trama de Ethernet Subcapa MAC</vt:lpstr>
      <vt:lpstr>Tramas de Ethernet Laboratorio: Utilice Wireshark para examinar las tramas de Ethernet</vt:lpstr>
      <vt:lpstr>Tramas de Ethernet Laboratorio: Utilice Wireshark para examinar las tramas de Ethernet</vt:lpstr>
      <vt:lpstr>7.2 Dirección MAC de Ethernet</vt:lpstr>
      <vt:lpstr>Direcciones MAC Ethernet Dirección MAC y Hexadecimal</vt:lpstr>
      <vt:lpstr>Direcciones MAC Ethernet  Dirección MAC Ethernet</vt:lpstr>
      <vt:lpstr>Direcciones MAC Ethernet Procesamiento de Tramas</vt:lpstr>
      <vt:lpstr>Direcciones MAC de Ethernet  Dirección MAC de unidifusión</vt:lpstr>
      <vt:lpstr>Direcciones MAC de Ethernet  Dirección MAC de difusión</vt:lpstr>
      <vt:lpstr>Direcciones MAC de Ethernet  Dirección MAC de multidifusión</vt:lpstr>
      <vt:lpstr>Direcciones MAC de Ethernet Práctica de laboratorio: Visualización de direcciones MAC de dispositivos de red</vt:lpstr>
      <vt:lpstr>7.3 La tabla de direcciones MAC</vt:lpstr>
      <vt:lpstr>La tabla de direcciones MAC  Nociones básicas de switches</vt:lpstr>
      <vt:lpstr>La tabla de direcciones MAC Aprendizaje del Switch y reenvío (cont.)</vt:lpstr>
      <vt:lpstr>La tabla de direcciones MAC Aprendizaje del Switch y reenvío (cont.)</vt:lpstr>
      <vt:lpstr>La tabla de direcciones  MAC Filtrado de tramas</vt:lpstr>
      <vt:lpstr>La tabla de direcciones MAC Tablas de direcciones MAC en conmutadores conectados</vt:lpstr>
      <vt:lpstr>Video de la tabla de direcciones MAC:  envío de la trama a la puerta de enlace predeterminada</vt:lpstr>
      <vt:lpstr>Laboratorio de la tabla de direcciones MAC:  ver la tabla de direcciones MAC del conmutador</vt:lpstr>
      <vt:lpstr>7.4 Velocidades de Switch y métodos de reenvío</vt:lpstr>
      <vt:lpstr>Velocidades del Switch y métodos de reenvío Métodos de reenvío de tramas en Swiches Cisco</vt:lpstr>
      <vt:lpstr>Velocidades del Switch y métodos de reenvío Conmutación de corte</vt:lpstr>
      <vt:lpstr>Velocidades de conmutación y métodos de reenvío Memoria intermedia de en los conmutadores</vt:lpstr>
      <vt:lpstr>Cambiar velocidades y métodos de reenvío  Configuración dúplex y velocidad</vt:lpstr>
      <vt:lpstr>Cambiar velocidades y métodos de reenvío  Configuración dúplex y velocidad</vt:lpstr>
      <vt:lpstr>Cambiar velocidades y métodos de reenvío Auto-MDIX</vt:lpstr>
      <vt:lpstr>7.5 - Módulo de práctica y cuestionario</vt:lpstr>
      <vt:lpstr>Práctica del módulo y cuestionario ¿Qué aprendí en este módulo?</vt:lpstr>
      <vt:lpstr>Práctica del módulo y cuestionario ¿Qué aprendí en este módulo? (Contd.)</vt:lpstr>
      <vt:lpstr>Módulo 7: Conmutación Ethernet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Ariel Ramos Ortega</cp:lastModifiedBy>
  <cp:revision>255</cp:revision>
  <dcterms:created xsi:type="dcterms:W3CDTF">2019-10-18T06:21:22Z</dcterms:created>
  <dcterms:modified xsi:type="dcterms:W3CDTF">2020-06-22T02:59:49Z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