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notesSlides/notesSlide4.xml" ContentType="application/vnd.openxmlformats-officedocument.presentationml.notesSlide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notesSlides/notesSlide8.xml" ContentType="application/vnd.openxmlformats-officedocument.presentationml.notesSlide+xml"/>
  <Override PartName="/ppt/tags/tag12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5.xml" ContentType="application/vnd.openxmlformats-officedocument.presentationml.tags+xml"/>
  <Override PartName="/ppt/notesSlides/notesSlide28.xml" ContentType="application/vnd.openxmlformats-officedocument.presentationml.notesSlide+xml"/>
  <Override PartName="/ppt/tags/tag16.xml" ContentType="application/vnd.openxmlformats-officedocument.presentationml.tags+xml"/>
  <Override PartName="/ppt/notesSlides/notesSlide29.xml" ContentType="application/vnd.openxmlformats-officedocument.presentationml.notesSlide+xml"/>
  <Override PartName="/ppt/tags/tag17.xml" ContentType="application/vnd.openxmlformats-officedocument.presentationml.tags+xml"/>
  <Override PartName="/ppt/notesSlides/notesSlide30.xml" ContentType="application/vnd.openxmlformats-officedocument.presentationml.notesSlide+xml"/>
  <Override PartName="/ppt/tags/tag18.xml" ContentType="application/vnd.openxmlformats-officedocument.presentationml.tags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notesMasterIdLst>
    <p:notesMasterId r:id="rId35"/>
  </p:notesMasterIdLst>
  <p:sldIdLst>
    <p:sldId id="513" r:id="rId2"/>
    <p:sldId id="730" r:id="rId3"/>
    <p:sldId id="1070" r:id="rId4"/>
    <p:sldId id="1071" r:id="rId5"/>
    <p:sldId id="1053" r:id="rId6"/>
    <p:sldId id="763" r:id="rId7"/>
    <p:sldId id="1052" r:id="rId8"/>
    <p:sldId id="1069" r:id="rId9"/>
    <p:sldId id="876" r:id="rId10"/>
    <p:sldId id="860" r:id="rId11"/>
    <p:sldId id="759" r:id="rId12"/>
    <p:sldId id="1054" r:id="rId13"/>
    <p:sldId id="1090" r:id="rId14"/>
    <p:sldId id="1101" r:id="rId15"/>
    <p:sldId id="1056" r:id="rId16"/>
    <p:sldId id="1057" r:id="rId17"/>
    <p:sldId id="1091" r:id="rId18"/>
    <p:sldId id="1092" r:id="rId19"/>
    <p:sldId id="1093" r:id="rId20"/>
    <p:sldId id="1094" r:id="rId21"/>
    <p:sldId id="1095" r:id="rId22"/>
    <p:sldId id="1096" r:id="rId23"/>
    <p:sldId id="1097" r:id="rId24"/>
    <p:sldId id="1102" r:id="rId25"/>
    <p:sldId id="1063" r:id="rId26"/>
    <p:sldId id="1098" r:id="rId27"/>
    <p:sldId id="1099" r:id="rId28"/>
    <p:sldId id="1100" r:id="rId29"/>
    <p:sldId id="1103" r:id="rId30"/>
    <p:sldId id="957" r:id="rId31"/>
    <p:sldId id="958" r:id="rId32"/>
    <p:sldId id="874" r:id="rId33"/>
    <p:sldId id="291" r:id="rId34"/>
  </p:sldIdLst>
  <p:sldSz cx="9144000" cy="5143500" type="screen16x9"/>
  <p:notesSz cx="6858000" cy="9144000"/>
  <p:custDataLst>
    <p:tags r:id="rId36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3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rbara Reif" initials="BR" lastIdx="3" clrIdx="0"/>
  <p:cmAuthor id="1" name="Jane Gibbons -X (jagibbon - DEL ORO CONSULTING INC at Cisco)" initials="JG-(-DOCIaC" lastIdx="28" clrIdx="1">
    <p:extLst>
      <p:ext uri="{19B8F6BF-5375-455C-9EA6-DF929625EA0E}">
        <p15:presenceInfo xmlns:p15="http://schemas.microsoft.com/office/powerpoint/2012/main" userId="S-1-5-21-1708537768-1303643608-725345543-200204" providerId="AD"/>
      </p:ext>
    </p:extLst>
  </p:cmAuthor>
  <p:cmAuthor id="2" name="Bob Vachon" initials="BV" lastIdx="24" clrIdx="2">
    <p:extLst>
      <p:ext uri="{19B8F6BF-5375-455C-9EA6-DF929625EA0E}">
        <p15:presenceInfo xmlns:p15="http://schemas.microsoft.com/office/powerpoint/2012/main" userId="c7abe87968a0b633" providerId="Windows Live"/>
      </p:ext>
    </p:extLst>
  </p:cmAuthor>
  <p:cmAuthor id="3" name="Sue Livingston -X (suliving - UNICON INC at Cisco)" initials="SL-(-UIaC" lastIdx="29" clrIdx="3">
    <p:extLst>
      <p:ext uri="{19B8F6BF-5375-455C-9EA6-DF929625EA0E}">
        <p15:presenceInfo xmlns:p15="http://schemas.microsoft.com/office/powerpoint/2012/main" userId="S::suliving@cisco.com::dc701d48-dd51-411a-9041-b7f1328f1486" providerId="AD"/>
      </p:ext>
    </p:extLst>
  </p:cmAuthor>
  <p:cmAuthor id="4" name="jagibbon" initials="jmg" lastIdx="8" clrIdx="4">
    <p:extLst>
      <p:ext uri="{19B8F6BF-5375-455C-9EA6-DF929625EA0E}">
        <p15:presenceInfo xmlns:p15="http://schemas.microsoft.com/office/powerpoint/2012/main" userId="jagibb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CC"/>
    <a:srgbClr val="000099"/>
    <a:srgbClr val="CC99FF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7" autoAdjust="0"/>
    <p:restoredTop sz="77266" autoAdjust="0"/>
  </p:normalViewPr>
  <p:slideViewPr>
    <p:cSldViewPr snapToGrid="0" showGuides="1">
      <p:cViewPr varScale="1">
        <p:scale>
          <a:sx n="110" d="100"/>
          <a:sy n="110" d="100"/>
        </p:scale>
        <p:origin x="1320" y="168"/>
      </p:cViewPr>
      <p:guideLst>
        <p:guide orient="horz" pos="1620"/>
        <p:guide pos="336"/>
      </p:guideLst>
    </p:cSldViewPr>
  </p:slideViewPr>
  <p:outlineViewPr>
    <p:cViewPr>
      <p:scale>
        <a:sx n="33" d="100"/>
        <a:sy n="33" d="100"/>
      </p:scale>
      <p:origin x="0" y="-22670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1" d="100"/>
        <a:sy n="111" d="100"/>
      </p:scale>
      <p:origin x="0" y="-5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6337D9-3022-3D41-8D8A-BDF2F3B0DD8E}" type="datetimeFigureOut">
              <a:rPr lang="en-US" smtClean="0"/>
              <a:t>6/21/20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1018C-6CAF-B84E-B92C-ECB119457FB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64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b="0"/>
              <a:t>Programa de la Academia de Redes de Cisco</a:t>
            </a:r>
          </a:p>
          <a:p>
            <a:pPr rtl="0">
              <a:buFontTx/>
              <a:buNone/>
            </a:pPr>
            <a:r>
              <a:rPr lang="es-419" b="0"/>
              <a:t>Introducción a Redes v7.0 (ITN)</a:t>
            </a:r>
          </a:p>
          <a:p>
            <a:pPr rtl="0">
              <a:buFontTx/>
              <a:buNone/>
            </a:pPr>
            <a:r>
              <a:rPr lang="es-419" sz="1200" b="0"/>
              <a:t>Módulo 9: Resolución de dirección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55421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9.1 — MAC e IP</a:t>
            </a:r>
          </a:p>
          <a:p>
            <a:pPr rtl="0"/>
            <a:r>
              <a:rPr lang="es-419"/>
              <a:t>9.1.1 – Destino en la misma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9.1 — MAC e IP</a:t>
            </a:r>
          </a:p>
          <a:p>
            <a:pPr rtl="0"/>
            <a:r>
              <a:rPr lang="es-419"/>
              <a:t>9.1.2 – Destino en una red remota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9007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dirty="0"/>
              <a:t>9 – Resolución de dirección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dirty="0"/>
              <a:t>9.1 — MAC e IP</a:t>
            </a:r>
          </a:p>
          <a:p>
            <a:pPr rtl="0"/>
            <a:r>
              <a:rPr lang="es-419" dirty="0"/>
              <a:t>9.1.3 – Packet Tracer Identificar direcciones MAC e IP</a:t>
            </a:r>
          </a:p>
          <a:p>
            <a:pPr rtl="0"/>
            <a:r>
              <a:rPr lang="es-419" dirty="0"/>
              <a:t>9.1.4 — Verifique su conocimiento — MAC e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052381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9 - Resolución de dirección</a:t>
            </a:r>
          </a:p>
          <a:p>
            <a:pPr rtl="0">
              <a:buFontTx/>
              <a:buNone/>
            </a:pPr>
            <a:r>
              <a:rPr lang="es-419" sz="1200" b="0"/>
              <a:t>9.2 ARP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3291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9.2 — ARP</a:t>
            </a:r>
          </a:p>
          <a:p>
            <a:pPr rtl="0"/>
            <a:r>
              <a:rPr lang="es-419"/>
              <a:t>9.2.1 — Descripción general de 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125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9.2 — ARP</a:t>
            </a:r>
          </a:p>
          <a:p>
            <a:pPr rtl="0"/>
            <a:r>
              <a:rPr lang="es-419"/>
              <a:t>9.2.2 – Funciones del protocolo 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31251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9.2 — ARP</a:t>
            </a:r>
          </a:p>
          <a:p>
            <a:pPr rtl="0"/>
            <a:r>
              <a:rPr lang="es-419"/>
              <a:t>9.2.3 — Vídeo - Solicitud 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897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9.2 — ARP</a:t>
            </a:r>
          </a:p>
          <a:p>
            <a:pPr rtl="0"/>
            <a:r>
              <a:rPr lang="es-419"/>
              <a:t>9.2.4 – Video – Operación ARP - Respuesta 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5478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9.2 — ARP</a:t>
            </a:r>
          </a:p>
          <a:p>
            <a:pPr rtl="0"/>
            <a:r>
              <a:rPr lang="es-419"/>
              <a:t>9.2.5 – Video - Rol ARP en Comunicaciones Remotas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154168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9.2 — ARP</a:t>
            </a:r>
          </a:p>
          <a:p>
            <a:pPr rtl="0"/>
            <a:r>
              <a:rPr lang="es-419"/>
              <a:t>9.2.6– Eliminar entradas de una tabla ARP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84664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C839C26-801B-42B6-A101-60F37FE2B0A8}" type="slidenum">
              <a:rPr sz="800" b="0"/>
              <a:pPr algn="r"/>
              <a:t>2</a:t>
            </a:fld>
            <a:endParaRPr sz="800" b="0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312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9.2 — ARP</a:t>
            </a:r>
          </a:p>
          <a:p>
            <a:pPr rtl="0"/>
            <a:r>
              <a:rPr lang="es-419"/>
              <a:t>9.2.7 – Tablas ARP en dispositivos de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8977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9.2 — ARP</a:t>
            </a:r>
          </a:p>
          <a:p>
            <a:pPr rtl="0"/>
            <a:r>
              <a:rPr lang="es-419"/>
              <a:t>9.2.8 — Problemas con ARP — ARP Broadcast y ARP Spoofing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99022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9.2 — ARP</a:t>
            </a:r>
          </a:p>
          <a:p>
            <a:pPr rtl="0"/>
            <a:r>
              <a:rPr lang="es-419"/>
              <a:t>9.2.9 – Packet Tracer – Examinar la tabla ARP</a:t>
            </a:r>
          </a:p>
          <a:p>
            <a:pPr rtl="0"/>
            <a:r>
              <a:rPr lang="es-419"/>
              <a:t>9.2.10 – Verifique su comprensión - ARP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96797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9 - Resolución de dirección</a:t>
            </a:r>
          </a:p>
          <a:p>
            <a:pPr rtl="0">
              <a:buFontTx/>
              <a:buNone/>
            </a:pPr>
            <a:r>
              <a:rPr lang="es-419" sz="1200" b="0"/>
              <a:t>9.3 Cableado de cobre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77554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9.3 – Descubrimiento de vecinos IPv6</a:t>
            </a:r>
          </a:p>
          <a:p>
            <a:pPr rtl="0"/>
            <a:r>
              <a:rPr lang="es-419"/>
              <a:t>9.3.1 – Video - Detección de vecinos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9039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9.3 – Descubrimiento de vecinos IPv6</a:t>
            </a:r>
          </a:p>
          <a:p>
            <a:pPr rtl="0"/>
            <a:r>
              <a:rPr lang="es-419"/>
              <a:t>9.3.2 – Mensajes de descubrimiento de vecinos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4065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9.3 – Descubrimiento de vecinos IPv6</a:t>
            </a:r>
          </a:p>
          <a:p>
            <a:pPr rtl="0"/>
            <a:r>
              <a:rPr lang="es-419"/>
              <a:t>9.3.3 — Descubrimiento de vecinos IPv6 — Resolución de direcciones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6295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9 – Resolución de dirección</a:t>
            </a:r>
          </a:p>
          <a:p>
            <a:pPr rtl="0"/>
            <a:r>
              <a:rPr lang="es-419" dirty="0"/>
              <a:t>9.3 – Descubrimiento de vecinos IPv6</a:t>
            </a:r>
          </a:p>
          <a:p>
            <a:pPr rtl="0"/>
            <a:r>
              <a:rPr lang="es-419" dirty="0"/>
              <a:t>9.3.4 — Packet Tracer — Descubrimiento de vecinos IPv6</a:t>
            </a:r>
          </a:p>
          <a:p>
            <a:pPr rtl="0"/>
            <a:r>
              <a:rPr lang="es-419" dirty="0"/>
              <a:t>9.3.5 — Verifique su conocimiento — Descubrimiento de vecinos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16599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9 - Resolución de dirección</a:t>
            </a:r>
          </a:p>
          <a:p>
            <a:pPr rtl="0">
              <a:buFontTx/>
              <a:buNone/>
            </a:pPr>
            <a:r>
              <a:rPr lang="es-419" sz="1200" b="0"/>
              <a:t>9.4 - Módulo de práctica y cuestionario</a:t>
            </a:r>
          </a:p>
          <a:p>
            <a:pPr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71436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3997A419-355F-A04A-96E0-21643AF8E9FF}" type="slidenum">
              <a:rPr sz="800">
                <a:solidFill>
                  <a:prstClr val="black"/>
                </a:solidFill>
              </a:rPr>
              <a:pPr rtl="0"/>
              <a:t>31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/>
            <a:r>
              <a:rPr lang="es-419"/>
              <a:t>9 – Resolución de dirección</a:t>
            </a:r>
          </a:p>
          <a:p>
            <a:pPr rtl="0"/>
            <a:r>
              <a:rPr lang="es-419"/>
              <a:t>9.4 – Práctica del módulo y cuestionario</a:t>
            </a:r>
          </a:p>
          <a:p>
            <a:pPr rtl="0"/>
            <a:r>
              <a:rPr lang="es-419"/>
              <a:t>9.4.1 – ¿Qué aprendí en este módulo?</a:t>
            </a:r>
          </a:p>
          <a:p>
            <a:pPr rtl="0"/>
            <a:r>
              <a:rPr lang="es-419"/>
              <a:t>9.4.2 — Cuestionario del módulo — Resolución de direcciones</a:t>
            </a:r>
          </a:p>
        </p:txBody>
      </p:sp>
    </p:spTree>
    <p:extLst>
      <p:ext uri="{BB962C8B-B14F-4D97-AF65-F5344CB8AC3E}">
        <p14:creationId xmlns:p14="http://schemas.microsoft.com/office/powerpoint/2010/main" val="1476824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7" tIns="0" rIns="18817" bIns="0" anchor="b"/>
          <a:lstStyle>
            <a:lvl1pPr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1700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17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ACE20BE7-F2F3-4E26-9454-50B18F790A4E}" type="slidenum">
              <a:rPr sz="800" b="0">
                <a:ea typeface="ＭＳ Ｐゴシック" pitchFamily="34" charset="-128"/>
              </a:rPr>
              <a:pPr algn="r"/>
              <a:t>5</a:t>
            </a:fld>
            <a:endParaRPr sz="800" b="0" dirty="0">
              <a:ea typeface="ＭＳ Ｐゴシック" pitchFamily="34" charset="-128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64181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rtl="0"/>
            <a:fld id="{6C92755B-29FD-8743-9094-C0E3A734D22E}" type="slidenum">
              <a:rPr sz="800">
                <a:solidFill>
                  <a:prstClr val="black"/>
                </a:solidFill>
              </a:rPr>
              <a:pPr rtl="0"/>
              <a:t>32</a:t>
            </a:fld>
            <a:endParaRPr sz="800">
              <a:solidFill>
                <a:prstClr val="black"/>
              </a:solidFill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419" sz="1200" dirty="0">
                <a:latin typeface="Arial" charset="0"/>
              </a:rPr>
              <a:t>Módulo 9: Resolución de dirección</a:t>
            </a:r>
            <a:br>
              <a:rPr lang="en-US" dirty="0">
                <a:latin typeface="Arial" charset="0"/>
              </a:rPr>
            </a:br>
            <a:r>
              <a:rPr lang="es-419" dirty="0">
                <a:latin typeface="Arial" charset="0"/>
              </a:rPr>
              <a:t>Nuevos Términos y Comandos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7429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13942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0A313ED8-785B-4D16-9B17-4143385249B9}" type="slidenum">
              <a:rPr sz="800" b="0"/>
              <a:pPr algn="r" rtl="0"/>
              <a:t>6</a:t>
            </a:fld>
            <a:endParaRPr sz="800" b="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453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391C207-9349-46D5-9D89-8ADDA5014D1F}" type="slidenum">
              <a:rPr sz="800" b="0"/>
              <a:pPr algn="r" rtl="0"/>
              <a:t>7</a:t>
            </a:fld>
            <a:endParaRPr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4600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391C207-9349-46D5-9D89-8ADDA5014D1F}" type="slidenum">
              <a:rPr sz="800" b="0"/>
              <a:pPr algn="r" rtl="0"/>
              <a:t>8</a:t>
            </a:fld>
            <a:endParaRPr sz="800" b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4929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b="0"/>
              <a:t>Programa de la Academia de Redes de Cisco</a:t>
            </a:r>
          </a:p>
          <a:p>
            <a:pPr rtl="0">
              <a:buFontTx/>
              <a:buNone/>
            </a:pPr>
            <a:r>
              <a:rPr lang="es-419" b="0"/>
              <a:t>Introducción a Redes v7.0 (ITN)</a:t>
            </a:r>
          </a:p>
          <a:p>
            <a:pPr rtl="0">
              <a:buFontTx/>
              <a:buNone/>
            </a:pPr>
            <a:r>
              <a:rPr lang="es-419" sz="1200" b="0"/>
              <a:t>Módulo 9: Resolución de dirección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081187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1"/>
          <p:cNvSpPr txBox="1">
            <a:spLocks noGrp="1"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>
            <a:lvl1pPr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03288" eaLnBrk="0" hangingPunct="0"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rtl="0"/>
            <a:fld id="{7C839C26-801B-42B6-A101-60F37FE2B0A8}" type="slidenum">
              <a:rPr sz="800" b="0">
                <a:solidFill>
                  <a:prstClr val="black"/>
                </a:solidFill>
              </a:rPr>
              <a:pPr algn="r" rtl="0"/>
              <a:t>10</a:t>
            </a:fld>
            <a:endParaRPr sz="800" b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rtl="0">
              <a:buFontTx/>
              <a:buNone/>
            </a:pPr>
            <a:r>
              <a:rPr lang="es-419" sz="1200" b="0"/>
              <a:t>9 - Resolución de dirección</a:t>
            </a:r>
          </a:p>
          <a:p>
            <a:pPr rtl="0">
              <a:buFontTx/>
              <a:buNone/>
            </a:pPr>
            <a:r>
              <a:rPr lang="es-419" sz="1200" b="0"/>
              <a:t>9.0.2</a:t>
            </a:r>
          </a:p>
        </p:txBody>
      </p:sp>
    </p:spTree>
    <p:extLst>
      <p:ext uri="{BB962C8B-B14F-4D97-AF65-F5344CB8AC3E}">
        <p14:creationId xmlns:p14="http://schemas.microsoft.com/office/powerpoint/2010/main" val="1734445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Tx/>
              <a:buNone/>
            </a:pPr>
            <a:r>
              <a:rPr lang="es-419" sz="1200" b="0"/>
              <a:t>9 - Resolución de dirección</a:t>
            </a:r>
          </a:p>
          <a:p>
            <a:pPr rtl="0">
              <a:buFontTx/>
              <a:buNone/>
            </a:pPr>
            <a:r>
              <a:rPr lang="es-419" sz="1200" b="0"/>
              <a:t>9.1 MAC e 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55296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86725553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3999" cy="5165874"/>
          </a:xfrm>
          <a:prstGeom prst="rect">
            <a:avLst/>
          </a:prstGeom>
        </p:spPr>
      </p:pic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98843304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5"/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7974899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losing Slid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>
            <a:grpSpLocks noChangeAspect="1"/>
          </p:cNvGrpSpPr>
          <p:nvPr userDrawn="1"/>
        </p:nvGrpSpPr>
        <p:grpSpPr bwMode="auto">
          <a:xfrm>
            <a:off x="3746294" y="2129856"/>
            <a:ext cx="1617944" cy="860542"/>
            <a:chOff x="310" y="249"/>
            <a:chExt cx="502" cy="267"/>
          </a:xfrm>
          <a:solidFill>
            <a:schemeClr val="accent1">
              <a:lumMod val="75000"/>
            </a:schemeClr>
          </a:solidFill>
        </p:grpSpPr>
        <p:sp>
          <p:nvSpPr>
            <p:cNvPr id="5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51544963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4954263"/>
            <a:ext cx="676910" cy="189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798944"/>
            <a:ext cx="8853286" cy="4155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>
                <a:sym typeface="Arial" pitchFamily="34" charset="0"/>
              </a:rPr>
              <a:t>Second level</a:t>
            </a:r>
          </a:p>
          <a:p>
            <a:pPr lvl="2"/>
            <a:r>
              <a:rPr lang="en-US">
                <a:sym typeface="Arial" pitchFamily="34" charset="0"/>
              </a:rPr>
              <a:t>Third level</a:t>
            </a:r>
          </a:p>
          <a:p>
            <a:pPr lvl="3"/>
            <a:r>
              <a:rPr lang="en-US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41393"/>
            <a:ext cx="9144000" cy="757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>
                <a:sym typeface="Arial" pitchFamily="34" charset="0"/>
              </a:rPr>
              <a:t>Click to edit Master title style</a:t>
            </a:r>
            <a:endParaRPr lang="en-US" dirty="0">
              <a:sym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996623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25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1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1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rgbClr val="004C69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accent1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chemeClr val="accent1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42546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-animated gradi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69496" y="3809526"/>
            <a:ext cx="4319105" cy="288131"/>
          </a:xfrm>
          <a:prstGeom prst="rect">
            <a:avLst/>
          </a:prstGeom>
        </p:spPr>
        <p:txBody>
          <a:bodyPr lIns="91420" tIns="45710" rIns="91420" bIns="45710" anchor="b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accent5"/>
                </a:solidFill>
                <a:latin typeface="+mn-lt"/>
                <a:cs typeface="CiscoSans"/>
              </a:defRPr>
            </a:lvl1pPr>
            <a:lvl2pPr marL="342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Text Placeholder 38"/>
          <p:cNvSpPr>
            <a:spLocks noGrp="1"/>
          </p:cNvSpPr>
          <p:nvPr>
            <p:ph type="body" sz="quarter" idx="11"/>
          </p:nvPr>
        </p:nvSpPr>
        <p:spPr>
          <a:xfrm>
            <a:off x="469496" y="4049523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40"/>
          <p:cNvSpPr>
            <a:spLocks noGrp="1"/>
          </p:cNvSpPr>
          <p:nvPr>
            <p:ph type="body" sz="quarter" idx="12"/>
          </p:nvPr>
        </p:nvSpPr>
        <p:spPr>
          <a:xfrm>
            <a:off x="469496" y="4289520"/>
            <a:ext cx="4319105" cy="28813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 algn="l">
              <a:buFontTx/>
              <a:buNone/>
              <a:defRPr lang="en-US" sz="1200" b="0" i="0" kern="1200" dirty="0" smtClean="0">
                <a:solidFill>
                  <a:schemeClr val="accent5"/>
                </a:solidFill>
                <a:latin typeface="+mn-lt"/>
                <a:ea typeface="+mn-ea"/>
                <a:cs typeface="CiscoSans ExtraLight" pitchFamily="34" charset="0"/>
              </a:defRPr>
            </a:lvl1pPr>
            <a:lvl2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buFontTx/>
              <a:buNone/>
              <a:defRPr lang="en-US" sz="15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492125" y="395288"/>
            <a:ext cx="796924" cy="423863"/>
            <a:chOff x="310" y="249"/>
            <a:chExt cx="502" cy="267"/>
          </a:xfrm>
          <a:solidFill>
            <a:schemeClr val="accent5"/>
          </a:solidFill>
        </p:grpSpPr>
        <p:sp>
          <p:nvSpPr>
            <p:cNvPr id="9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9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63292" y="2872236"/>
            <a:ext cx="5925246" cy="299001"/>
          </a:xfrm>
          <a:prstGeom prst="rect">
            <a:avLst/>
          </a:prstGeom>
        </p:spPr>
        <p:txBody>
          <a:bodyPr lIns="91420" tIns="45710" rIns="91420" bIns="45710"/>
          <a:lstStyle>
            <a:lvl1pPr marL="0" indent="0">
              <a:buFont typeface="Arial" panose="020B0604020202020204" pitchFamily="34" charset="0"/>
              <a:buNone/>
              <a:defRPr sz="2000" baseline="0">
                <a:solidFill>
                  <a:schemeClr val="bg2"/>
                </a:solidFill>
                <a:latin typeface="+mj-lt"/>
              </a:defRPr>
            </a:lvl1pPr>
            <a:lvl2pPr marL="304781" indent="0">
              <a:buNone/>
              <a:defRPr/>
            </a:lvl2pPr>
            <a:lvl3pPr marL="427401" indent="0">
              <a:buNone/>
              <a:defRPr/>
            </a:lvl3pPr>
            <a:lvl4pPr marL="516694" indent="0">
              <a:buNone/>
              <a:defRPr/>
            </a:lvl4pPr>
            <a:lvl5pPr marL="601221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itle 1"/>
          <p:cNvSpPr>
            <a:spLocks noGrp="1"/>
          </p:cNvSpPr>
          <p:nvPr>
            <p:ph type="ctrTitle"/>
          </p:nvPr>
        </p:nvSpPr>
        <p:spPr>
          <a:xfrm>
            <a:off x="425765" y="2300750"/>
            <a:ext cx="5955513" cy="644730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3600" b="0" i="0" spc="0" baseline="0">
                <a:solidFill>
                  <a:srgbClr val="38C6F4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617842"/>
      </p:ext>
    </p:extLst>
  </p:cSld>
  <p:clrMapOvr>
    <a:masterClrMapping/>
  </p:clrMapOvr>
  <p:transition spd="slow">
    <p:wipe/>
  </p:transition>
  <p:extLst>
    <p:ext uri="{DCECCB84-F9BA-43D5-87BE-67443E8EF086}">
      <p15:sldGuideLst xmlns:p15="http://schemas.microsoft.com/office/powerpoint/2012/main">
        <p15:guide id="1" orient="horz" pos="228" userDrawn="1">
          <p15:clr>
            <a:srgbClr val="FBAE40"/>
          </p15:clr>
        </p15:guide>
        <p15:guide id="2" pos="360" userDrawn="1">
          <p15:clr>
            <a:srgbClr val="FBAE40"/>
          </p15:clr>
        </p15:guide>
        <p15:guide id="3" orient="horz" pos="518" userDrawn="1">
          <p15:clr>
            <a:srgbClr val="FBAE40"/>
          </p15:clr>
        </p15:guide>
        <p15:guide id="4" pos="812" userDrawn="1">
          <p15:clr>
            <a:srgbClr val="FBAE40"/>
          </p15:clr>
        </p15:guide>
        <p15:guide id="5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g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394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416425" y="915409"/>
            <a:ext cx="7598042" cy="2569946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buFont typeface="Arial" panose="020B0604020202020204" pitchFamily="34" charset="0"/>
              <a:buNone/>
              <a:defRPr sz="4600" b="0" i="0" spc="0" baseline="0">
                <a:solidFill>
                  <a:schemeClr val="accent5"/>
                </a:solidFill>
                <a:latin typeface="+mj-lt"/>
                <a:cs typeface="CiscoSans Thi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5">
                  <a:lumMod val="50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11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rgbClr val="086D8E"/>
          </a:solidFill>
        </p:grpSpPr>
        <p:sp>
          <p:nvSpPr>
            <p:cNvPr id="12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89085412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2" y="1347788"/>
            <a:ext cx="8280057" cy="3073946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296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912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0" y="2552550"/>
            <a:ext cx="698624" cy="698624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FFFFFF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426607"/>
            <a:ext cx="698624" cy="698624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bg1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0" y="3653093"/>
            <a:ext cx="698624" cy="698624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solidFill>
                <a:srgbClr val="049FD9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365250" y="1432522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365250" y="25577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365250" y="3653093"/>
            <a:ext cx="5473700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0" y="2552550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1" y="3651140"/>
            <a:ext cx="698624" cy="693381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575610" y="1427248"/>
            <a:ext cx="698624" cy="693381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4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5387266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29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13" name="Oval 12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17" name="Oval 16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4000" dirty="0">
              <a:ln>
                <a:solidFill>
                  <a:schemeClr val="bg2"/>
                </a:solidFill>
              </a:ln>
              <a:solidFill>
                <a:schemeClr val="accent5"/>
              </a:solidFill>
              <a:cs typeface="Arial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5678748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2000" b="0" i="0" baseline="0">
                <a:solidFill>
                  <a:schemeClr val="accent1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20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62125011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Circled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75611" y="1979318"/>
            <a:ext cx="464815" cy="464815"/>
          </a:xfrm>
          <a:prstGeom prst="ellipse">
            <a:avLst/>
          </a:prstGeom>
          <a:solidFill>
            <a:srgbClr val="38C6F4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3" name="Oval 42"/>
          <p:cNvSpPr/>
          <p:nvPr/>
        </p:nvSpPr>
        <p:spPr>
          <a:xfrm>
            <a:off x="575610" y="1328927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rgbClr val="FFFFFF"/>
              </a:solidFill>
              <a:cs typeface="Arial"/>
            </a:endParaRPr>
          </a:p>
        </p:txBody>
      </p:sp>
      <p:sp>
        <p:nvSpPr>
          <p:cNvPr id="44" name="Oval 43"/>
          <p:cNvSpPr/>
          <p:nvPr/>
        </p:nvSpPr>
        <p:spPr>
          <a:xfrm>
            <a:off x="575611" y="2627446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45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1172384" y="133484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7"/>
          <p:cNvSpPr>
            <a:spLocks noGrp="1"/>
          </p:cNvSpPr>
          <p:nvPr>
            <p:ph type="body" sz="quarter" idx="14"/>
          </p:nvPr>
        </p:nvSpPr>
        <p:spPr>
          <a:xfrm>
            <a:off x="1172385" y="198456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1172385" y="262744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575611" y="1327521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49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575611" y="197931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50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575612" y="262549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51" name="Oval 50"/>
          <p:cNvSpPr/>
          <p:nvPr/>
        </p:nvSpPr>
        <p:spPr>
          <a:xfrm>
            <a:off x="575612" y="3274581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2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1172386" y="3274581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7"/>
          <p:cNvSpPr>
            <a:spLocks noGrp="1"/>
          </p:cNvSpPr>
          <p:nvPr>
            <p:ph type="body" sz="quarter" idx="20" hasCustomPrompt="1"/>
          </p:nvPr>
        </p:nvSpPr>
        <p:spPr>
          <a:xfrm>
            <a:off x="575613" y="3272628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575613" y="3921716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5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72387" y="3921716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7"/>
          <p:cNvSpPr>
            <a:spLocks noGrp="1"/>
          </p:cNvSpPr>
          <p:nvPr>
            <p:ph type="body" sz="quarter" idx="22" hasCustomPrompt="1"/>
          </p:nvPr>
        </p:nvSpPr>
        <p:spPr>
          <a:xfrm>
            <a:off x="575614" y="3919763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57" name="Oval 56"/>
          <p:cNvSpPr/>
          <p:nvPr/>
        </p:nvSpPr>
        <p:spPr>
          <a:xfrm>
            <a:off x="4414576" y="1983084"/>
            <a:ext cx="464815" cy="464815"/>
          </a:xfrm>
          <a:prstGeom prst="ellipse">
            <a:avLst/>
          </a:prstGeom>
          <a:solidFill>
            <a:schemeClr val="accent6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8" name="Oval 57"/>
          <p:cNvSpPr/>
          <p:nvPr/>
        </p:nvSpPr>
        <p:spPr>
          <a:xfrm>
            <a:off x="4414575" y="1332693"/>
            <a:ext cx="464815" cy="464815"/>
          </a:xfrm>
          <a:prstGeom prst="ellipse">
            <a:avLst/>
          </a:prstGeom>
          <a:solidFill>
            <a:srgbClr val="00394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59" name="Oval 58"/>
          <p:cNvSpPr/>
          <p:nvPr/>
        </p:nvSpPr>
        <p:spPr>
          <a:xfrm>
            <a:off x="4414576" y="2631212"/>
            <a:ext cx="464815" cy="464815"/>
          </a:xfrm>
          <a:prstGeom prst="ellipse">
            <a:avLst/>
          </a:prstGeom>
          <a:solidFill>
            <a:schemeClr val="accent5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0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011349" y="1338608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7"/>
          <p:cNvSpPr>
            <a:spLocks noGrp="1"/>
          </p:cNvSpPr>
          <p:nvPr>
            <p:ph type="body" sz="quarter" idx="24"/>
          </p:nvPr>
        </p:nvSpPr>
        <p:spPr>
          <a:xfrm>
            <a:off x="5011350" y="198832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7"/>
          <p:cNvSpPr>
            <a:spLocks noGrp="1"/>
          </p:cNvSpPr>
          <p:nvPr>
            <p:ph type="body" sz="quarter" idx="25"/>
          </p:nvPr>
        </p:nvSpPr>
        <p:spPr>
          <a:xfrm>
            <a:off x="5011350" y="263121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7"/>
          <p:cNvSpPr>
            <a:spLocks noGrp="1"/>
          </p:cNvSpPr>
          <p:nvPr>
            <p:ph type="body" sz="quarter" idx="26" hasCustomPrompt="1"/>
          </p:nvPr>
        </p:nvSpPr>
        <p:spPr>
          <a:xfrm>
            <a:off x="4414576" y="1331287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6</a:t>
            </a:r>
          </a:p>
        </p:txBody>
      </p:sp>
      <p:sp>
        <p:nvSpPr>
          <p:cNvPr id="64" name="Text Placeholder 17"/>
          <p:cNvSpPr>
            <a:spLocks noGrp="1"/>
          </p:cNvSpPr>
          <p:nvPr>
            <p:ph type="body" sz="quarter" idx="27" hasCustomPrompt="1"/>
          </p:nvPr>
        </p:nvSpPr>
        <p:spPr>
          <a:xfrm>
            <a:off x="4414576" y="198308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7</a:t>
            </a:r>
          </a:p>
        </p:txBody>
      </p:sp>
      <p:sp>
        <p:nvSpPr>
          <p:cNvPr id="65" name="Text Placeholder 17"/>
          <p:cNvSpPr>
            <a:spLocks noGrp="1"/>
          </p:cNvSpPr>
          <p:nvPr>
            <p:ph type="body" sz="quarter" idx="28" hasCustomPrompt="1"/>
          </p:nvPr>
        </p:nvSpPr>
        <p:spPr>
          <a:xfrm>
            <a:off x="4414577" y="262925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8</a:t>
            </a:r>
          </a:p>
        </p:txBody>
      </p:sp>
      <p:sp>
        <p:nvSpPr>
          <p:cNvPr id="66" name="Oval 65"/>
          <p:cNvSpPr/>
          <p:nvPr/>
        </p:nvSpPr>
        <p:spPr>
          <a:xfrm>
            <a:off x="4414577" y="3278347"/>
            <a:ext cx="464815" cy="464815"/>
          </a:xfrm>
          <a:prstGeom prst="ellipse">
            <a:avLst/>
          </a:prstGeom>
          <a:solidFill>
            <a:schemeClr val="bg2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67" name="Text Placeholder 17"/>
          <p:cNvSpPr>
            <a:spLocks noGrp="1"/>
          </p:cNvSpPr>
          <p:nvPr>
            <p:ph type="body" sz="quarter" idx="29"/>
          </p:nvPr>
        </p:nvSpPr>
        <p:spPr>
          <a:xfrm>
            <a:off x="5011351" y="3278347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7"/>
          <p:cNvSpPr>
            <a:spLocks noGrp="1"/>
          </p:cNvSpPr>
          <p:nvPr>
            <p:ph type="body" sz="quarter" idx="30" hasCustomPrompt="1"/>
          </p:nvPr>
        </p:nvSpPr>
        <p:spPr>
          <a:xfrm>
            <a:off x="4414578" y="3276394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9</a:t>
            </a:r>
          </a:p>
        </p:txBody>
      </p:sp>
      <p:sp>
        <p:nvSpPr>
          <p:cNvPr id="69" name="Oval 68"/>
          <p:cNvSpPr/>
          <p:nvPr/>
        </p:nvSpPr>
        <p:spPr>
          <a:xfrm>
            <a:off x="4414578" y="3925482"/>
            <a:ext cx="464815" cy="464815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 anchorCtr="0"/>
          <a:lstStyle/>
          <a:p>
            <a:pPr algn="ctr"/>
            <a:endParaRPr lang="en-US" sz="1800" dirty="0">
              <a:ln>
                <a:solidFill>
                  <a:schemeClr val="bg2"/>
                </a:solidFill>
              </a:ln>
              <a:solidFill>
                <a:schemeClr val="bg2"/>
              </a:solidFill>
              <a:cs typeface="Arial"/>
            </a:endParaRPr>
          </a:p>
        </p:txBody>
      </p:sp>
      <p:sp>
        <p:nvSpPr>
          <p:cNvPr id="70" name="Text Placeholder 17"/>
          <p:cNvSpPr>
            <a:spLocks noGrp="1"/>
          </p:cNvSpPr>
          <p:nvPr>
            <p:ph type="body" sz="quarter" idx="31"/>
          </p:nvPr>
        </p:nvSpPr>
        <p:spPr>
          <a:xfrm>
            <a:off x="5011352" y="3925482"/>
            <a:ext cx="2175886" cy="461327"/>
          </a:xfrm>
          <a:prstGeom prst="rect">
            <a:avLst/>
          </a:prstGeom>
        </p:spPr>
        <p:txBody>
          <a:bodyPr lIns="91420" tIns="45710" rIns="91420" bIns="45710" anchor="ctr" anchorCtr="0">
            <a:noAutofit/>
          </a:bodyPr>
          <a:lstStyle>
            <a:lvl1pPr marL="0" indent="0" algn="l">
              <a:buNone/>
              <a:defRPr sz="1800" b="0" i="0" baseline="0">
                <a:solidFill>
                  <a:srgbClr val="004C69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17"/>
          <p:cNvSpPr>
            <a:spLocks noGrp="1"/>
          </p:cNvSpPr>
          <p:nvPr>
            <p:ph type="body" sz="quarter" idx="32" hasCustomPrompt="1"/>
          </p:nvPr>
        </p:nvSpPr>
        <p:spPr>
          <a:xfrm>
            <a:off x="4414579" y="3923529"/>
            <a:ext cx="464815" cy="461327"/>
          </a:xfrm>
          <a:prstGeom prst="rect">
            <a:avLst/>
          </a:prstGeom>
          <a:noFill/>
          <a:ln>
            <a:noFill/>
          </a:ln>
        </p:spPr>
        <p:txBody>
          <a:bodyPr lIns="91420" tIns="45710" rIns="91420" bIns="45710" anchor="ctr" anchorCtr="0">
            <a:noAutofit/>
          </a:bodyPr>
          <a:lstStyle>
            <a:lvl1pPr marL="0" indent="0" algn="ctr">
              <a:buNone/>
              <a:defRPr sz="1800" b="0" i="0" baseline="0">
                <a:ln>
                  <a:solidFill>
                    <a:srgbClr val="FFFFFF"/>
                  </a:solidFill>
                </a:ln>
                <a:solidFill>
                  <a:srgbClr val="FFFFFF"/>
                </a:solidFill>
                <a:latin typeface="+mn-lt"/>
                <a:cs typeface="CiscoSans ExtraLight"/>
              </a:defRPr>
            </a:lvl1pPr>
            <a:lvl2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2pPr>
            <a:lvl3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3pPr>
            <a:lvl4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4pPr>
            <a:lvl5pPr>
              <a:defRPr b="0" i="0">
                <a:solidFill>
                  <a:srgbClr val="FFFFFF"/>
                </a:solidFill>
                <a:latin typeface="CiscoSans ExtraLight"/>
                <a:cs typeface="CiscoSans ExtraLight"/>
              </a:defRPr>
            </a:lvl5pPr>
          </a:lstStyle>
          <a:p>
            <a:pPr lvl="0"/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643099958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8150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Title Goes Here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ltGray">
          <a:xfrm>
            <a:off x="8515707" y="4742907"/>
            <a:ext cx="218414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r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pPr algn="r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‹Nº›</a:t>
            </a:fld>
            <a:endParaRPr sz="600">
              <a:solidFill>
                <a:schemeClr val="accent3">
                  <a:lumMod val="8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ltGray">
          <a:xfrm>
            <a:off x="5867508" y="4741653"/>
            <a:ext cx="2658018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1586" tIns="30792" rIns="61586" bIns="30792" anchor="b">
            <a:spAutoFit/>
          </a:bodyPr>
          <a:lstStyle/>
          <a:p>
            <a:pPr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s-419" sz="600">
                <a:solidFill>
                  <a:schemeClr val="accent3">
                    <a:lumMod val="85000"/>
                  </a:schemeClr>
                </a:solidFill>
                <a:latin typeface="+mn-lt"/>
                <a:ea typeface="+mn-ea"/>
                <a:cs typeface="CiscoSans Thin"/>
              </a:rPr>
              <a:t>© 2016 Cisco y/o sus filiales. Todos los derechos reservados.   Información confidencial de Cisco</a:t>
            </a:r>
          </a:p>
        </p:txBody>
      </p:sp>
      <p:grpSp>
        <p:nvGrpSpPr>
          <p:cNvPr id="6" name="Group 4"/>
          <p:cNvGrpSpPr>
            <a:grpSpLocks noChangeAspect="1"/>
          </p:cNvGrpSpPr>
          <p:nvPr userDrawn="1"/>
        </p:nvGrpSpPr>
        <p:grpSpPr bwMode="auto">
          <a:xfrm>
            <a:off x="508039" y="4715197"/>
            <a:ext cx="340257" cy="180974"/>
            <a:chOff x="310" y="249"/>
            <a:chExt cx="502" cy="267"/>
          </a:xfrm>
          <a:solidFill>
            <a:schemeClr val="accent5"/>
          </a:solidFill>
        </p:grpSpPr>
        <p:sp>
          <p:nvSpPr>
            <p:cNvPr id="7" name="Rectangle 5"/>
            <p:cNvSpPr>
              <a:spLocks noChangeArrowheads="1"/>
            </p:cNvSpPr>
            <p:nvPr userDrawn="1"/>
          </p:nvSpPr>
          <p:spPr bwMode="auto">
            <a:xfrm>
              <a:off x="452" y="426"/>
              <a:ext cx="22" cy="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>
              <a:spLocks/>
            </p:cNvSpPr>
            <p:nvPr userDrawn="1"/>
          </p:nvSpPr>
          <p:spPr bwMode="auto">
            <a:xfrm>
              <a:off x="585" y="425"/>
              <a:ext cx="66" cy="91"/>
            </a:xfrm>
            <a:custGeom>
              <a:avLst/>
              <a:gdLst>
                <a:gd name="T0" fmla="*/ 51 w 51"/>
                <a:gd name="T1" fmla="*/ 20 h 69"/>
                <a:gd name="T2" fmla="*/ 37 w 51"/>
                <a:gd name="T3" fmla="*/ 16 h 69"/>
                <a:gd name="T4" fmla="*/ 18 w 51"/>
                <a:gd name="T5" fmla="*/ 34 h 69"/>
                <a:gd name="T6" fmla="*/ 37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7" y="16"/>
                  </a:cubicBezTo>
                  <a:cubicBezTo>
                    <a:pt x="26" y="16"/>
                    <a:pt x="18" y="24"/>
                    <a:pt x="18" y="34"/>
                  </a:cubicBezTo>
                  <a:cubicBezTo>
                    <a:pt x="18" y="44"/>
                    <a:pt x="25" y="52"/>
                    <a:pt x="37" y="52"/>
                  </a:cubicBezTo>
                  <a:cubicBezTo>
                    <a:pt x="45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7"/>
            <p:cNvSpPr>
              <a:spLocks/>
            </p:cNvSpPr>
            <p:nvPr userDrawn="1"/>
          </p:nvSpPr>
          <p:spPr bwMode="auto">
            <a:xfrm>
              <a:off x="355" y="425"/>
              <a:ext cx="67" cy="91"/>
            </a:xfrm>
            <a:custGeom>
              <a:avLst/>
              <a:gdLst>
                <a:gd name="T0" fmla="*/ 51 w 51"/>
                <a:gd name="T1" fmla="*/ 20 h 69"/>
                <a:gd name="T2" fmla="*/ 36 w 51"/>
                <a:gd name="T3" fmla="*/ 16 h 69"/>
                <a:gd name="T4" fmla="*/ 18 w 51"/>
                <a:gd name="T5" fmla="*/ 34 h 69"/>
                <a:gd name="T6" fmla="*/ 36 w 51"/>
                <a:gd name="T7" fmla="*/ 52 h 69"/>
                <a:gd name="T8" fmla="*/ 51 w 51"/>
                <a:gd name="T9" fmla="*/ 49 h 69"/>
                <a:gd name="T10" fmla="*/ 51 w 51"/>
                <a:gd name="T11" fmla="*/ 67 h 69"/>
                <a:gd name="T12" fmla="*/ 35 w 51"/>
                <a:gd name="T13" fmla="*/ 69 h 69"/>
                <a:gd name="T14" fmla="*/ 0 w 51"/>
                <a:gd name="T15" fmla="*/ 34 h 69"/>
                <a:gd name="T16" fmla="*/ 35 w 51"/>
                <a:gd name="T17" fmla="*/ 0 h 69"/>
                <a:gd name="T18" fmla="*/ 51 w 51"/>
                <a:gd name="T19" fmla="*/ 2 h 69"/>
                <a:gd name="T20" fmla="*/ 51 w 51"/>
                <a:gd name="T21" fmla="*/ 2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" h="69">
                  <a:moveTo>
                    <a:pt x="51" y="20"/>
                  </a:moveTo>
                  <a:cubicBezTo>
                    <a:pt x="50" y="20"/>
                    <a:pt x="45" y="16"/>
                    <a:pt x="36" y="16"/>
                  </a:cubicBezTo>
                  <a:cubicBezTo>
                    <a:pt x="25" y="16"/>
                    <a:pt x="18" y="24"/>
                    <a:pt x="18" y="34"/>
                  </a:cubicBezTo>
                  <a:cubicBezTo>
                    <a:pt x="18" y="44"/>
                    <a:pt x="25" y="52"/>
                    <a:pt x="36" y="52"/>
                  </a:cubicBezTo>
                  <a:cubicBezTo>
                    <a:pt x="44" y="52"/>
                    <a:pt x="50" y="49"/>
                    <a:pt x="51" y="49"/>
                  </a:cubicBezTo>
                  <a:cubicBezTo>
                    <a:pt x="51" y="67"/>
                    <a:pt x="51" y="67"/>
                    <a:pt x="51" y="67"/>
                  </a:cubicBezTo>
                  <a:cubicBezTo>
                    <a:pt x="49" y="67"/>
                    <a:pt x="43" y="69"/>
                    <a:pt x="35" y="69"/>
                  </a:cubicBezTo>
                  <a:cubicBezTo>
                    <a:pt x="16" y="69"/>
                    <a:pt x="0" y="56"/>
                    <a:pt x="0" y="34"/>
                  </a:cubicBezTo>
                  <a:cubicBezTo>
                    <a:pt x="0" y="14"/>
                    <a:pt x="15" y="0"/>
                    <a:pt x="35" y="0"/>
                  </a:cubicBezTo>
                  <a:cubicBezTo>
                    <a:pt x="43" y="0"/>
                    <a:pt x="49" y="2"/>
                    <a:pt x="51" y="2"/>
                  </a:cubicBezTo>
                  <a:lnTo>
                    <a:pt x="51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8"/>
            <p:cNvSpPr>
              <a:spLocks noEditPoints="1"/>
            </p:cNvSpPr>
            <p:nvPr userDrawn="1"/>
          </p:nvSpPr>
          <p:spPr bwMode="auto">
            <a:xfrm>
              <a:off x="675" y="425"/>
              <a:ext cx="91" cy="91"/>
            </a:xfrm>
            <a:custGeom>
              <a:avLst/>
              <a:gdLst>
                <a:gd name="T0" fmla="*/ 70 w 70"/>
                <a:gd name="T1" fmla="*/ 34 h 69"/>
                <a:gd name="T2" fmla="*/ 35 w 70"/>
                <a:gd name="T3" fmla="*/ 69 h 69"/>
                <a:gd name="T4" fmla="*/ 0 w 70"/>
                <a:gd name="T5" fmla="*/ 34 h 69"/>
                <a:gd name="T6" fmla="*/ 35 w 70"/>
                <a:gd name="T7" fmla="*/ 0 h 69"/>
                <a:gd name="T8" fmla="*/ 70 w 70"/>
                <a:gd name="T9" fmla="*/ 34 h 69"/>
                <a:gd name="T10" fmla="*/ 35 w 70"/>
                <a:gd name="T11" fmla="*/ 17 h 69"/>
                <a:gd name="T12" fmla="*/ 18 w 70"/>
                <a:gd name="T13" fmla="*/ 34 h 69"/>
                <a:gd name="T14" fmla="*/ 35 w 70"/>
                <a:gd name="T15" fmla="*/ 52 h 69"/>
                <a:gd name="T16" fmla="*/ 52 w 70"/>
                <a:gd name="T17" fmla="*/ 34 h 69"/>
                <a:gd name="T18" fmla="*/ 35 w 70"/>
                <a:gd name="T19" fmla="*/ 17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0" h="69">
                  <a:moveTo>
                    <a:pt x="70" y="34"/>
                  </a:moveTo>
                  <a:cubicBezTo>
                    <a:pt x="70" y="53"/>
                    <a:pt x="56" y="69"/>
                    <a:pt x="35" y="69"/>
                  </a:cubicBezTo>
                  <a:cubicBezTo>
                    <a:pt x="14" y="69"/>
                    <a:pt x="0" y="53"/>
                    <a:pt x="0" y="34"/>
                  </a:cubicBezTo>
                  <a:cubicBezTo>
                    <a:pt x="0" y="15"/>
                    <a:pt x="14" y="0"/>
                    <a:pt x="35" y="0"/>
                  </a:cubicBezTo>
                  <a:cubicBezTo>
                    <a:pt x="56" y="0"/>
                    <a:pt x="70" y="15"/>
                    <a:pt x="70" y="34"/>
                  </a:cubicBezTo>
                  <a:close/>
                  <a:moveTo>
                    <a:pt x="35" y="17"/>
                  </a:moveTo>
                  <a:cubicBezTo>
                    <a:pt x="25" y="17"/>
                    <a:pt x="18" y="25"/>
                    <a:pt x="18" y="34"/>
                  </a:cubicBezTo>
                  <a:cubicBezTo>
                    <a:pt x="18" y="44"/>
                    <a:pt x="25" y="52"/>
                    <a:pt x="35" y="52"/>
                  </a:cubicBezTo>
                  <a:cubicBezTo>
                    <a:pt x="45" y="52"/>
                    <a:pt x="52" y="44"/>
                    <a:pt x="52" y="34"/>
                  </a:cubicBezTo>
                  <a:cubicBezTo>
                    <a:pt x="52" y="25"/>
                    <a:pt x="45" y="17"/>
                    <a:pt x="35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9"/>
            <p:cNvSpPr>
              <a:spLocks/>
            </p:cNvSpPr>
            <p:nvPr userDrawn="1"/>
          </p:nvSpPr>
          <p:spPr bwMode="auto">
            <a:xfrm>
              <a:off x="503" y="425"/>
              <a:ext cx="60" cy="91"/>
            </a:xfrm>
            <a:custGeom>
              <a:avLst/>
              <a:gdLst>
                <a:gd name="T0" fmla="*/ 42 w 46"/>
                <a:gd name="T1" fmla="*/ 16 h 69"/>
                <a:gd name="T2" fmla="*/ 29 w 46"/>
                <a:gd name="T3" fmla="*/ 14 h 69"/>
                <a:gd name="T4" fmla="*/ 18 w 46"/>
                <a:gd name="T5" fmla="*/ 20 h 69"/>
                <a:gd name="T6" fmla="*/ 26 w 46"/>
                <a:gd name="T7" fmla="*/ 26 h 69"/>
                <a:gd name="T8" fmla="*/ 30 w 46"/>
                <a:gd name="T9" fmla="*/ 27 h 69"/>
                <a:gd name="T10" fmla="*/ 46 w 46"/>
                <a:gd name="T11" fmla="*/ 47 h 69"/>
                <a:gd name="T12" fmla="*/ 19 w 46"/>
                <a:gd name="T13" fmla="*/ 69 h 69"/>
                <a:gd name="T14" fmla="*/ 1 w 46"/>
                <a:gd name="T15" fmla="*/ 67 h 69"/>
                <a:gd name="T16" fmla="*/ 1 w 46"/>
                <a:gd name="T17" fmla="*/ 52 h 69"/>
                <a:gd name="T18" fmla="*/ 16 w 46"/>
                <a:gd name="T19" fmla="*/ 54 h 69"/>
                <a:gd name="T20" fmla="*/ 29 w 46"/>
                <a:gd name="T21" fmla="*/ 48 h 69"/>
                <a:gd name="T22" fmla="*/ 21 w 46"/>
                <a:gd name="T23" fmla="*/ 41 h 69"/>
                <a:gd name="T24" fmla="*/ 18 w 46"/>
                <a:gd name="T25" fmla="*/ 40 h 69"/>
                <a:gd name="T26" fmla="*/ 0 w 46"/>
                <a:gd name="T27" fmla="*/ 21 h 69"/>
                <a:gd name="T28" fmla="*/ 25 w 46"/>
                <a:gd name="T29" fmla="*/ 0 h 69"/>
                <a:gd name="T30" fmla="*/ 42 w 46"/>
                <a:gd name="T31" fmla="*/ 2 h 69"/>
                <a:gd name="T32" fmla="*/ 42 w 46"/>
                <a:gd name="T33" fmla="*/ 16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46" h="69">
                  <a:moveTo>
                    <a:pt x="42" y="16"/>
                  </a:moveTo>
                  <a:cubicBezTo>
                    <a:pt x="41" y="16"/>
                    <a:pt x="34" y="14"/>
                    <a:pt x="29" y="14"/>
                  </a:cubicBezTo>
                  <a:cubicBezTo>
                    <a:pt x="22" y="14"/>
                    <a:pt x="18" y="16"/>
                    <a:pt x="18" y="20"/>
                  </a:cubicBezTo>
                  <a:cubicBezTo>
                    <a:pt x="18" y="24"/>
                    <a:pt x="23" y="25"/>
                    <a:pt x="26" y="26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41" y="31"/>
                    <a:pt x="46" y="38"/>
                    <a:pt x="46" y="47"/>
                  </a:cubicBezTo>
                  <a:cubicBezTo>
                    <a:pt x="46" y="63"/>
                    <a:pt x="32" y="69"/>
                    <a:pt x="19" y="69"/>
                  </a:cubicBezTo>
                  <a:cubicBezTo>
                    <a:pt x="10" y="69"/>
                    <a:pt x="1" y="67"/>
                    <a:pt x="1" y="67"/>
                  </a:cubicBezTo>
                  <a:cubicBezTo>
                    <a:pt x="1" y="52"/>
                    <a:pt x="1" y="52"/>
                    <a:pt x="1" y="52"/>
                  </a:cubicBezTo>
                  <a:cubicBezTo>
                    <a:pt x="2" y="52"/>
                    <a:pt x="9" y="54"/>
                    <a:pt x="16" y="54"/>
                  </a:cubicBezTo>
                  <a:cubicBezTo>
                    <a:pt x="25" y="54"/>
                    <a:pt x="29" y="52"/>
                    <a:pt x="29" y="48"/>
                  </a:cubicBezTo>
                  <a:cubicBezTo>
                    <a:pt x="29" y="45"/>
                    <a:pt x="25" y="43"/>
                    <a:pt x="21" y="41"/>
                  </a:cubicBezTo>
                  <a:cubicBezTo>
                    <a:pt x="20" y="41"/>
                    <a:pt x="19" y="41"/>
                    <a:pt x="18" y="40"/>
                  </a:cubicBezTo>
                  <a:cubicBezTo>
                    <a:pt x="8" y="37"/>
                    <a:pt x="0" y="32"/>
                    <a:pt x="0" y="21"/>
                  </a:cubicBezTo>
                  <a:cubicBezTo>
                    <a:pt x="0" y="8"/>
                    <a:pt x="10" y="0"/>
                    <a:pt x="25" y="0"/>
                  </a:cubicBezTo>
                  <a:cubicBezTo>
                    <a:pt x="34" y="0"/>
                    <a:pt x="41" y="2"/>
                    <a:pt x="42" y="2"/>
                  </a:cubicBezTo>
                  <a:lnTo>
                    <a:pt x="4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0"/>
            <p:cNvSpPr>
              <a:spLocks/>
            </p:cNvSpPr>
            <p:nvPr userDrawn="1"/>
          </p:nvSpPr>
          <p:spPr bwMode="auto">
            <a:xfrm>
              <a:off x="31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1"/>
            <p:cNvSpPr>
              <a:spLocks/>
            </p:cNvSpPr>
            <p:nvPr userDrawn="1"/>
          </p:nvSpPr>
          <p:spPr bwMode="auto">
            <a:xfrm>
              <a:off x="37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2"/>
            <p:cNvSpPr>
              <a:spLocks/>
            </p:cNvSpPr>
            <p:nvPr userDrawn="1"/>
          </p:nvSpPr>
          <p:spPr bwMode="auto">
            <a:xfrm>
              <a:off x="43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8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8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8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8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3"/>
            <p:cNvSpPr>
              <a:spLocks/>
            </p:cNvSpPr>
            <p:nvPr userDrawn="1"/>
          </p:nvSpPr>
          <p:spPr bwMode="auto">
            <a:xfrm>
              <a:off x="49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8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8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8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4"/>
            <p:cNvSpPr>
              <a:spLocks/>
            </p:cNvSpPr>
            <p:nvPr userDrawn="1"/>
          </p:nvSpPr>
          <p:spPr bwMode="auto">
            <a:xfrm>
              <a:off x="55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8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8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8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8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5"/>
            <p:cNvSpPr>
              <a:spLocks/>
            </p:cNvSpPr>
            <p:nvPr userDrawn="1"/>
          </p:nvSpPr>
          <p:spPr bwMode="auto">
            <a:xfrm>
              <a:off x="61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6"/>
            <p:cNvSpPr>
              <a:spLocks/>
            </p:cNvSpPr>
            <p:nvPr userDrawn="1"/>
          </p:nvSpPr>
          <p:spPr bwMode="auto">
            <a:xfrm>
              <a:off x="670" y="249"/>
              <a:ext cx="22" cy="139"/>
            </a:xfrm>
            <a:custGeom>
              <a:avLst/>
              <a:gdLst>
                <a:gd name="T0" fmla="*/ 17 w 17"/>
                <a:gd name="T1" fmla="*/ 8 h 106"/>
                <a:gd name="T2" fmla="*/ 9 w 17"/>
                <a:gd name="T3" fmla="*/ 0 h 106"/>
                <a:gd name="T4" fmla="*/ 0 w 17"/>
                <a:gd name="T5" fmla="*/ 8 h 106"/>
                <a:gd name="T6" fmla="*/ 0 w 17"/>
                <a:gd name="T7" fmla="*/ 97 h 106"/>
                <a:gd name="T8" fmla="*/ 9 w 17"/>
                <a:gd name="T9" fmla="*/ 106 h 106"/>
                <a:gd name="T10" fmla="*/ 17 w 17"/>
                <a:gd name="T11" fmla="*/ 97 h 106"/>
                <a:gd name="T12" fmla="*/ 17 w 17"/>
                <a:gd name="T13" fmla="*/ 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106">
                  <a:moveTo>
                    <a:pt x="17" y="8"/>
                  </a:moveTo>
                  <a:cubicBezTo>
                    <a:pt x="17" y="4"/>
                    <a:pt x="13" y="0"/>
                    <a:pt x="9" y="0"/>
                  </a:cubicBezTo>
                  <a:cubicBezTo>
                    <a:pt x="4" y="0"/>
                    <a:pt x="0" y="4"/>
                    <a:pt x="0" y="8"/>
                  </a:cubicBezTo>
                  <a:cubicBezTo>
                    <a:pt x="0" y="97"/>
                    <a:pt x="0" y="97"/>
                    <a:pt x="0" y="97"/>
                  </a:cubicBezTo>
                  <a:cubicBezTo>
                    <a:pt x="0" y="102"/>
                    <a:pt x="4" y="106"/>
                    <a:pt x="9" y="106"/>
                  </a:cubicBezTo>
                  <a:cubicBezTo>
                    <a:pt x="13" y="106"/>
                    <a:pt x="17" y="102"/>
                    <a:pt x="17" y="97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7"/>
            <p:cNvSpPr>
              <a:spLocks/>
            </p:cNvSpPr>
            <p:nvPr userDrawn="1"/>
          </p:nvSpPr>
          <p:spPr bwMode="auto">
            <a:xfrm>
              <a:off x="730" y="291"/>
              <a:ext cx="22" cy="75"/>
            </a:xfrm>
            <a:custGeom>
              <a:avLst/>
              <a:gdLst>
                <a:gd name="T0" fmla="*/ 17 w 17"/>
                <a:gd name="T1" fmla="*/ 8 h 57"/>
                <a:gd name="T2" fmla="*/ 9 w 17"/>
                <a:gd name="T3" fmla="*/ 0 h 57"/>
                <a:gd name="T4" fmla="*/ 0 w 17"/>
                <a:gd name="T5" fmla="*/ 8 h 57"/>
                <a:gd name="T6" fmla="*/ 0 w 17"/>
                <a:gd name="T7" fmla="*/ 49 h 57"/>
                <a:gd name="T8" fmla="*/ 9 w 17"/>
                <a:gd name="T9" fmla="*/ 57 h 57"/>
                <a:gd name="T10" fmla="*/ 17 w 17"/>
                <a:gd name="T11" fmla="*/ 49 h 57"/>
                <a:gd name="T12" fmla="*/ 17 w 17"/>
                <a:gd name="T13" fmla="*/ 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57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49"/>
                    <a:pt x="0" y="49"/>
                    <a:pt x="0" y="49"/>
                  </a:cubicBezTo>
                  <a:cubicBezTo>
                    <a:pt x="0" y="53"/>
                    <a:pt x="4" y="57"/>
                    <a:pt x="9" y="57"/>
                  </a:cubicBezTo>
                  <a:cubicBezTo>
                    <a:pt x="13" y="57"/>
                    <a:pt x="17" y="53"/>
                    <a:pt x="17" y="49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8"/>
            <p:cNvSpPr>
              <a:spLocks/>
            </p:cNvSpPr>
            <p:nvPr userDrawn="1"/>
          </p:nvSpPr>
          <p:spPr bwMode="auto">
            <a:xfrm>
              <a:off x="790" y="321"/>
              <a:ext cx="22" cy="45"/>
            </a:xfrm>
            <a:custGeom>
              <a:avLst/>
              <a:gdLst>
                <a:gd name="T0" fmla="*/ 17 w 17"/>
                <a:gd name="T1" fmla="*/ 8 h 34"/>
                <a:gd name="T2" fmla="*/ 9 w 17"/>
                <a:gd name="T3" fmla="*/ 0 h 34"/>
                <a:gd name="T4" fmla="*/ 0 w 17"/>
                <a:gd name="T5" fmla="*/ 8 h 34"/>
                <a:gd name="T6" fmla="*/ 0 w 17"/>
                <a:gd name="T7" fmla="*/ 26 h 34"/>
                <a:gd name="T8" fmla="*/ 9 w 17"/>
                <a:gd name="T9" fmla="*/ 34 h 34"/>
                <a:gd name="T10" fmla="*/ 17 w 17"/>
                <a:gd name="T11" fmla="*/ 26 h 34"/>
                <a:gd name="T12" fmla="*/ 17 w 17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" h="34">
                  <a:moveTo>
                    <a:pt x="17" y="8"/>
                  </a:moveTo>
                  <a:cubicBezTo>
                    <a:pt x="17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26"/>
                    <a:pt x="0" y="26"/>
                    <a:pt x="0" y="26"/>
                  </a:cubicBezTo>
                  <a:cubicBezTo>
                    <a:pt x="0" y="30"/>
                    <a:pt x="4" y="34"/>
                    <a:pt x="9" y="34"/>
                  </a:cubicBezTo>
                  <a:cubicBezTo>
                    <a:pt x="13" y="34"/>
                    <a:pt x="17" y="30"/>
                    <a:pt x="17" y="26"/>
                  </a:cubicBezTo>
                  <a:lnTo>
                    <a:pt x="17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2" r:id="rId1"/>
    <p:sldLayoutId id="2147484013" r:id="rId2"/>
    <p:sldLayoutId id="2147484014" r:id="rId3"/>
    <p:sldLayoutId id="2147483965" r:id="rId4"/>
    <p:sldLayoutId id="2147483967" r:id="rId5"/>
    <p:sldLayoutId id="2147483995" r:id="rId6"/>
    <p:sldLayoutId id="2147484007" r:id="rId7"/>
    <p:sldLayoutId id="2147484010" r:id="rId8"/>
    <p:sldLayoutId id="2147484011" r:id="rId9"/>
    <p:sldLayoutId id="2147484015" r:id="rId10"/>
    <p:sldLayoutId id="2147483998" r:id="rId11"/>
    <p:sldLayoutId id="2147484027" r:id="rId12"/>
    <p:sldLayoutId id="2147484029" r:id="rId13"/>
    <p:sldLayoutId id="2147484031" r:id="rId14"/>
  </p:sldLayoutIdLst>
  <p:transition spd="slow">
    <p:wipe/>
  </p:transition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3200" kern="1200" dirty="0">
          <a:solidFill>
            <a:schemeClr val="accent4"/>
          </a:solidFill>
          <a:latin typeface="+mj-lt"/>
          <a:ea typeface="ＭＳ Ｐゴシック" charset="0"/>
          <a:cs typeface="CiscoSans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  <a:cs typeface="CiscoSans" pitchFamily="34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1219200"/>
            <a:ext cx="6557379" cy="1666626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9: Resolución de dirección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9497" y="3127609"/>
            <a:ext cx="5925246" cy="299001"/>
          </a:xfrm>
        </p:spPr>
        <p:txBody>
          <a:bodyPr/>
          <a:lstStyle/>
          <a:p>
            <a:pPr rtl="0"/>
            <a:r>
              <a:rPr lang="es-419">
                <a:solidFill>
                  <a:schemeClr val="bg2">
                    <a:lumMod val="40000"/>
                    <a:lumOff val="60000"/>
                  </a:schemeClr>
                </a:solidFill>
              </a:rPr>
              <a:t>Materiales del instructor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Introducción a las redes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650477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/>
            <a:r>
              <a:rPr lang="es-419"/>
              <a:t>Objetivos del módulo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5758CB9-E7D6-4639-ACDC-3F86DC2D2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11" y="821755"/>
            <a:ext cx="801257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Título del módulo: </a:t>
            </a:r>
            <a:r>
              <a:rPr kumimoji="0" lang="es-419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Resolución de dirección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419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Objetivo del módulo</a:t>
            </a:r>
            <a:r>
              <a:rPr kumimoji="0" lang="es-419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Calibri" panose="020F0502020204030204" pitchFamily="34" charset="0"/>
              </a:rPr>
              <a:t>: explicar cómo ARP y ND permiten la comunicación en una red</a:t>
            </a:r>
            <a:r>
              <a:rPr kumimoji="0" lang="es-419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974E1EB-2DBE-496F-B0B0-6C44227DA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861337"/>
              </p:ext>
            </p:extLst>
          </p:nvPr>
        </p:nvGraphicFramePr>
        <p:xfrm>
          <a:off x="349704" y="1952562"/>
          <a:ext cx="8444592" cy="1525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3924">
                  <a:extLst>
                    <a:ext uri="{9D8B030D-6E8A-4147-A177-3AD203B41FA5}">
                      <a16:colId xmlns:a16="http://schemas.microsoft.com/office/drawing/2014/main" val="1523797708"/>
                    </a:ext>
                  </a:extLst>
                </a:gridCol>
                <a:gridCol w="5580668">
                  <a:extLst>
                    <a:ext uri="{9D8B030D-6E8A-4147-A177-3AD203B41FA5}">
                      <a16:colId xmlns:a16="http://schemas.microsoft.com/office/drawing/2014/main" val="2750207184"/>
                    </a:ext>
                  </a:extLst>
                </a:gridCol>
              </a:tblGrid>
              <a:tr h="232324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Título del tema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Objetivo del tema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4061904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MAC e IP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solidFill>
                            <a:srgbClr val="000000"/>
                          </a:solidFill>
                          <a:effectLst/>
                        </a:rPr>
                        <a:t>Compare las funciones de la dirección MAC y de la dirección IP.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6858405"/>
                  </a:ext>
                </a:extLst>
              </a:tr>
              <a:tr h="33926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effectLst/>
                        </a:rPr>
                        <a:t>⁪ARP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>
                          <a:solidFill>
                            <a:srgbClr val="000000"/>
                          </a:solidFill>
                          <a:effectLst/>
                        </a:rPr>
                        <a:t>Describa el propósito de ARP.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5904258"/>
                  </a:ext>
                </a:extLst>
              </a:tr>
              <a:tr h="476951"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dirty="0">
                          <a:effectLst/>
                        </a:rPr>
                        <a:t>Detección de vecinos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419" sz="1200" dirty="0">
                          <a:solidFill>
                            <a:srgbClr val="000000"/>
                          </a:solidFill>
                          <a:effectLst/>
                        </a:rPr>
                        <a:t>Describa el funcionamiento de la detección de vecinos IPv6.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3721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1119238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598042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9.1 MAC e IP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309964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MAC e IP</a:t>
            </a:r>
            <a:br>
              <a:rPr lang="en-US" dirty="0"/>
            </a:br>
            <a:r>
              <a:rPr lang="es-419" sz="2400"/>
              <a:t>Destino en la misma red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09" y="731838"/>
            <a:ext cx="8532920" cy="2341300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Hay</a:t>
            </a:r>
            <a:r>
              <a:rPr lang="es-419" sz="1600"/>
              <a:t> </a:t>
            </a:r>
            <a:r>
              <a:rPr lang="es-419" sz="1600">
                <a:solidFill>
                  <a:srgbClr val="000000"/>
                </a:solidFill>
              </a:rPr>
              <a:t> dos direcciones principales asignadas a un dispositivo en una LAN Ethernet: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b="1">
                <a:solidFill>
                  <a:srgbClr val="000000"/>
                </a:solidFill>
              </a:rPr>
              <a:t>Dirección física de capa 2 (la dirección MAC):</a:t>
            </a:r>
            <a:r>
              <a:rPr lang="es-419" sz="1600">
                <a:solidFill>
                  <a:srgbClr val="000000"/>
                </a:solidFill>
              </a:rPr>
              <a:t>– se utiliza para comunicaciones NIC a NIC en la misma red Ethernet.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 b="1">
                <a:solidFill>
                  <a:srgbClr val="000000"/>
                </a:solidFill>
              </a:rPr>
              <a:t>Dirección lógica de capa 3 (la dirección IP):</a:t>
            </a:r>
            <a:r>
              <a:rPr lang="es-419" sz="1600">
                <a:solidFill>
                  <a:srgbClr val="000000"/>
                </a:solidFill>
              </a:rPr>
              <a:t>– Se utiliza para enviar el paquete desde el dispositivo de origen al dispositivo de destino.</a:t>
            </a:r>
            <a:r>
              <a:rPr lang="es-419" sz="1600" b="1">
                <a:solidFill>
                  <a:srgbClr val="000000"/>
                </a:solidFill>
              </a:rPr>
              <a:t> </a:t>
            </a:r>
          </a:p>
          <a:p>
            <a:pPr marL="73085" lvl="1" indent="0" rtl="0">
              <a:buNone/>
            </a:pPr>
            <a:r>
              <a:rPr lang="es-419" sz="1600">
                <a:solidFill>
                  <a:srgbClr val="000000"/>
                </a:solidFill>
              </a:rPr>
              <a:t>Las direcciones de capa 2 se utilizan para entregar tramas desde una NIC a otra NIC en la misma red. Si una dirección IP de destino está en la misma red, la dirección MAC de destino será la del dispositivo de destino.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3295B7-4667-438E-A1A4-0A077F091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5728" y="3157730"/>
            <a:ext cx="4352544" cy="172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MAC e IP</a:t>
            </a:r>
            <a:br>
              <a:rPr lang="en-US" dirty="0"/>
            </a:br>
            <a:r>
              <a:rPr lang="es-419" sz="2400"/>
              <a:t>Destino en una red remota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10" y="731837"/>
            <a:ext cx="8448078" cy="1589524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Cuando la dirección IP de destino está en una red remota, la dirección MAC de destino es la de la puerta de enlace predeterminada.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IPv4 utiliza ARP para asociar la dirección IPv4 de un dispositivo con la dirección MAC de la NIC del dispositivo.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IPv6 utiliza ICMPv6 para asociar la dirección IPv6 de un dispositivo con la dirección MAC de la NIC del dispositivo.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0449E9-3366-4B53-A2F7-3D40251C3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48" y="2321361"/>
            <a:ext cx="6481000" cy="2471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0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30F6F2-5F50-4815-836B-1D55C67AE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2" y="67935"/>
            <a:ext cx="9068585" cy="731837"/>
          </a:xfrm>
        </p:spPr>
        <p:txBody>
          <a:bodyPr/>
          <a:lstStyle/>
          <a:p>
            <a:pPr rtl="0"/>
            <a:r>
              <a:rPr lang="es-419" sz="1600"/>
              <a:t>MAC e IP</a:t>
            </a:r>
            <a:br>
              <a:rPr lang="en-US" dirty="0"/>
            </a:br>
            <a:r>
              <a:rPr lang="es-419" sz="2400"/>
              <a:t>Packet Tracer –Identificar direcciones MAC e IP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05AFC9-8905-4194-A13B-BB325537F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121544"/>
            <a:ext cx="8280057" cy="3073946"/>
          </a:xfrm>
        </p:spPr>
        <p:txBody>
          <a:bodyPr/>
          <a:lstStyle/>
          <a:p>
            <a:pPr algn="l" rtl="0"/>
            <a:r>
              <a:rPr lang="es-419">
                <a:solidFill>
                  <a:srgbClr val="000000"/>
                </a:solidFill>
              </a:rPr>
              <a:t>En esta actividad de Packet Tracer, cumplirá los siguientes objetivos: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Recopilar información de PDU para la comunicación de red local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Recopilar información de PDU para la comunicación de red remota</a:t>
            </a:r>
          </a:p>
        </p:txBody>
      </p:sp>
    </p:spTree>
    <p:extLst>
      <p:ext uri="{BB962C8B-B14F-4D97-AF65-F5344CB8AC3E}">
        <p14:creationId xmlns:p14="http://schemas.microsoft.com/office/powerpoint/2010/main" val="422599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9.2 ARP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9359580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ARP </a:t>
            </a:r>
            <a:br>
              <a:rPr lang="en-US" dirty="0"/>
            </a:br>
            <a:r>
              <a:rPr lang="es-419" sz="2400"/>
              <a:t> Descripción general de ARP 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1"/>
            <a:ext cx="4187253" cy="3039781"/>
          </a:xfrm>
        </p:spPr>
        <p:txBody>
          <a:bodyPr/>
          <a:lstStyle/>
          <a:p>
            <a:pPr marL="0" indent="0" algn="l" rtl="0"/>
            <a:r>
              <a:rPr lang="es-419" sz="1800">
                <a:solidFill>
                  <a:srgbClr val="000000"/>
                </a:solidFill>
              </a:rPr>
              <a:t>Un dispositivo utiliza ARP para determinar la dirección MAC de destino de un dispositivo local cuando conoce su dirección IPv4.</a:t>
            </a:r>
          </a:p>
          <a:p>
            <a:pPr marL="0" indent="0" algn="l"/>
            <a:endParaRPr lang="en-US" sz="1800" dirty="0">
              <a:solidFill>
                <a:srgbClr val="000000"/>
              </a:solidFill>
            </a:endParaRPr>
          </a:p>
          <a:p>
            <a:pPr marL="0" indent="0" algn="l" rtl="0"/>
            <a:r>
              <a:rPr lang="es-419" sz="1800">
                <a:solidFill>
                  <a:srgbClr val="000000"/>
                </a:solidFill>
              </a:rPr>
              <a:t>ARP proporciona dos funciones básicas: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Resolución de direcciones IPv4 a direcciones MAC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Mantenimiento de una tabla ARP de asignaciones de direcciones IPv4 a MAC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1986A-C605-432D-B527-C5259DB44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1915" y="844061"/>
            <a:ext cx="4079662" cy="27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03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ARP</a:t>
            </a:r>
            <a:br>
              <a:rPr lang="en-US" dirty="0"/>
            </a:br>
            <a:r>
              <a:rPr lang="es-419" sz="2400"/>
              <a:t>Funciones de ARP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 rtl="0"/>
            <a:r>
              <a:rPr lang="es-419" sz="1600">
                <a:solidFill>
                  <a:srgbClr val="000000"/>
                </a:solidFill>
              </a:rPr>
              <a:t>Para enviar una trama, un dispositivo buscará en su tabla ARP una dirección IPv4 de destino y una dirección MAC correspondiente.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Si la dirección IPv4 de destino del paquete está en la misma red, el dispositivo buscará en la tabla ARP la dirección IPv4 de destino.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Si la dirección IPv4 de destino está en una red diferente, el dispositivo buscará en la tabla ARP la dirección IPv4 de la puerta de enlace predeterminada.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Si el dispositivo localiza la dirección IPv4, se utiliza la dirección MAC correspondiente como la dirección MAC de destino de la trama. 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Si no se encuentra una entrada en la tabla ARP, el dispositivo envía una solicitud ARP.</a:t>
            </a:r>
          </a:p>
        </p:txBody>
      </p:sp>
    </p:spTree>
    <p:extLst>
      <p:ext uri="{BB962C8B-B14F-4D97-AF65-F5344CB8AC3E}">
        <p14:creationId xmlns:p14="http://schemas.microsoft.com/office/powerpoint/2010/main" val="740895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ARP</a:t>
            </a:r>
            <a:br>
              <a:rPr lang="en-US" dirty="0"/>
            </a:br>
            <a:r>
              <a:rPr lang="es-419" sz="2400"/>
              <a:t>Video - Solicitud ARP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 rtl="0"/>
            <a:r>
              <a:rPr lang="es-419" sz="1800">
                <a:solidFill>
                  <a:srgbClr val="000000"/>
                </a:solidFill>
              </a:rPr>
              <a:t>Este vídeo cubrirá una solicitud ARP para una dirección MAC.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20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ARP </a:t>
            </a:r>
            <a:br>
              <a:rPr lang="en-US" dirty="0"/>
            </a:br>
            <a:r>
              <a:rPr lang="es-419" sz="2400"/>
              <a:t>Video – Operación ARP- Respuesta ARP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 rtl="0"/>
            <a:r>
              <a:rPr lang="es-419" sz="1800">
                <a:solidFill>
                  <a:srgbClr val="000000"/>
                </a:solidFill>
              </a:rPr>
              <a:t>Este vídeo cubrirá una respuesta de ARP en respuesta a una solicitud de ARP.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212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50629"/>
            <a:ext cx="9144000" cy="757551"/>
          </a:xfrm>
        </p:spPr>
        <p:txBody>
          <a:bodyPr/>
          <a:lstStyle/>
          <a:p>
            <a:r>
              <a:rPr lang="es-419" dirty="0"/>
              <a:t>Materiales para el instructor: Guía de planificación del Módulo 9</a:t>
            </a:r>
          </a:p>
        </p:txBody>
      </p:sp>
      <p:sp>
        <p:nvSpPr>
          <p:cNvPr id="4099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808179"/>
            <a:ext cx="8483254" cy="3747195"/>
          </a:xfrm>
        </p:spPr>
        <p:txBody>
          <a:bodyPr/>
          <a:lstStyle/>
          <a:p>
            <a:pPr marL="0" indent="0">
              <a:buNone/>
            </a:pPr>
            <a:r>
              <a:rPr lang="es-419" dirty="0"/>
              <a:t>Este documento de PowerPoint se divide en dos partes: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419" dirty="0"/>
              <a:t>Guía de planificación del instructor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419" dirty="0"/>
              <a:t>Información para ayudarlo a familiarizarse con el módulo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419" dirty="0"/>
              <a:t>Material didáctico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419" dirty="0"/>
              <a:t>Presentación de la clase del instructor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419" dirty="0"/>
              <a:t>Diapositivas opcionales que puede usar en el aula</a:t>
            </a:r>
          </a:p>
          <a:p>
            <a:pPr lvl="1"/>
            <a:r>
              <a:rPr lang="es-419" dirty="0"/>
              <a:t>Comienza en la diapositiva # 9</a:t>
            </a:r>
          </a:p>
          <a:p>
            <a:pPr marL="142875" lvl="1" indent="0">
              <a:buNone/>
            </a:pPr>
            <a:r>
              <a:rPr lang="es-419" sz="1600" b="1" dirty="0"/>
              <a:t>Nota: </a:t>
            </a:r>
            <a:r>
              <a:rPr lang="es-419" sz="1600" dirty="0"/>
              <a:t>Elimine la Guía de planificación de esta presentación antes de compartirla con alguien.</a:t>
            </a:r>
          </a:p>
          <a:p>
            <a:pPr marL="0" indent="0">
              <a:buNone/>
            </a:pPr>
            <a:r>
              <a:rPr lang="es-419" sz="1600" b="1" dirty="0">
                <a:solidFill>
                  <a:schemeClr val="accent4"/>
                </a:solidFill>
              </a:rPr>
              <a:t>Para obtener ayuda y recursos adicionales, vaya a la página de inicio del instructor y a los recursos del curso para este curso. También puede visitar el sitio de desarrollo profesional en netacad.com, la página oficial de Facebook de Cisco Networking Academy o el grupo Instructor Only FB.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6180371"/>
      </p:ext>
    </p:extLst>
  </p:cSld>
  <p:clrMapOvr>
    <a:masterClrMapping/>
  </p:clrMapOvr>
  <p:transition spd="slow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ARP</a:t>
            </a:r>
            <a:br>
              <a:rPr lang="en-US" dirty="0"/>
            </a:br>
            <a:r>
              <a:rPr lang="es-419" sz="2400"/>
              <a:t>Video - Rol ARP en Comunicaciones Remotas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 rtl="0"/>
            <a:r>
              <a:rPr lang="es-419" sz="1800">
                <a:solidFill>
                  <a:srgbClr val="000000"/>
                </a:solidFill>
              </a:rPr>
              <a:t>Este video cubrirá cómo una solicitud ARP proporcionará a un host la dirección MAC de la puerta de enlace predeterminada.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03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ARP</a:t>
            </a:r>
            <a:br>
              <a:rPr lang="en-US" dirty="0"/>
            </a:br>
            <a:r>
              <a:rPr lang="es-419" sz="2400"/>
              <a:t>Eliminación de entradas de una tabla de ARP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134506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Las entradas de la tabla ARP no son permanentes y se eliminan cuando un temporizador de caché ARP caduca después de un período de tiempo especificado.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 duración del temporizador de caché ARP difiere según el sistema operativo.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Las entradas de la tabla ARP también pueden ser eliminadas manualmente por el administrador. 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8E1F9DB-BF06-458F-943E-47F1D8055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1392" y="1978568"/>
            <a:ext cx="4998720" cy="267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ARP</a:t>
            </a:r>
            <a:br>
              <a:rPr lang="en-US" dirty="0"/>
            </a:br>
            <a:r>
              <a:rPr lang="es-419" sz="2400"/>
              <a:t>Tablas ARP en dispositivos de red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731837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El comando </a:t>
            </a:r>
            <a:r>
              <a:rPr lang="es-419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 ip arp </a:t>
            </a:r>
            <a:r>
              <a:rPr lang="es-419" sz="1600">
                <a:solidFill>
                  <a:srgbClr val="000000"/>
                </a:solidFill>
              </a:rPr>
              <a:t>muestra la tabla ARP en un enrutador Cisco.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El comando </a:t>
            </a:r>
            <a:r>
              <a:rPr lang="es-419" sz="1600" b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—a</a:t>
            </a:r>
            <a:r>
              <a:rPr lang="es-419" sz="1600">
                <a:solidFill>
                  <a:srgbClr val="000000"/>
                </a:solidFill>
              </a:rPr>
              <a:t> muestra la tabla ARP en un equipo con Windows 10.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B50D-6EE1-40FE-8374-1A9F3109A798}"/>
              </a:ext>
            </a:extLst>
          </p:cNvPr>
          <p:cNvSpPr txBox="1"/>
          <p:nvPr/>
        </p:nvSpPr>
        <p:spPr>
          <a:xfrm>
            <a:off x="629914" y="1756301"/>
            <a:ext cx="7715574" cy="830997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rtl="0"/>
            <a:r>
              <a:rPr lang="es-419" sz="120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R1# </a:t>
            </a:r>
            <a:r>
              <a:rPr lang="es-419" sz="1200" b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show ip arp </a:t>
            </a:r>
          </a:p>
          <a:p>
            <a:pPr rtl="0"/>
            <a:r>
              <a:rPr lang="es-419" sz="120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Protocol Address Age (min) Hardware Addr Type Interface</a:t>
            </a:r>
          </a:p>
          <a:p>
            <a:pPr rtl="0"/>
            <a:r>
              <a:rPr lang="es-419" sz="120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Internet 192.168.10.1 - a0e0.af0d.e140 ARPA GigabiteThernet0/0/0</a:t>
            </a:r>
          </a:p>
          <a:p>
            <a:endParaRPr lang="en-US" sz="1200" dirty="0">
              <a:solidFill>
                <a:schemeClr val="bg1"/>
              </a:solidFill>
              <a:highlight>
                <a:srgbClr val="0000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2B87D4-C52D-48F9-8660-B3A9C2BB16B8}"/>
              </a:ext>
            </a:extLst>
          </p:cNvPr>
          <p:cNvSpPr txBox="1"/>
          <p:nvPr/>
        </p:nvSpPr>
        <p:spPr>
          <a:xfrm>
            <a:off x="629914" y="3011424"/>
            <a:ext cx="7715574" cy="1200329"/>
          </a:xfrm>
          <a:prstGeom prst="rect">
            <a:avLst/>
          </a:prstGeom>
          <a:solidFill>
            <a:srgbClr val="000000"/>
          </a:solidFill>
        </p:spPr>
        <p:txBody>
          <a:bodyPr wrap="square" rtlCol="0">
            <a:spAutoFit/>
          </a:bodyPr>
          <a:lstStyle/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C:\Users\PC &gt; </a:t>
            </a:r>
            <a:r>
              <a:rPr lang="es-419" sz="12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arp -a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Interface: 192.168.1.124 --- 0x10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Internet Address Physical Address Type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 c8-d7-19-cc-a0-86 dynamic</a:t>
            </a:r>
          </a:p>
          <a:p>
            <a:pPr rtl="0"/>
            <a:r>
              <a:rPr lang="es-419" sz="12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192.168.1.101 08-3e-0c-f5-f7-77 dynamic</a:t>
            </a:r>
          </a:p>
        </p:txBody>
      </p:sp>
    </p:spTree>
    <p:extLst>
      <p:ext uri="{BB962C8B-B14F-4D97-AF65-F5344CB8AC3E}">
        <p14:creationId xmlns:p14="http://schemas.microsoft.com/office/powerpoint/2010/main" val="265132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ARP </a:t>
            </a:r>
            <a:br>
              <a:rPr lang="en-US" dirty="0"/>
            </a:br>
            <a:r>
              <a:rPr lang="es-419" sz="2400"/>
              <a:t> Problemas ARP — Broadcasting ARP y spoofing ARP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1210981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Las solicitudes ARP son recibidas y procesadas por cada dispositivo en la red local.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Las emisiones ARP excesivas pueden causar cierta reducción en el rendimiento.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Las respuestas de ARP pueden ser suplantadas por un actor de amenazas para realizar un ataque de envenenamiento ARP.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600">
                <a:solidFill>
                  <a:srgbClr val="000000"/>
                </a:solidFill>
              </a:rPr>
              <a:t>Los switches de nivel empresarial incluyen técnicas de mitigación para proteger contra ataques ARP.</a:t>
            </a:r>
          </a:p>
          <a:p>
            <a:pPr marL="0" indent="0" algn="l"/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0000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F65C2E-4429-4EE0-B587-6BE1F19A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840" y="2138780"/>
            <a:ext cx="5023104" cy="2650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0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381FF45-3B65-47D1-8A90-CFC6E13DF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63" y="284752"/>
            <a:ext cx="9068585" cy="731837"/>
          </a:xfrm>
        </p:spPr>
        <p:txBody>
          <a:bodyPr/>
          <a:lstStyle/>
          <a:p>
            <a:pPr rtl="0"/>
            <a:r>
              <a:rPr lang="es-419" sz="1600"/>
              <a:t>ARP</a:t>
            </a:r>
            <a:br>
              <a:rPr lang="en-US" dirty="0"/>
            </a:br>
            <a:r>
              <a:rPr lang="es-419" sz="2400"/>
              <a:t>Packet Tracer – Examinar la tabla ARP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C1873196-5222-45C6-8B28-9A608C212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71" y="1149825"/>
            <a:ext cx="8280057" cy="3073946"/>
          </a:xfrm>
        </p:spPr>
        <p:txBody>
          <a:bodyPr/>
          <a:lstStyle/>
          <a:p>
            <a:pPr algn="l" rtl="0"/>
            <a:r>
              <a:rPr lang="es-419">
                <a:solidFill>
                  <a:srgbClr val="000000"/>
                </a:solidFill>
              </a:rPr>
              <a:t>En esta actividad de Packet Tracer, cumplirá los siguientes objetivos: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Examinar una solicitud de ARP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Examinar una tabla de direcciones MAC del switch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Examinar el proceso ARP en comunicaciones remotas</a:t>
            </a:r>
          </a:p>
        </p:txBody>
      </p:sp>
    </p:spTree>
    <p:extLst>
      <p:ext uri="{BB962C8B-B14F-4D97-AF65-F5344CB8AC3E}">
        <p14:creationId xmlns:p14="http://schemas.microsoft.com/office/powerpoint/2010/main" val="375456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88160"/>
            <a:ext cx="7848344" cy="92964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9.3 Cableado de cobre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73391011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br>
              <a:rPr lang="en-US" dirty="0"/>
            </a:br>
            <a:r>
              <a:rPr lang="es-419" sz="2400"/>
              <a:t>Vídeo de descubrimiento de vecinos IPv6: descubrimiento de vecinos IPv6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848412"/>
            <a:ext cx="8547329" cy="3573322"/>
          </a:xfrm>
        </p:spPr>
        <p:txBody>
          <a:bodyPr/>
          <a:lstStyle/>
          <a:p>
            <a:pPr marL="0" indent="0" algn="l" rtl="0"/>
            <a:r>
              <a:rPr lang="es-419" sz="1800">
                <a:solidFill>
                  <a:srgbClr val="000000"/>
                </a:solidFill>
              </a:rPr>
              <a:t>Este video explicará el proceso de cómo IPv6 realiza la resolución de direcciones utilizando la solicitud de vecino ICMPv6 y los mensajes de publicidad de vecinos.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22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Detección de vecinos</a:t>
            </a:r>
            <a:br>
              <a:rPr lang="en-US" dirty="0"/>
            </a:br>
            <a:r>
              <a:rPr lang="es-419" sz="2400"/>
              <a:t>IPv6 Mensajes de detección de vecinos IPv6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662" y="844062"/>
            <a:ext cx="8280057" cy="3577672"/>
          </a:xfrm>
        </p:spPr>
        <p:txBody>
          <a:bodyPr/>
          <a:lstStyle/>
          <a:p>
            <a:pPr marL="0" indent="0" algn="l" rtl="0"/>
            <a:r>
              <a:rPr lang="es-419" sz="1800">
                <a:solidFill>
                  <a:srgbClr val="000000"/>
                </a:solidFill>
              </a:rPr>
              <a:t>El protocolo IPv6 Neighbor Discovery (ND) proporciona: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Resolución de dirección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Descubrimiento de Router</a:t>
            </a:r>
          </a:p>
          <a:p>
            <a:pPr marL="415985" lvl="1" indent="-342900" rtl="0"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Servicios de redirección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Los mensajes de solicitud de vecino (NS) y anuncio de vecino (NA) ICMPv6 se utilizan para mensajes de dispositivo a dispositivo, como la resolución de direcciones.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Los mensajes ICMTPV6 Router Solicitation (RS) y Router Advertisement (RA) se utilizan para la mensajería entre dispositivos y enrutadores para la detección de enrutadores.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Los enrutadores utilizan los mensajes de redireccionamiento ICMPv6 para una mejor selección de siguiente salto.</a:t>
            </a:r>
          </a:p>
        </p:txBody>
      </p:sp>
    </p:spTree>
    <p:extLst>
      <p:ext uri="{BB962C8B-B14F-4D97-AF65-F5344CB8AC3E}">
        <p14:creationId xmlns:p14="http://schemas.microsoft.com/office/powerpoint/2010/main" val="372190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345488" cy="731837"/>
          </a:xfrm>
        </p:spPr>
        <p:txBody>
          <a:bodyPr/>
          <a:lstStyle/>
          <a:p>
            <a:pPr rtl="0"/>
            <a:r>
              <a:rPr lang="es-419" sz="1600"/>
              <a:t>Descubrimiento de vecinos IPV6 </a:t>
            </a:r>
            <a:br>
              <a:rPr lang="en-US" dirty="0"/>
            </a:br>
            <a:r>
              <a:rPr lang="es-419" sz="2400"/>
              <a:t>Descubrimiento de Vecinos IPv6 — Resolución de direcciones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828B5E9F-9DE2-44EC-A706-1764B8070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730" y="774975"/>
            <a:ext cx="3773496" cy="2728697"/>
          </a:xfrm>
        </p:spPr>
        <p:txBody>
          <a:bodyPr/>
          <a:lstStyle/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Los dispositivos IPv6 utilizan ND para resolver la dirección MAC de una dirección IPv6 conocida.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 sz="1800">
                <a:solidFill>
                  <a:srgbClr val="000000"/>
                </a:solidFill>
              </a:rPr>
              <a:t>Los mensajes de solicitud de vecinos ICMPv6 se envían utilizando direcciones multidifusión Ethernet e IPv6 especiales.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DC4A0AF-0003-44FE-BC39-5B53008F4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47" y="899040"/>
            <a:ext cx="4776067" cy="33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9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0FB63644-4EEA-4181-89E6-657F8BF02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63" y="923582"/>
            <a:ext cx="8280057" cy="3073946"/>
          </a:xfrm>
        </p:spPr>
        <p:txBody>
          <a:bodyPr/>
          <a:lstStyle/>
          <a:p>
            <a:pPr algn="l" rtl="0"/>
            <a:r>
              <a:rPr lang="es-419">
                <a:solidFill>
                  <a:srgbClr val="000000"/>
                </a:solidFill>
              </a:rPr>
              <a:t>En esta actividad de Packet Tracer, cumplirá los siguientes objetivos: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Parte 1: Red local de detección de vecinos IPv6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s-419">
                <a:solidFill>
                  <a:srgbClr val="000000"/>
                </a:solidFill>
              </a:rPr>
              <a:t>Parte 2: Red remota de descubrimiento de vecinos IPv6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B7E5C6E2-3BAE-4B94-9B14-1208CF2D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7936"/>
            <a:ext cx="9068585" cy="731837"/>
          </a:xfrm>
        </p:spPr>
        <p:txBody>
          <a:bodyPr/>
          <a:lstStyle/>
          <a:p>
            <a:pPr rtl="0"/>
            <a:r>
              <a:rPr lang="es-419" sz="2400"/>
              <a:t>Descubrimiento de vecinos IPv6 Packet tracer -Detección de vecinos IPv6</a:t>
            </a:r>
          </a:p>
        </p:txBody>
      </p:sp>
    </p:spTree>
    <p:extLst>
      <p:ext uri="{BB962C8B-B14F-4D97-AF65-F5344CB8AC3E}">
        <p14:creationId xmlns:p14="http://schemas.microsoft.com/office/powerpoint/2010/main" val="660587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15="http://schemas.microsoft.com/office/drawing/2012/chart" xmlns:c="http://schemas.openxmlformats.org/drawingml/2006/chart">
      <p:transition xmlns:p14="http://schemas.microsoft.com/office/powerpoint/2010/main"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DBD329-AB20-664C-9697-486FE5CED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38"/>
            <a:ext cx="9144000" cy="609708"/>
          </a:xfrm>
        </p:spPr>
        <p:txBody>
          <a:bodyPr/>
          <a:lstStyle/>
          <a:p>
            <a:r>
              <a:rPr lang="es-419" dirty="0"/>
              <a:t>¿Qué esperar en este módulo?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EDE137-350D-6D47-BD51-750CD1983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65" y="798945"/>
            <a:ext cx="8853286" cy="346366"/>
          </a:xfrm>
        </p:spPr>
        <p:txBody>
          <a:bodyPr/>
          <a:lstStyle/>
          <a:p>
            <a:r>
              <a:rPr lang="es-419" dirty="0"/>
              <a:t>Para facilitar el aprendizaje, se pueden incluir las siguientes características dentro de la GUI en este módulo: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16D99E5B-C561-CC4B-B793-94B31E924488}"/>
              </a:ext>
            </a:extLst>
          </p:cNvPr>
          <p:cNvGraphicFramePr>
            <a:graphicFrameLocks noGrp="1"/>
          </p:cNvGraphicFramePr>
          <p:nvPr/>
        </p:nvGraphicFramePr>
        <p:xfrm>
          <a:off x="291944" y="1368335"/>
          <a:ext cx="8557528" cy="30884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0558">
                  <a:extLst>
                    <a:ext uri="{9D8B030D-6E8A-4147-A177-3AD203B41FA5}">
                      <a16:colId xmlns:a16="http://schemas.microsoft.com/office/drawing/2014/main" val="200107645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648404099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Característica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10602"/>
                  </a:ext>
                </a:extLst>
              </a:tr>
              <a:tr h="331556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Animaciones.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/>
                        <a:t>Exponga a los aprendices a nuevas habilidades y conceptos.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835149"/>
                  </a:ext>
                </a:extLst>
              </a:tr>
              <a:tr h="37941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Videos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/>
                        <a:t>Exponga a los aprendices a nuevas habilidades y conceptos.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57650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Verifique su conocimiento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Pruebas en línea por tema, para ayudar a los estudiantes a medir la comprensión del contenido.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586054"/>
                  </a:ext>
                </a:extLst>
              </a:tr>
              <a:tr h="178145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Actividades interactivas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Una variedad de formatos para ayudar a los alumnos a medir la comprensión del contenido.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703549"/>
                  </a:ext>
                </a:extLst>
              </a:tr>
              <a:tr h="215293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Verificador de sintaxis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Pequeñas simulaciones que exponen a los alumnos a la línea de comandos de Cisco para practicar habilidades de configuración.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331658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Actividad de PT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Actividades de simulación y modelado diseñadas para la exploración, adquisición, refuerzo y expansión de habilidades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13155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80891566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6425" y="1747520"/>
            <a:ext cx="8280314" cy="970280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9.4 - Módulo de práctica y cuestionario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99242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s-419" sz="1400">
                <a:latin typeface="Arial" charset="0"/>
              </a:rPr>
              <a:t>Práctica del módulo y cuestionario</a:t>
            </a:r>
            <a:br>
              <a:rPr lang="en-US" dirty="0">
                <a:latin typeface="Arial" charset="0"/>
              </a:rPr>
            </a:br>
            <a:r>
              <a:rPr lang="es-419">
                <a:latin typeface="Arial" charset="0"/>
              </a:rPr>
              <a:t>¿Qué aprendí en este módulo?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C22E0C-A8B9-7D4B-BC8E-95F59476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400" dirty="0"/>
              <a:t>Las direcciones físicas de capa 2 (es decir, las direcciones MAC de Ethernet) se utilizan para entregar la trama de enlace de datos con el paquete IP encapsulado de una NIC a otra NIC en la misma red. 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400" dirty="0"/>
              <a:t>Si la dirección IP de destino está en la misma red, la dirección MAC de destino es la del dispositivo de destino. 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400" dirty="0"/>
              <a:t>Cuando la dirección IP de destino (IPv4 o IPv6) está en una red remota, la dirección MAC de destino será la dirección de la puerta de enlace predeterminada del host (es decir, la interfaz del router).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400" dirty="0"/>
              <a:t>Un dispositivo IPv4 utiliza ARP para determinar la dirección MAC de destino de un dispositivo local cuando conoce su dirección IPv4.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400" dirty="0"/>
              <a:t>ARP proporciona dos funciones básicas: resolver direcciones IPv4 a direcciones MAC y mantener una tabla de asignaciones de direcciones IPv4 a MAC.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400" dirty="0"/>
              <a:t>Una vez que recibe la respuesta de ARP, el dispositivo agrega la dirección IPv4 y la dirección MAC correspondiente a su tabla ARP.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400" dirty="0"/>
              <a:t>Para cada dispositivo, un temporizador de memoria caché ARP elimina las entradas de ARP que no se hayan utilizado durante un período especificado.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400" dirty="0"/>
              <a:t>IPv6 no utiliza ARP, utiliza el protocolo ND para resolver direcciones MAC. </a:t>
            </a:r>
          </a:p>
          <a:p>
            <a:pPr marL="115887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s-419" sz="1400" dirty="0"/>
              <a:t>Un dispositivo IPv6 utiliza Detección de vecinos ICMPv6 para determinar la dirección MAC de destino de un dispositivo local cuando conoce su dirección IPv6.</a:t>
            </a:r>
          </a:p>
          <a:p>
            <a:pPr marL="0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8999575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1" y="41394"/>
            <a:ext cx="9144000" cy="609056"/>
          </a:xfrm>
        </p:spPr>
        <p:txBody>
          <a:bodyPr/>
          <a:lstStyle/>
          <a:p>
            <a:r>
              <a:rPr lang="es-419" sz="1400" dirty="0">
                <a:latin typeface="Arial" charset="0"/>
              </a:rPr>
              <a:t>Módulo 9: Resolución de dirección</a:t>
            </a:r>
            <a:br>
              <a:rPr lang="en-US" dirty="0">
                <a:latin typeface="Arial" charset="0"/>
              </a:rPr>
            </a:br>
            <a:r>
              <a:rPr lang="es-419" dirty="0">
                <a:latin typeface="Arial" charset="0"/>
              </a:rPr>
              <a:t>Nuevos Términos y Comandos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2480B83-AF5E-4A70-B69B-F1E3A8FAC7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206135"/>
              </p:ext>
            </p:extLst>
          </p:nvPr>
        </p:nvGraphicFramePr>
        <p:xfrm>
          <a:off x="144463" y="798513"/>
          <a:ext cx="8853486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426743">
                  <a:extLst>
                    <a:ext uri="{9D8B030D-6E8A-4147-A177-3AD203B41FA5}">
                      <a16:colId xmlns:a16="http://schemas.microsoft.com/office/drawing/2014/main" val="3270854437"/>
                    </a:ext>
                  </a:extLst>
                </a:gridCol>
                <a:gridCol w="4426743">
                  <a:extLst>
                    <a:ext uri="{9D8B030D-6E8A-4147-A177-3AD203B41FA5}">
                      <a16:colId xmlns:a16="http://schemas.microsoft.com/office/drawing/2014/main" val="1988644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Address Resolution Protocol (ARP)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ARP table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show ip arp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arpr -a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ICMPv6 Neighbor Discovery protocol (ND)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ICMPv6 Neighbor Solicitation (NS)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ICMPv6 Neighbor Advertisement (NA)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ICMPv6 Router Solicitation (RS) message</a:t>
                      </a:r>
                    </a:p>
                    <a:p>
                      <a:pPr marL="285750" marR="0" lvl="0" indent="-28575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ICMPv6 Router Advertisement (RA) message</a:t>
                      </a:r>
                    </a:p>
                    <a:p>
                      <a:pPr marL="285750" indent="-285750" rtl="0">
                        <a:buFont typeface="Arial" panose="020B0604020202020204" pitchFamily="34" charset="0"/>
                        <a:buChar char="•"/>
                      </a:pPr>
                      <a:r>
                        <a:rPr lang="es-419" sz="1600" b="0">
                          <a:solidFill>
                            <a:srgbClr val="000000"/>
                          </a:solidFill>
                        </a:rPr>
                        <a:t>ICMPv6 Redirect Message</a:t>
                      </a:r>
                    </a:p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796709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3271745509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419082827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2">
            <a:extLst>
              <a:ext uri="{FF2B5EF4-FFF2-40B4-BE49-F238E27FC236}">
                <a16:creationId xmlns:a16="http://schemas.microsoft.com/office/drawing/2014/main" id="{191FACFD-7764-1045-B78F-082A94229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5285"/>
            <a:ext cx="9144000" cy="757238"/>
          </a:xfrm>
        </p:spPr>
        <p:txBody>
          <a:bodyPr/>
          <a:lstStyle/>
          <a:p>
            <a:pPr rtl="0"/>
            <a:r>
              <a:rPr lang="es-419" dirty="0"/>
              <a:t>¿Qué esperar en este módulo? (Cont.)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382832F2-C9A0-5644-AD5C-3E90BD34AAC5}"/>
              </a:ext>
            </a:extLst>
          </p:cNvPr>
          <p:cNvSpPr txBox="1">
            <a:spLocks/>
          </p:cNvSpPr>
          <p:nvPr/>
        </p:nvSpPr>
        <p:spPr bwMode="auto">
          <a:xfrm>
            <a:off x="106756" y="668963"/>
            <a:ext cx="8853286" cy="346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 algn="l" defTabSz="684213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§"/>
              <a:defRPr lang="en-US" sz="15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1pPr>
            <a:lvl2pPr marL="358775" indent="-215900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charset="0"/>
              <a:buChar char="•"/>
              <a:defRPr lang="en-US" sz="14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2pPr>
            <a:lvl3pPr marL="431800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2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3pPr>
            <a:lvl4pPr marL="503238" indent="-169863" algn="l" defTabSz="684213" rtl="0" eaLnBrk="1" fontAlgn="base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charset="0"/>
              <a:buChar char="•"/>
              <a:defRPr lang="en-US" sz="1100" kern="1200">
                <a:solidFill>
                  <a:srgbClr val="000000"/>
                </a:solidFill>
                <a:latin typeface="+mn-lt"/>
                <a:ea typeface="ＭＳ Ｐゴシック" charset="0"/>
                <a:cs typeface="CiscoSans"/>
              </a:defRPr>
            </a:lvl4pPr>
            <a:lvl5pPr marL="574675" indent="-169863" algn="l" defTabSz="684213" rtl="0" eaLnBrk="1" fontAlgn="base" hangingPunct="1">
              <a:lnSpc>
                <a:spcPct val="95000"/>
              </a:lnSpc>
              <a:spcBef>
                <a:spcPts val="625"/>
              </a:spcBef>
              <a:spcAft>
                <a:spcPct val="0"/>
              </a:spcAft>
              <a:buFont typeface="Arial" charset="0"/>
              <a:buChar char="•"/>
              <a:defRPr lang="en-US" sz="1100" kern="1200" dirty="0">
                <a:solidFill>
                  <a:schemeClr val="tx1"/>
                </a:solidFill>
                <a:latin typeface="+mn-lt"/>
                <a:ea typeface="ＭＳ Ｐゴシック" charset="0"/>
                <a:cs typeface="CiscoSans"/>
              </a:defRPr>
            </a:lvl5pPr>
            <a:lvl6pPr marL="863856" indent="-171445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9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35844" indent="-171422" algn="l" defTabSz="685777" rtl="0" eaLnBrk="1" latinLnBrk="0" hangingPunct="1">
              <a:spcBef>
                <a:spcPts val="600"/>
              </a:spcBef>
              <a:buFont typeface="Arial" pitchFamily="34" charset="0"/>
              <a:buChar char="•"/>
              <a:defRPr sz="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220" indent="0" algn="l" defTabSz="685777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53" indent="-171445" algn="l" defTabSz="6857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rtl="0">
              <a:buNone/>
            </a:pPr>
            <a:r>
              <a:rPr lang="es-419" dirty="0"/>
              <a:t>Para facilitar el aprendizaje, los siguientes funciones pueden estar incluidas en este módulo: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B2112FCA-EF01-1642-B261-F8FFB699D8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756" y="1279280"/>
          <a:ext cx="8595235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8265">
                  <a:extLst>
                    <a:ext uri="{9D8B030D-6E8A-4147-A177-3AD203B41FA5}">
                      <a16:colId xmlns:a16="http://schemas.microsoft.com/office/drawing/2014/main" val="3215831619"/>
                    </a:ext>
                  </a:extLst>
                </a:gridCol>
                <a:gridCol w="6416970">
                  <a:extLst>
                    <a:ext uri="{9D8B030D-6E8A-4147-A177-3AD203B41FA5}">
                      <a16:colId xmlns:a16="http://schemas.microsoft.com/office/drawing/2014/main" val="276475465"/>
                    </a:ext>
                  </a:extLst>
                </a:gridCol>
              </a:tblGrid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Característica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Descripción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427975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Laboratorios prácticos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Labs diseñados para trabajar con equipo físico.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594367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marL="0" marR="0" lvl="0" indent="0" algn="l" defTabSz="685777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Actividades de clase</a:t>
                      </a:r>
                    </a:p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Estos se encuentran en la página de Recursos para el instructor. Las actividades de clase están diseñadas para facilitar el aprendizaje, la discusión en clase y la colaboración.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566603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Cuestionarios de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/>
                        <a:t>Auto-evaluaciones que integran conceptos y habilidades aprendidas a lo largo de los temas presentados en el módulo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1502776"/>
                  </a:ext>
                </a:extLst>
              </a:tr>
              <a:tr h="265091">
                <a:tc>
                  <a:txBody>
                    <a:bodyPr/>
                    <a:lstStyle/>
                    <a:p>
                      <a:pPr algn="l" rtl="0" fontAlgn="b"/>
                      <a:r>
                        <a:rPr lang="es-419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Resumen del módulo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dirty="0"/>
                        <a:t>Recapitula brevemente el contenido del módulo.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04628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36893992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3">
            <a:extLst>
              <a:ext uri="{FF2B5EF4-FFF2-40B4-BE49-F238E27FC236}">
                <a16:creationId xmlns:a16="http://schemas.microsoft.com/office/drawing/2014/main" id="{2CD8E789-6984-3D4F-BA94-2CC19DD19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757551"/>
          </a:xfrm>
        </p:spPr>
        <p:txBody>
          <a:bodyPr/>
          <a:lstStyle/>
          <a:p>
            <a:r>
              <a:rPr lang="es-419" dirty="0"/>
              <a:t>Verifique su conocimiento</a:t>
            </a:r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C84FFA85-DFBD-9C41-9F30-8DCC325817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5357" y="965201"/>
            <a:ext cx="8878570" cy="3643747"/>
          </a:xfrm>
        </p:spPr>
        <p:txBody>
          <a:bodyPr/>
          <a:lstStyle/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dirty="0"/>
              <a:t>Las actividades de Verifique su conocimiento están diseñadas para permitir que los estudiantes determinen rápidamente si comprenden el contenido para continuar con el curso, o si necesitan revisarlo.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dirty="0"/>
              <a:t>Las actividades de Verifique su conocimiento </a:t>
            </a:r>
            <a:r>
              <a:rPr lang="es-419" b="1" dirty="0"/>
              <a:t>no</a:t>
            </a:r>
            <a:r>
              <a:rPr lang="es-419" dirty="0"/>
              <a:t> afectan las calificaciones de los estudiantes.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dirty="0"/>
              <a:t>No hay diapositivas separadas para estas actividades en el PPT. Se enumeran en el área de notas de la diapositiva que aparece antes de estas actividades.</a:t>
            </a:r>
            <a:endParaRPr lang="en-US" dirty="0"/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373001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3"/>
          <p:cNvSpPr>
            <a:spLocks noGrp="1" noChangeArrowheads="1"/>
          </p:cNvSpPr>
          <p:nvPr>
            <p:ph type="title"/>
          </p:nvPr>
        </p:nvSpPr>
        <p:spPr>
          <a:xfrm>
            <a:off x="1" y="41393"/>
            <a:ext cx="9144000" cy="495935"/>
          </a:xfrm>
        </p:spPr>
        <p:txBody>
          <a:bodyPr/>
          <a:lstStyle/>
          <a:p>
            <a:r>
              <a:rPr lang="es-419" dirty="0"/>
              <a:t>Módulo 9: Actividades</a:t>
            </a:r>
          </a:p>
        </p:txBody>
      </p:sp>
      <p:sp>
        <p:nvSpPr>
          <p:cNvPr id="6147" name="Rectangle 34"/>
          <p:cNvSpPr>
            <a:spLocks noGrp="1" noChangeArrowheads="1"/>
          </p:cNvSpPr>
          <p:nvPr>
            <p:ph idx="1"/>
          </p:nvPr>
        </p:nvSpPr>
        <p:spPr>
          <a:xfrm>
            <a:off x="144065" y="431965"/>
            <a:ext cx="8695135" cy="348414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s-419" dirty="0"/>
              <a:t>¿Qué actividades están asociadas con este módulo?</a:t>
            </a:r>
            <a:endParaRPr lang="en-US" dirty="0"/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8459999"/>
              </p:ext>
            </p:extLst>
          </p:nvPr>
        </p:nvGraphicFramePr>
        <p:xfrm>
          <a:off x="457291" y="902261"/>
          <a:ext cx="8229418" cy="3809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9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7736">
                  <a:extLst>
                    <a:ext uri="{9D8B030D-6E8A-4147-A177-3AD203B41FA5}">
                      <a16:colId xmlns:a16="http://schemas.microsoft.com/office/drawing/2014/main" val="3156509146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434"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 dirty="0"/>
                        <a:t>Página #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200" dirty="0"/>
                        <a:t>Tipo de actividad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200" dirty="0"/>
                        <a:t>Nombre de la actividad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200" dirty="0"/>
                        <a:t>¿Opcional?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 rtl="0"/>
                      <a:r>
                        <a:rPr lang="es-419" sz="1100"/>
                        <a:t>9.1.3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 dirty="0"/>
                        <a:t>Identificar direcciones MAC e IP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 dirty="0"/>
                        <a:t>Se recomienda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 rtl="0"/>
                      <a:r>
                        <a:rPr lang="es-419" sz="1100"/>
                        <a:t>9.1.4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/>
                        <a:t>Verifique su conocimiento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100" dirty="0"/>
                        <a:t>MAC e IP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 recomienda</a:t>
                      </a:r>
                      <a:endParaRPr kumimoji="0" lang="es-419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 rtl="0"/>
                      <a:r>
                        <a:rPr lang="es-419" sz="1100"/>
                        <a:t>9.2.3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/>
                        <a:t>Operación ARP - Solicitud ARP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 recomienda</a:t>
                      </a:r>
                      <a:endParaRPr kumimoji="0" lang="es-419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4163592917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 rtl="0"/>
                      <a:r>
                        <a:rPr lang="es-419" sz="1100"/>
                        <a:t>9.2.4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/>
                        <a:t>Operación ARP - Respuesta ARP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 recomienda</a:t>
                      </a:r>
                      <a:endParaRPr kumimoji="0" lang="es-419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248063314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 rtl="0"/>
                      <a:r>
                        <a:rPr lang="es-419" sz="1100"/>
                        <a:t>9.2.5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/>
                        <a:t>Rol ARP en Comunicaciones Remotas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 recomienda</a:t>
                      </a:r>
                      <a:endParaRPr kumimoji="0" lang="es-419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982792498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 rtl="0"/>
                      <a:r>
                        <a:rPr lang="es-419" sz="1100"/>
                        <a:t>9.2.9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/>
                        <a:t>Examinar la tabla ARP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 recomienda</a:t>
                      </a:r>
                      <a:endParaRPr kumimoji="0" lang="es-419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 rtl="0"/>
                      <a:r>
                        <a:rPr lang="es-419" sz="1100"/>
                        <a:t>9.2.10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/>
                        <a:t>Verifique su conocimiento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/>
                        <a:t>ARP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 recomienda</a:t>
                      </a:r>
                      <a:endParaRPr kumimoji="0" lang="es-419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2582900979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 rtl="0"/>
                      <a:r>
                        <a:rPr lang="es-419" sz="1100"/>
                        <a:t>9.3.1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/>
                        <a:t>Video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/>
                        <a:t>Detección de vecinos IPv6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 recomienda</a:t>
                      </a:r>
                      <a:endParaRPr kumimoji="0" lang="es-419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20424507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 rtl="0"/>
                      <a:r>
                        <a:rPr lang="es-419" sz="1100"/>
                        <a:t>9.3.4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/>
                        <a:t>Packet Tracer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/>
                        <a:t>Detección de vecinos IPv6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 recomienda</a:t>
                      </a:r>
                      <a:endParaRPr kumimoji="0" lang="es-419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8585B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22544737"/>
                  </a:ext>
                </a:extLst>
              </a:tr>
              <a:tr h="350784">
                <a:tc>
                  <a:txBody>
                    <a:bodyPr/>
                    <a:lstStyle/>
                    <a:p>
                      <a:pPr algn="ctr" rtl="0"/>
                      <a:r>
                        <a:rPr lang="es-419" sz="1100"/>
                        <a:t>9.3.5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/>
                        <a:t>Verifique su conocimiento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100" dirty="0"/>
                        <a:t>Detección de vecinos IPv6</a:t>
                      </a: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419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8585B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Se recomienda</a:t>
                      </a: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00117246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14527372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Módulo 9: Buenas Prácticas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684644"/>
            <a:ext cx="8853286" cy="4155319"/>
          </a:xfrm>
        </p:spPr>
        <p:txBody>
          <a:bodyPr/>
          <a:lstStyle/>
          <a:p>
            <a:pPr marL="0" indent="0">
              <a:spcBef>
                <a:spcPct val="30000"/>
              </a:spcBef>
              <a:buNone/>
            </a:pPr>
            <a:r>
              <a:rPr lang="es-419" sz="1600" dirty="0"/>
              <a:t>Antes de enseñar el Módulo 9, el instructor debe: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sz="1600" dirty="0"/>
              <a:t>Revisar las actividades y evaluaciones para este módulo.</a:t>
            </a:r>
          </a:p>
          <a:p>
            <a:pPr>
              <a:spcBef>
                <a:spcPct val="30000"/>
              </a:spcBef>
              <a:buFont typeface="Arial" panose="020B0604020202020204" pitchFamily="34" charset="0"/>
              <a:buChar char="•"/>
            </a:pPr>
            <a:r>
              <a:rPr lang="es-419" sz="1600" dirty="0"/>
              <a:t>Intentar incluir tantas preguntas como sea posible para mantener a los estudiantes interesados durante la presentación en la clase.</a:t>
            </a:r>
          </a:p>
          <a:p>
            <a:pPr marL="0" indent="0" rtl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s-419" dirty="0"/>
              <a:t>Tema 9.1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s-419" sz="1600" dirty="0"/>
              <a:t>Preguntar a los estudiantes o tenga una discusión en clase:</a:t>
            </a:r>
            <a:endParaRPr lang="es-419" sz="1500" dirty="0"/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s-419" sz="1500" dirty="0"/>
              <a:t>Haga que los estudiantes discutan las direcciones IP y MAC desde el origen hasta el destino cuando hay varios saltos de enrutador.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s-419" sz="1500" dirty="0"/>
              <a:t>Describa las direcciones de Capa 2 que se usan cuando un destino está en la misma red local y cuando el destino está en una red remota.</a:t>
            </a:r>
          </a:p>
          <a:p>
            <a:pPr marL="0" indent="0" rtl="0">
              <a:lnSpc>
                <a:spcPct val="85000"/>
              </a:lnSpc>
              <a:spcBef>
                <a:spcPct val="30000"/>
              </a:spcBef>
              <a:buNone/>
            </a:pPr>
            <a:r>
              <a:rPr lang="es-419" dirty="0"/>
              <a:t>Tema 9.2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s-419" sz="1600" dirty="0"/>
              <a:t>Preguntar a los estudiantes o tenga una discusión en clase:</a:t>
            </a:r>
            <a:endParaRPr lang="es-419" sz="1500" dirty="0"/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s-419" sz="1500" dirty="0"/>
              <a:t>¿Qué impacto tienen las solicitudes ARP en la red y otros dispositivos locales?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s-419" sz="1500" dirty="0"/>
              <a:t>¿Cuáles son algunos riesgos de seguridad asociados con ARP?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2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5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93176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Módulo 9: Buenas Prácticas (Cont.)</a:t>
            </a:r>
          </a:p>
        </p:txBody>
      </p:sp>
      <p:sp>
        <p:nvSpPr>
          <p:cNvPr id="11266" name="Rectangle 34"/>
          <p:cNvSpPr>
            <a:spLocks noGrp="1" noChangeArrowheads="1"/>
          </p:cNvSpPr>
          <p:nvPr>
            <p:ph idx="1"/>
          </p:nvPr>
        </p:nvSpPr>
        <p:spPr>
          <a:xfrm>
            <a:off x="145357" y="684644"/>
            <a:ext cx="8853286" cy="4155319"/>
          </a:xfrm>
        </p:spPr>
        <p:txBody>
          <a:bodyPr/>
          <a:lstStyle/>
          <a:p>
            <a:pPr marL="0" indent="0" rtl="0" eaLnBrk="1" hangingPunct="1">
              <a:lnSpc>
                <a:spcPct val="85000"/>
              </a:lnSpc>
              <a:spcBef>
                <a:spcPct val="30000"/>
              </a:spcBef>
              <a:buNone/>
            </a:pPr>
            <a:r>
              <a:rPr lang="es-419" sz="1600" dirty="0"/>
              <a:t> Tema 9.3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r>
              <a:rPr lang="es-419" sz="1600" dirty="0"/>
              <a:t>Preguntar a los estudiantes o tenga una discusión en clase: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s-419" sz="1600" dirty="0"/>
              <a:t>¿Por qué supone que las solicitudes de vecinos ICMPv6 se envían como multidifusión y no se transmiten?</a:t>
            </a:r>
          </a:p>
          <a:p>
            <a:pPr lvl="2">
              <a:lnSpc>
                <a:spcPct val="85000"/>
              </a:lnSpc>
              <a:spcBef>
                <a:spcPct val="30000"/>
              </a:spcBef>
            </a:pPr>
            <a:r>
              <a:rPr lang="es-419" sz="1600" dirty="0"/>
              <a:t>Discuta las similitudes y diferencias entre los procesos ARP e ICMPv6 ND.</a:t>
            </a:r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lvl="1">
              <a:lnSpc>
                <a:spcPct val="85000"/>
              </a:lnSpc>
              <a:spcBef>
                <a:spcPct val="30000"/>
              </a:spcBef>
            </a:pPr>
            <a:endParaRPr lang="en-US" sz="12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630238" lvl="2" indent="-214313">
              <a:buFont typeface="Arial" panose="020B0604020202020204" pitchFamily="34" charset="0"/>
              <a:buChar char="•"/>
            </a:pPr>
            <a:endParaRPr lang="en-US" sz="1400" dirty="0"/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5000"/>
              </a:lnSpc>
              <a:spcBef>
                <a:spcPct val="30000"/>
              </a:spcBef>
            </a:pPr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957605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69497" y="2316480"/>
            <a:ext cx="6672708" cy="1080143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Módulo 9: Resolución de dirección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469497" y="3809526"/>
            <a:ext cx="2368954" cy="902174"/>
          </a:xfrm>
        </p:spPr>
        <p:txBody>
          <a:bodyPr/>
          <a:lstStyle/>
          <a:p>
            <a:pPr rtl="0"/>
            <a:r>
              <a:rPr lang="es-419">
                <a:solidFill>
                  <a:schemeClr val="accent5">
                    <a:lumMod val="40000"/>
                    <a:lumOff val="60000"/>
                  </a:schemeClr>
                </a:solidFill>
              </a:rPr>
              <a:t>Introduccion a Redes v7.0 (ITN)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89389863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5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Default Theme">
  <a:themeElements>
    <a:clrScheme name="Custom 6">
      <a:dk1>
        <a:srgbClr val="58585B"/>
      </a:dk1>
      <a:lt1>
        <a:srgbClr val="FFFFFF"/>
      </a:lt1>
      <a:dk2>
        <a:srgbClr val="58585B"/>
      </a:dk2>
      <a:lt2>
        <a:srgbClr val="81C569"/>
      </a:lt2>
      <a:accent1>
        <a:srgbClr val="004C69"/>
      </a:accent1>
      <a:accent2>
        <a:srgbClr val="9E0B0F"/>
      </a:accent2>
      <a:accent3>
        <a:srgbClr val="FFFFFF"/>
      </a:accent3>
      <a:accent4>
        <a:srgbClr val="367187"/>
      </a:accent4>
      <a:accent5>
        <a:srgbClr val="38C6F4"/>
      </a:accent5>
      <a:accent6>
        <a:srgbClr val="FBAB18"/>
      </a:accent6>
      <a:hlink>
        <a:srgbClr val="38C6F4"/>
      </a:hlink>
      <a:folHlink>
        <a:srgbClr val="81C56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6A4D7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TE7_Chp1_Example-1" id="{4A20ED44-3835-F149-9AE4-C332C230E09E}" vid="{AFB5BC48-58F8-AD45-912F-AE2AD65EB6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9307</TotalTime>
  <Words>2636</Words>
  <Application>Microsoft Macintosh PowerPoint</Application>
  <PresentationFormat>Presentación en pantalla (16:9)</PresentationFormat>
  <Paragraphs>350</Paragraphs>
  <Slides>33</Slides>
  <Notes>31</Notes>
  <HiddenSlides>8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Arial</vt:lpstr>
      <vt:lpstr>Calibri</vt:lpstr>
      <vt:lpstr>CiscoSans ExtraLight</vt:lpstr>
      <vt:lpstr>Courier New</vt:lpstr>
      <vt:lpstr>Wingdings</vt:lpstr>
      <vt:lpstr>Default Theme</vt:lpstr>
      <vt:lpstr>Módulo 9: Resolución de dirección</vt:lpstr>
      <vt:lpstr>Materiales para el instructor: Guía de planificación del Módulo 9</vt:lpstr>
      <vt:lpstr>¿Qué esperar en este módulo?</vt:lpstr>
      <vt:lpstr>¿Qué esperar en este módulo? (Cont.)</vt:lpstr>
      <vt:lpstr>Verifique su conocimiento</vt:lpstr>
      <vt:lpstr>Módulo 9: Actividades</vt:lpstr>
      <vt:lpstr>Módulo 9: Buenas Prácticas</vt:lpstr>
      <vt:lpstr>Módulo 9: Buenas Prácticas (Cont.)</vt:lpstr>
      <vt:lpstr>Módulo 9: Resolución de dirección</vt:lpstr>
      <vt:lpstr>Objetivos del módulo</vt:lpstr>
      <vt:lpstr>9.1 MAC e IP</vt:lpstr>
      <vt:lpstr>MAC e IP Destino en la misma red</vt:lpstr>
      <vt:lpstr>MAC e IP Destino en una red remota</vt:lpstr>
      <vt:lpstr>MAC e IP Packet Tracer –Identificar direcciones MAC e IP</vt:lpstr>
      <vt:lpstr>9.2 ARP</vt:lpstr>
      <vt:lpstr>ARP   Descripción general de ARP </vt:lpstr>
      <vt:lpstr>ARP Funciones de ARP</vt:lpstr>
      <vt:lpstr>ARP Video - Solicitud ARP</vt:lpstr>
      <vt:lpstr>ARP  Video – Operación ARP- Respuesta ARP</vt:lpstr>
      <vt:lpstr>ARP Video - Rol ARP en Comunicaciones Remotas</vt:lpstr>
      <vt:lpstr>ARP Eliminación de entradas de una tabla de ARP</vt:lpstr>
      <vt:lpstr>ARP Tablas ARP en dispositivos de red</vt:lpstr>
      <vt:lpstr>ARP   Problemas ARP — Broadcasting ARP y spoofing ARP</vt:lpstr>
      <vt:lpstr>ARP Packet Tracer – Examinar la tabla ARP</vt:lpstr>
      <vt:lpstr>9.3 Cableado de cobre</vt:lpstr>
      <vt:lpstr> Vídeo de descubrimiento de vecinos IPv6: descubrimiento de vecinos IPv6</vt:lpstr>
      <vt:lpstr>Detección de vecinos IPv6 Mensajes de detección de vecinos IPv6</vt:lpstr>
      <vt:lpstr>Descubrimiento de vecinos IPV6  Descubrimiento de Vecinos IPv6 — Resolución de direcciones</vt:lpstr>
      <vt:lpstr>Descubrimiento de vecinos IPv6 Packet tracer -Detección de vecinos IPv6</vt:lpstr>
      <vt:lpstr>9.4 - Módulo de práctica y cuestionario</vt:lpstr>
      <vt:lpstr>Práctica del módulo y cuestionario ¿Qué aprendí en este módulo?</vt:lpstr>
      <vt:lpstr>Módulo 9: Resolución de dirección Nuevos Términos y Comandos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2: Basic Switch and End Device Configuration</dc:title>
  <dc:creator>Stephanie Harvey</dc:creator>
  <cp:lastModifiedBy>Ariel Ramos Ortega</cp:lastModifiedBy>
  <cp:revision>262</cp:revision>
  <dcterms:created xsi:type="dcterms:W3CDTF">2019-10-18T06:21:22Z</dcterms:created>
  <dcterms:modified xsi:type="dcterms:W3CDTF">2020-06-22T03:53:20Z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ProviderInitializationData">
    <vt:lpwstr>https://cisco.jiveon.com</vt:lpwstr>
  </property>
  <property fmtid="{D5CDD505-2E9C-101B-9397-08002B2CF9AE}" pid="3" name="Offisync_UpdateToken">
    <vt:lpwstr>1</vt:lpwstr>
  </property>
  <property fmtid="{D5CDD505-2E9C-101B-9397-08002B2CF9AE}" pid="4" name="Offisync_ServerID">
    <vt:lpwstr>07841bbc-cd3c-4a76-827f-75a2226890f4</vt:lpwstr>
  </property>
  <property fmtid="{D5CDD505-2E9C-101B-9397-08002B2CF9AE}" pid="5" name="Offisync_UniqueId">
    <vt:lpwstr>1702406</vt:lpwstr>
  </property>
  <property fmtid="{D5CDD505-2E9C-101B-9397-08002B2CF9AE}" pid="6" name="Jive_VersionGuid">
    <vt:lpwstr>fd96a0b3-f68d-4727-8e4f-2128d37ed30a</vt:lpwstr>
  </property>
  <property fmtid="{D5CDD505-2E9C-101B-9397-08002B2CF9AE}" pid="7" name="Jive_LatestUserAccountName">
    <vt:lpwstr>alljohns</vt:lpwstr>
  </property>
  <property fmtid="{D5CDD505-2E9C-101B-9397-08002B2CF9AE}" pid="8" name="ArticulateGUID">
    <vt:lpwstr>F9A496F7-57D7-4028-9572-D40DFDF3715A</vt:lpwstr>
  </property>
  <property fmtid="{D5CDD505-2E9C-101B-9397-08002B2CF9AE}" pid="9" name="ArticulatePath">
    <vt:lpwstr>ITE7_Chp9_by_jg</vt:lpwstr>
  </property>
</Properties>
</file>