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87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5" r:id="rId17"/>
    <p:sldId id="286" r:id="rId18"/>
    <p:sldId id="272" r:id="rId19"/>
    <p:sldId id="273" r:id="rId20"/>
    <p:sldId id="274" r:id="rId21"/>
    <p:sldId id="275" r:id="rId22"/>
    <p:sldId id="282" r:id="rId23"/>
    <p:sldId id="276" r:id="rId24"/>
    <p:sldId id="1042" r:id="rId25"/>
    <p:sldId id="284" r:id="rId26"/>
    <p:sldId id="277" r:id="rId27"/>
    <p:sldId id="283" r:id="rId28"/>
    <p:sldId id="281" r:id="rId29"/>
    <p:sldId id="278" r:id="rId30"/>
    <p:sldId id="279" r:id="rId3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6355" autoAdjust="0"/>
  </p:normalViewPr>
  <p:slideViewPr>
    <p:cSldViewPr>
      <p:cViewPr varScale="1">
        <p:scale>
          <a:sx n="95" d="100"/>
          <a:sy n="95" d="100"/>
        </p:scale>
        <p:origin x="20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800" dirty="0" err="1">
                <a:latin typeface="ZapfHumnst BT"/>
              </a:rPr>
              <a:t>Streaming</a:t>
            </a:r>
            <a:r>
              <a:rPr lang="es-MX" sz="1800" dirty="0">
                <a:latin typeface="ZapfHumnst BT"/>
              </a:rPr>
              <a:t> video (distribución digital de contenido multimedia a través de una red de computadoras, de manera que el usuario utiliza el producto a la vez que se descarga. La palabra retransmisión se refiere a una corriente continua que fluye sin interrupción, y habitualmente a la difusión de audio o vídeo)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30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B767B-5A6A-4E3E-B358-373E6C3B7CFA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72444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08D962-800C-488D-BA7F-1F692CCBC88B}" type="slidenum">
              <a:rPr lang="es-MX" sz="1200" smtClean="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6801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8F477D-C4A6-4FC1-B7B8-28E749EFEDAA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3680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2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58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40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D3E4D5-C6C4-4F7B-9C80-386F641F5605}" type="slidenum">
              <a:rPr lang="es-MX" sz="1200" smtClean="0"/>
              <a:pPr/>
              <a:t>19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1263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133000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RIP</a:t>
            </a:r>
            <a:r>
              <a:rPr lang="es-MX" baseline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calcula la métrica o ruta más corta posible hasta el destino a partir del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</a:rPr>
              <a:t>número de "saltos"</a:t>
            </a:r>
            <a:endParaRPr lang="es-MX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MX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IGRP utiliza una métrica compuesta para determinar la mejor ruta basándose en el </a:t>
            </a:r>
            <a:r>
              <a:rPr lang="es-MX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ancho de banda, el retardo, la confiabilidad y la carga del enlace.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747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6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jpg"/><Relationship Id="rId5" Type="http://schemas.openxmlformats.org/officeDocument/2006/relationships/image" Target="../media/image23.png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g"/><Relationship Id="rId5" Type="http://schemas.openxmlformats.org/officeDocument/2006/relationships/image" Target="../media/image34.gif"/><Relationship Id="rId4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</a:t>
            </a: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de dispositivos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752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Protocolos e interfaces del modelo OSI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2808312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66" y="2167657"/>
            <a:ext cx="51149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2611" y="1167532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Modelo OSI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3254" y="1579612"/>
            <a:ext cx="8143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Información de control que define el significado de cada uno de los datos.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1816" y="4382219"/>
            <a:ext cx="4143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aplicación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CP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presentación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sesión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transporte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red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enlace de datos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3254" y="2772866"/>
            <a:ext cx="5618906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datos en cada capa no se modifican sino 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que se van agregando.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93254" y="2342653"/>
            <a:ext cx="592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Cada capa agrega sus propios significados (encabezados).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3254" y="3485653"/>
            <a:ext cx="371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información en la red jamás va </a:t>
            </a:r>
          </a:p>
          <a:p>
            <a:pPr>
              <a:lnSpc>
                <a:spcPct val="150000"/>
              </a:lnSpc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desnuda, siempre lleva overhead.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2980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8" grpId="0" autoUpdateAnimBg="0"/>
      <p:bldP spid="9" grpId="0" autoUpdateAnimBg="0"/>
      <p:bldP spid="18440" grpId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143000"/>
            <a:ext cx="5072063" cy="5000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rgbClr val="0070C0"/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-peer (Igual a igual)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7375"/>
            <a:ext cx="60007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857375"/>
            <a:ext cx="20716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600" kern="0" dirty="0">
                <a:latin typeface="ZapfHumnst BT"/>
              </a:rPr>
              <a:t>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b="1" kern="0" dirty="0"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una máquina mantiene una conversación con 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otra máquina. Las reglas y convenciones utilizadas en esta conversación se conocen como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protocolos de capa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en diferentes capas</a:t>
            </a:r>
          </a:p>
        </p:txBody>
      </p:sp>
    </p:spTree>
    <p:extLst>
      <p:ext uri="{BB962C8B-B14F-4D97-AF65-F5344CB8AC3E}">
        <p14:creationId xmlns:p14="http://schemas.microsoft.com/office/powerpoint/2010/main" val="20533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119188"/>
            <a:ext cx="8320409" cy="1666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(origen) se comunica con su correspondiente capa (destino) usando su propia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unidad de datos de protocolo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data 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unit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-PDU)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714625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  <p:extLst>
      <p:ext uri="{BB962C8B-B14F-4D97-AF65-F5344CB8AC3E}">
        <p14:creationId xmlns:p14="http://schemas.microsoft.com/office/powerpoint/2010/main" val="16301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</p:txBody>
      </p:sp>
      <p:grpSp>
        <p:nvGrpSpPr>
          <p:cNvPr id="14340" name="20 Grupo"/>
          <p:cNvGrpSpPr>
            <a:grpSpLocks/>
          </p:cNvGrpSpPr>
          <p:nvPr/>
        </p:nvGrpSpPr>
        <p:grpSpPr bwMode="auto">
          <a:xfrm>
            <a:off x="3500438" y="3357563"/>
            <a:ext cx="4857750" cy="3071812"/>
            <a:chOff x="2990844" y="3786190"/>
            <a:chExt cx="4152903" cy="2762250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44" y="3857628"/>
              <a:ext cx="72390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2" y="3786190"/>
              <a:ext cx="300037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5" name="7 Conector recto de flecha"/>
            <p:cNvCxnSpPr>
              <a:cxnSpLocks noChangeShapeType="1"/>
            </p:cNvCxnSpPr>
            <p:nvPr/>
          </p:nvCxnSpPr>
          <p:spPr bwMode="auto">
            <a:xfrm>
              <a:off x="3571868" y="4000504"/>
              <a:ext cx="571504" cy="1588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9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536148" y="4179100"/>
              <a:ext cx="571504" cy="500065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321835" y="4607727"/>
              <a:ext cx="1143008" cy="500066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8072438" cy="1643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realidad, los datos no se transfieren directamente desde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máquina a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otra máquina, sino que cada capa pasa los datos y la información de control a la capa inmediatamente inferior, hasta que se alcanza la capa más baja. </a:t>
            </a: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71500" y="3429000"/>
            <a:ext cx="2571750" cy="24526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1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se encuentra el medio físico a través del cual ocurre la comunicación real.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502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  <p:bldP spid="2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94000"/>
            <a:ext cx="58959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000125"/>
            <a:ext cx="8320409" cy="17383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PDU (Unidad de datos de protocolo)</a:t>
            </a:r>
            <a:endParaRPr lang="es-MX" sz="1800" b="1" kern="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  <a:p>
            <a:pPr eaLnBrk="0" hangingPunct="0">
              <a:defRPr/>
            </a:pPr>
            <a:endParaRPr lang="es-MX" sz="1800" dirty="0"/>
          </a:p>
          <a:p>
            <a:pPr algn="just" eaLnBrk="0" hangingPunct="0">
              <a:lnSpc>
                <a:spcPts val="2400"/>
              </a:lnSpc>
              <a:defRPr/>
            </a:pPr>
            <a:r>
              <a:rPr lang="es-ES" sz="1600" kern="0" dirty="0">
                <a:latin typeface="ZapfHumnst BT"/>
              </a:rPr>
              <a:t>El intercambio de información entre dos capas OSI consiste en que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fuente </a:t>
            </a:r>
            <a:r>
              <a:rPr lang="es-ES" sz="1600" kern="0" dirty="0">
                <a:latin typeface="ZapfHumnst BT"/>
              </a:rPr>
              <a:t>le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agrega información de control a los datos</a:t>
            </a:r>
            <a:r>
              <a:rPr lang="es-ES" sz="1600" kern="0" dirty="0">
                <a:latin typeface="ZapfHumnst BT"/>
              </a:rPr>
              <a:t>, y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destino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analiza y remueve la información de control de los datos</a:t>
            </a:r>
            <a:r>
              <a:rPr lang="es-ES" sz="1600" kern="0" dirty="0">
                <a:latin typeface="ZapfHumnst BT"/>
              </a:rPr>
              <a:t>.</a:t>
            </a:r>
            <a:endParaRPr lang="es-MX" sz="18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63" y="2714625"/>
            <a:ext cx="2928937" cy="3882727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2400"/>
              </a:lnSpc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un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A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desea enviar datos al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B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en primer término los datos deben empaquetarse a través de un proceso denominado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encapsulamiento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es decir, a medida que los datos se desplazan a través de las capas del modelo OSI, reciben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encabezados, información final y otros tipos de información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1600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083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67544" y="928688"/>
            <a:ext cx="8681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¿Si deseamos transportar copas de vidrio fino a Europa?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65325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600">
                <a:latin typeface="ZapfHumnst BT"/>
              </a:rPr>
              <a:t>Las copas se envuelven en </a:t>
            </a:r>
            <a:r>
              <a:rPr lang="es-MX" sz="1600" b="1">
                <a:latin typeface="ZapfHumnst BT"/>
              </a:rPr>
              <a:t>papel periódico</a:t>
            </a:r>
            <a:endParaRPr lang="es-MX" sz="1600">
              <a:latin typeface="ZapfHumnst B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1608138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457200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Des-encapsulación: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71500" y="492918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ejecuta la función inversa.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1500" y="542925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71500" y="5786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 detectan errores conforme las capas van avanzando</a:t>
            </a:r>
          </a:p>
        </p:txBody>
      </p:sp>
      <p:pic>
        <p:nvPicPr>
          <p:cNvPr id="16394" name="9 Imagen" descr="c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286125"/>
            <a:ext cx="210343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71500" y="2357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600">
                <a:latin typeface="ZapfHumnst BT"/>
              </a:rPr>
              <a:t>Cuando llegan a UPS, se meten en una </a:t>
            </a:r>
            <a:r>
              <a:rPr lang="es-MX" sz="1600" b="1">
                <a:latin typeface="ZapfHumnst BT"/>
              </a:rPr>
              <a:t>caja que lleva hule espuma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71500" y="2776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1600">
                <a:latin typeface="ZapfHumnst BT"/>
              </a:rPr>
              <a:t>Se etiqueta la caja con información </a:t>
            </a:r>
            <a:r>
              <a:rPr lang="es-MX" sz="1600" b="1">
                <a:latin typeface="ZapfHumnst BT"/>
              </a:rPr>
              <a:t>fuente</a:t>
            </a:r>
            <a:r>
              <a:rPr lang="es-MX" sz="1600">
                <a:latin typeface="ZapfHumnst BT"/>
              </a:rPr>
              <a:t> y </a:t>
            </a:r>
            <a:r>
              <a:rPr lang="es-MX" sz="1600" b="1">
                <a:latin typeface="ZapfHumnst BT"/>
              </a:rPr>
              <a:t>destino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1500" y="3157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1600">
                <a:latin typeface="ZapfHumnst BT"/>
              </a:rPr>
              <a:t>Se mete en otro </a:t>
            </a:r>
            <a:r>
              <a:rPr lang="es-MX" sz="1600" b="1">
                <a:latin typeface="ZapfHumnst BT"/>
              </a:rPr>
              <a:t>embalaje</a:t>
            </a:r>
            <a:endParaRPr lang="es-MX" sz="1600">
              <a:latin typeface="ZapfHumnst BT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71500" y="3527425"/>
            <a:ext cx="814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1600">
                <a:latin typeface="ZapfHumnst BT"/>
              </a:rPr>
              <a:t>Todo lo frágil se va a un </a:t>
            </a:r>
            <a:r>
              <a:rPr lang="es-MX" sz="1600" b="1">
                <a:latin typeface="ZapfHumnst BT"/>
              </a:rPr>
              <a:t>contenedor especial </a:t>
            </a:r>
            <a:r>
              <a:rPr lang="es-MX" sz="1600">
                <a:latin typeface="ZapfHumnst BT"/>
              </a:rPr>
              <a:t>que se </a:t>
            </a:r>
          </a:p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       transporta a Europa.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2611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6" grpId="0"/>
      <p:bldP spid="8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/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57845" cy="5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1764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encapsulamiento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624736" cy="50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 de los datos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7858125" cy="492918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</a:rPr>
              <a:t>Cuando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X</a:t>
            </a:r>
            <a:r>
              <a:rPr lang="es-MX" sz="1600" kern="0" dirty="0">
                <a:latin typeface="ZapfHumnst BT"/>
              </a:rPr>
              <a:t> tiene un mensaje para enviar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Y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Transfiere estos datos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r>
              <a:rPr lang="es-MX" sz="1600" kern="0" dirty="0"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A los datos se les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añade un encabezado </a:t>
            </a:r>
            <a:r>
              <a:rPr lang="es-MX" sz="1600" kern="0" dirty="0">
                <a:latin typeface="ZapfHumnst BT"/>
              </a:rPr>
              <a:t>que contiene información necesaria para el protocolo de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7</a:t>
            </a:r>
            <a:r>
              <a:rPr lang="es-MX" sz="1600" kern="0" dirty="0">
                <a:latin typeface="ZapfHumnst BT"/>
              </a:rPr>
              <a:t> (encapsulado). 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Seguidamente, los datos originales más la cabecera se pasan como una unidad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6</a:t>
            </a:r>
            <a:r>
              <a:rPr lang="es-MX" sz="1600" kern="0" dirty="0">
                <a:latin typeface="ZapfHumnst BT"/>
              </a:rPr>
              <a:t>. La entidad de presentación le añade su propia cabecera (un segundo encapsulado).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Este proceso continúa hacia abajo hasta llegar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2</a:t>
            </a:r>
            <a:r>
              <a:rPr lang="es-MX" sz="1600" kern="0" dirty="0">
                <a:latin typeface="ZapfHumnst BT"/>
              </a:rPr>
              <a:t>, que normalmente añade una cabecera y una cola. La unidad de datos de la capa 2, llamada trama (</a:t>
            </a:r>
            <a:r>
              <a:rPr lang="es-MX" sz="1600" kern="0" dirty="0" err="1">
                <a:latin typeface="ZapfHumnst BT"/>
              </a:rPr>
              <a:t>frame</a:t>
            </a:r>
            <a:r>
              <a:rPr lang="es-MX" sz="1600" kern="0" dirty="0">
                <a:latin typeface="ZapfHumnst BT"/>
              </a:rPr>
              <a:t>), se pasa al medio de transmisión mediante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En el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destino</a:t>
            </a:r>
            <a:r>
              <a:rPr lang="es-MX" sz="1600" kern="0" dirty="0">
                <a:latin typeface="ZapfHumnst BT"/>
              </a:rPr>
              <a:t>, al recibir la trama, ocurre el proceso inverso. Conforme los datos ascienden, cada capa elimina la cabecera más externa, actúa sobre la información de protocolo contenida en ella y pasa el resto de la información hacia la capa inmediatamente superior.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7885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66 Grupo"/>
          <p:cNvGrpSpPr>
            <a:grpSpLocks/>
          </p:cNvGrpSpPr>
          <p:nvPr/>
        </p:nvGrpSpPr>
        <p:grpSpPr bwMode="auto">
          <a:xfrm>
            <a:off x="0" y="1500188"/>
            <a:ext cx="9144000" cy="5286375"/>
            <a:chOff x="0" y="1500188"/>
            <a:chExt cx="9144000" cy="5286375"/>
          </a:xfrm>
        </p:grpSpPr>
        <p:sp>
          <p:nvSpPr>
            <p:cNvPr id="18436" name="6 Rectángulo redondeado"/>
            <p:cNvSpPr>
              <a:spLocks noChangeArrowheads="1"/>
            </p:cNvSpPr>
            <p:nvPr/>
          </p:nvSpPr>
          <p:spPr bwMode="auto">
            <a:xfrm>
              <a:off x="31750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37" name="7 Rectángulo redondeado"/>
            <p:cNvSpPr>
              <a:spLocks noChangeArrowheads="1"/>
            </p:cNvSpPr>
            <p:nvPr/>
          </p:nvSpPr>
          <p:spPr bwMode="auto">
            <a:xfrm>
              <a:off x="31750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38" name="8 Rectángulo redondeado"/>
            <p:cNvSpPr>
              <a:spLocks noChangeArrowheads="1"/>
            </p:cNvSpPr>
            <p:nvPr/>
          </p:nvSpPr>
          <p:spPr bwMode="auto">
            <a:xfrm>
              <a:off x="31750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39" name="9 Rectángulo"/>
            <p:cNvSpPr>
              <a:spLocks noChangeArrowheads="1"/>
            </p:cNvSpPr>
            <p:nvPr/>
          </p:nvSpPr>
          <p:spPr bwMode="auto">
            <a:xfrm>
              <a:off x="1841500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40" name="11 Rectángulo"/>
            <p:cNvSpPr>
              <a:spLocks noChangeArrowheads="1"/>
            </p:cNvSpPr>
            <p:nvPr/>
          </p:nvSpPr>
          <p:spPr bwMode="auto">
            <a:xfrm>
              <a:off x="2222500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41" name="12 Rectángulo"/>
            <p:cNvSpPr>
              <a:spLocks noChangeArrowheads="1"/>
            </p:cNvSpPr>
            <p:nvPr/>
          </p:nvSpPr>
          <p:spPr bwMode="auto">
            <a:xfrm>
              <a:off x="1460500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42" name="13 Rectángulo"/>
            <p:cNvSpPr>
              <a:spLocks noChangeArrowheads="1"/>
            </p:cNvSpPr>
            <p:nvPr/>
          </p:nvSpPr>
          <p:spPr bwMode="auto">
            <a:xfrm>
              <a:off x="1841500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43" name="14 Rectángulo"/>
            <p:cNvSpPr>
              <a:spLocks noChangeArrowheads="1"/>
            </p:cNvSpPr>
            <p:nvPr/>
          </p:nvSpPr>
          <p:spPr bwMode="auto">
            <a:xfrm>
              <a:off x="1079500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44" name="15 Rectángulo"/>
            <p:cNvSpPr>
              <a:spLocks noChangeArrowheads="1"/>
            </p:cNvSpPr>
            <p:nvPr/>
          </p:nvSpPr>
          <p:spPr bwMode="auto">
            <a:xfrm>
              <a:off x="1460500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45" name="16 Rectángulo redondeado"/>
            <p:cNvSpPr>
              <a:spLocks noChangeArrowheads="1"/>
            </p:cNvSpPr>
            <p:nvPr/>
          </p:nvSpPr>
          <p:spPr bwMode="auto">
            <a:xfrm>
              <a:off x="31750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46" name="17 Rectángulo redondeado"/>
            <p:cNvSpPr>
              <a:spLocks noChangeArrowheads="1"/>
            </p:cNvSpPr>
            <p:nvPr/>
          </p:nvSpPr>
          <p:spPr bwMode="auto">
            <a:xfrm>
              <a:off x="31750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47" name="18 Rectángulo redondeado"/>
            <p:cNvSpPr>
              <a:spLocks noChangeArrowheads="1"/>
            </p:cNvSpPr>
            <p:nvPr/>
          </p:nvSpPr>
          <p:spPr bwMode="auto">
            <a:xfrm>
              <a:off x="31750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48" name="26 Rectángulo redondeado"/>
            <p:cNvSpPr>
              <a:spLocks noChangeArrowheads="1"/>
            </p:cNvSpPr>
            <p:nvPr/>
          </p:nvSpPr>
          <p:spPr bwMode="auto">
            <a:xfrm>
              <a:off x="31750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49" name="27 Rectángulo"/>
            <p:cNvSpPr>
              <a:spLocks noChangeArrowheads="1"/>
            </p:cNvSpPr>
            <p:nvPr/>
          </p:nvSpPr>
          <p:spPr bwMode="auto">
            <a:xfrm>
              <a:off x="762000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50" name="28 Rectángulo"/>
            <p:cNvSpPr>
              <a:spLocks noChangeArrowheads="1"/>
            </p:cNvSpPr>
            <p:nvPr/>
          </p:nvSpPr>
          <p:spPr bwMode="auto">
            <a:xfrm>
              <a:off x="1079500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51" name="29 Rectángulo"/>
            <p:cNvSpPr>
              <a:spLocks noChangeArrowheads="1"/>
            </p:cNvSpPr>
            <p:nvPr/>
          </p:nvSpPr>
          <p:spPr bwMode="auto">
            <a:xfrm>
              <a:off x="3810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52" name="30 Rectángulo"/>
            <p:cNvSpPr>
              <a:spLocks noChangeArrowheads="1"/>
            </p:cNvSpPr>
            <p:nvPr/>
          </p:nvSpPr>
          <p:spPr bwMode="auto">
            <a:xfrm>
              <a:off x="7620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53" name="32 Rectángulo"/>
            <p:cNvSpPr>
              <a:spLocks noChangeArrowheads="1"/>
            </p:cNvSpPr>
            <p:nvPr/>
          </p:nvSpPr>
          <p:spPr bwMode="auto">
            <a:xfrm>
              <a:off x="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4" name="33 Rectángulo"/>
            <p:cNvSpPr>
              <a:spLocks noChangeArrowheads="1"/>
            </p:cNvSpPr>
            <p:nvPr/>
          </p:nvSpPr>
          <p:spPr bwMode="auto">
            <a:xfrm>
              <a:off x="3810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55" name="34 Rectángulo"/>
            <p:cNvSpPr>
              <a:spLocks noChangeArrowheads="1"/>
            </p:cNvSpPr>
            <p:nvPr/>
          </p:nvSpPr>
          <p:spPr bwMode="auto">
            <a:xfrm>
              <a:off x="2730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6" name="36 Rectángulo"/>
            <p:cNvSpPr>
              <a:spLocks noChangeArrowheads="1"/>
            </p:cNvSpPr>
            <p:nvPr/>
          </p:nvSpPr>
          <p:spPr bwMode="auto">
            <a:xfrm>
              <a:off x="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sp>
          <p:nvSpPr>
            <p:cNvPr id="18457" name="38 Rectángulo redondeado"/>
            <p:cNvSpPr>
              <a:spLocks noChangeArrowheads="1"/>
            </p:cNvSpPr>
            <p:nvPr/>
          </p:nvSpPr>
          <p:spPr bwMode="auto">
            <a:xfrm>
              <a:off x="47625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58" name="39 Rectángulo redondeado"/>
            <p:cNvSpPr>
              <a:spLocks noChangeArrowheads="1"/>
            </p:cNvSpPr>
            <p:nvPr/>
          </p:nvSpPr>
          <p:spPr bwMode="auto">
            <a:xfrm>
              <a:off x="47625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59" name="40 Rectángulo redondeado"/>
            <p:cNvSpPr>
              <a:spLocks noChangeArrowheads="1"/>
            </p:cNvSpPr>
            <p:nvPr/>
          </p:nvSpPr>
          <p:spPr bwMode="auto">
            <a:xfrm>
              <a:off x="47625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60" name="41 Rectángulo"/>
            <p:cNvSpPr>
              <a:spLocks noChangeArrowheads="1"/>
            </p:cNvSpPr>
            <p:nvPr/>
          </p:nvSpPr>
          <p:spPr bwMode="auto">
            <a:xfrm>
              <a:off x="7842285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61" name="42 Rectángulo"/>
            <p:cNvSpPr>
              <a:spLocks noChangeArrowheads="1"/>
            </p:cNvSpPr>
            <p:nvPr/>
          </p:nvSpPr>
          <p:spPr bwMode="auto">
            <a:xfrm>
              <a:off x="8223285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62" name="43 Rectángulo"/>
            <p:cNvSpPr>
              <a:spLocks noChangeArrowheads="1"/>
            </p:cNvSpPr>
            <p:nvPr/>
          </p:nvSpPr>
          <p:spPr bwMode="auto">
            <a:xfrm>
              <a:off x="7485095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63" name="44 Rectángulo"/>
            <p:cNvSpPr>
              <a:spLocks noChangeArrowheads="1"/>
            </p:cNvSpPr>
            <p:nvPr/>
          </p:nvSpPr>
          <p:spPr bwMode="auto">
            <a:xfrm>
              <a:off x="7866095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64" name="45 Rectángulo"/>
            <p:cNvSpPr>
              <a:spLocks noChangeArrowheads="1"/>
            </p:cNvSpPr>
            <p:nvPr/>
          </p:nvSpPr>
          <p:spPr bwMode="auto">
            <a:xfrm>
              <a:off x="7127905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65" name="46 Rectángulo"/>
            <p:cNvSpPr>
              <a:spLocks noChangeArrowheads="1"/>
            </p:cNvSpPr>
            <p:nvPr/>
          </p:nvSpPr>
          <p:spPr bwMode="auto">
            <a:xfrm>
              <a:off x="7508905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66" name="47 Rectángulo redondeado"/>
            <p:cNvSpPr>
              <a:spLocks noChangeArrowheads="1"/>
            </p:cNvSpPr>
            <p:nvPr/>
          </p:nvSpPr>
          <p:spPr bwMode="auto">
            <a:xfrm>
              <a:off x="47625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67" name="48 Rectángulo redondeado"/>
            <p:cNvSpPr>
              <a:spLocks noChangeArrowheads="1"/>
            </p:cNvSpPr>
            <p:nvPr/>
          </p:nvSpPr>
          <p:spPr bwMode="auto">
            <a:xfrm>
              <a:off x="47625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68" name="49 Rectángulo redondeado"/>
            <p:cNvSpPr>
              <a:spLocks noChangeArrowheads="1"/>
            </p:cNvSpPr>
            <p:nvPr/>
          </p:nvSpPr>
          <p:spPr bwMode="auto">
            <a:xfrm>
              <a:off x="47625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69" name="50 Rectángulo redondeado"/>
            <p:cNvSpPr>
              <a:spLocks noChangeArrowheads="1"/>
            </p:cNvSpPr>
            <p:nvPr/>
          </p:nvSpPr>
          <p:spPr bwMode="auto">
            <a:xfrm>
              <a:off x="47625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70" name="51 Rectángulo"/>
            <p:cNvSpPr>
              <a:spLocks noChangeArrowheads="1"/>
            </p:cNvSpPr>
            <p:nvPr/>
          </p:nvSpPr>
          <p:spPr bwMode="auto">
            <a:xfrm>
              <a:off x="6818342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71" name="52 Rectángulo"/>
            <p:cNvSpPr>
              <a:spLocks noChangeArrowheads="1"/>
            </p:cNvSpPr>
            <p:nvPr/>
          </p:nvSpPr>
          <p:spPr bwMode="auto">
            <a:xfrm>
              <a:off x="7135842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72" name="53 Rectángulo"/>
            <p:cNvSpPr>
              <a:spLocks noChangeArrowheads="1"/>
            </p:cNvSpPr>
            <p:nvPr/>
          </p:nvSpPr>
          <p:spPr bwMode="auto">
            <a:xfrm>
              <a:off x="64135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73" name="54 Rectángulo"/>
            <p:cNvSpPr>
              <a:spLocks noChangeArrowheads="1"/>
            </p:cNvSpPr>
            <p:nvPr/>
          </p:nvSpPr>
          <p:spPr bwMode="auto">
            <a:xfrm>
              <a:off x="67945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74" name="55 Rectángulo"/>
            <p:cNvSpPr>
              <a:spLocks noChangeArrowheads="1"/>
            </p:cNvSpPr>
            <p:nvPr/>
          </p:nvSpPr>
          <p:spPr bwMode="auto">
            <a:xfrm>
              <a:off x="6032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5" name="56 Rectángulo"/>
            <p:cNvSpPr>
              <a:spLocks noChangeArrowheads="1"/>
            </p:cNvSpPr>
            <p:nvPr/>
          </p:nvSpPr>
          <p:spPr bwMode="auto">
            <a:xfrm>
              <a:off x="64135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76" name="57 Rectángulo"/>
            <p:cNvSpPr>
              <a:spLocks noChangeArrowheads="1"/>
            </p:cNvSpPr>
            <p:nvPr/>
          </p:nvSpPr>
          <p:spPr bwMode="auto">
            <a:xfrm>
              <a:off x="87630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7" name="58 Rectángulo"/>
            <p:cNvSpPr>
              <a:spLocks noChangeArrowheads="1"/>
            </p:cNvSpPr>
            <p:nvPr/>
          </p:nvSpPr>
          <p:spPr bwMode="auto">
            <a:xfrm>
              <a:off x="603250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cxnSp>
          <p:nvCxnSpPr>
            <p:cNvPr id="18478" name="60 Conector recto"/>
            <p:cNvCxnSpPr>
              <a:cxnSpLocks noChangeShapeType="1"/>
              <a:stCxn id="18448" idx="3"/>
              <a:endCxn id="18469" idx="1"/>
            </p:cNvCxnSpPr>
            <p:nvPr/>
          </p:nvCxnSpPr>
          <p:spPr bwMode="auto">
            <a:xfrm>
              <a:off x="4381500" y="5697141"/>
              <a:ext cx="381000" cy="17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74 Flecha curvada hacia la derecha"/>
            <p:cNvSpPr>
              <a:spLocks noChangeArrowheads="1"/>
            </p:cNvSpPr>
            <p:nvPr/>
          </p:nvSpPr>
          <p:spPr bwMode="auto">
            <a:xfrm rot="-5400000">
              <a:off x="4233069" y="3947319"/>
              <a:ext cx="677863" cy="5000625"/>
            </a:xfrm>
            <a:prstGeom prst="curvedRightArrow">
              <a:avLst>
                <a:gd name="adj1" fmla="val 25000"/>
                <a:gd name="adj2" fmla="val 5006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18480" name="75 CuadroTexto"/>
            <p:cNvSpPr txBox="1">
              <a:spLocks noChangeArrowheads="1"/>
            </p:cNvSpPr>
            <p:nvPr/>
          </p:nvSpPr>
          <p:spPr bwMode="auto">
            <a:xfrm>
              <a:off x="714375" y="1500188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Construcción de una PDU de salida</a:t>
              </a:r>
            </a:p>
          </p:txBody>
        </p:sp>
        <p:cxnSp>
          <p:nvCxnSpPr>
            <p:cNvPr id="18481" name="77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78 Conector recto de flecha"/>
            <p:cNvCxnSpPr>
              <a:cxnSpLocks noChangeShapeType="1"/>
            </p:cNvCxnSpPr>
            <p:nvPr/>
          </p:nvCxnSpPr>
          <p:spPr bwMode="auto">
            <a:xfrm rot="5400000">
              <a:off x="2213769" y="2070894"/>
              <a:ext cx="2857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79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80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81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82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83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5428470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84 Conector recto de flecha"/>
            <p:cNvCxnSpPr>
              <a:cxnSpLocks noChangeShapeType="1"/>
            </p:cNvCxnSpPr>
            <p:nvPr/>
          </p:nvCxnSpPr>
          <p:spPr bwMode="auto">
            <a:xfrm rot="5400000">
              <a:off x="842886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85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17" y="2070894"/>
              <a:ext cx="285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1" name="87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2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3" name="89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4" name="90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5428457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5" name="99 CuadroTexto"/>
            <p:cNvSpPr txBox="1">
              <a:spLocks noChangeArrowheads="1"/>
            </p:cNvSpPr>
            <p:nvPr/>
          </p:nvSpPr>
          <p:spPr bwMode="auto">
            <a:xfrm>
              <a:off x="6643702" y="1571612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Extracción de una PDU de entrada</a:t>
              </a:r>
            </a:p>
          </p:txBody>
        </p:sp>
        <p:sp>
          <p:nvSpPr>
            <p:cNvPr id="18496" name="104 Elipse"/>
            <p:cNvSpPr>
              <a:spLocks noChangeArrowheads="1"/>
            </p:cNvSpPr>
            <p:nvPr/>
          </p:nvSpPr>
          <p:spPr bwMode="auto">
            <a:xfrm>
              <a:off x="3000375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X</a:t>
              </a:r>
            </a:p>
          </p:txBody>
        </p:sp>
        <p:sp>
          <p:nvSpPr>
            <p:cNvPr id="18497" name="105 Elipse"/>
            <p:cNvSpPr>
              <a:spLocks noChangeArrowheads="1"/>
            </p:cNvSpPr>
            <p:nvPr/>
          </p:nvSpPr>
          <p:spPr bwMode="auto">
            <a:xfrm>
              <a:off x="4643438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Y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49280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99792" y="1700808"/>
            <a:ext cx="5357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el concepto de protocolos e interfaces del modelo de referencia </a:t>
            </a:r>
            <a:r>
              <a:rPr lang="es-MX" sz="1800" b="1" dirty="0">
                <a:latin typeface="ZapfHumnst BT"/>
              </a:rPr>
              <a:t>OSI</a:t>
            </a:r>
            <a:r>
              <a:rPr lang="es-MX" sz="1800" dirty="0">
                <a:latin typeface="ZapfHumnst BT"/>
              </a:rPr>
              <a:t>.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55402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227" y="2924944"/>
            <a:ext cx="5040560" cy="3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00125"/>
            <a:ext cx="72866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16279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28912"/>
            <a:ext cx="2356472" cy="23564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82" y="1883277"/>
            <a:ext cx="4816996" cy="282320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36757" y="980728"/>
            <a:ext cx="26939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3 CuadroTexto"/>
          <p:cNvSpPr txBox="1"/>
          <p:nvPr/>
        </p:nvSpPr>
        <p:spPr>
          <a:xfrm>
            <a:off x="531101" y="2104816"/>
            <a:ext cx="2404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3 CuadroTexto"/>
          <p:cNvSpPr txBox="1"/>
          <p:nvPr/>
        </p:nvSpPr>
        <p:spPr>
          <a:xfrm>
            <a:off x="539552" y="4972362"/>
            <a:ext cx="4032448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RS-232 (Puerto serial)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538753" y="1493663"/>
            <a:ext cx="6500813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00" y="2257832"/>
            <a:ext cx="3038118" cy="167522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67544" y="980728"/>
            <a:ext cx="6500813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enlace de datos</a:t>
            </a:r>
          </a:p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506286" y="5395282"/>
            <a:ext cx="30576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Wireless (802.11)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459519" y="2541125"/>
            <a:ext cx="31043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Ethernet (802.3)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459519" y="3955122"/>
            <a:ext cx="650081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Token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ring (802.5)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88612"/>
              </p:ext>
            </p:extLst>
          </p:nvPr>
        </p:nvGraphicFramePr>
        <p:xfrm>
          <a:off x="2915816" y="3440330"/>
          <a:ext cx="2084667" cy="178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n" r:id="rId4" imgW="1077063" imgH="924514" progId="Word.Picture.8">
                  <p:embed/>
                </p:oleObj>
              </mc:Choice>
              <mc:Fallback>
                <p:oleObj name="Imagen" r:id="rId4" imgW="1077063" imgH="9245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40330"/>
                        <a:ext cx="2084667" cy="178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85" y="4797152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14910"/>
            <a:ext cx="3749241" cy="280831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467545" y="1052736"/>
            <a:ext cx="23762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8" name="3 CuadroTexto"/>
          <p:cNvSpPr txBox="1"/>
          <p:nvPr/>
        </p:nvSpPr>
        <p:spPr>
          <a:xfrm>
            <a:off x="467544" y="1772766"/>
            <a:ext cx="7960369" cy="223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IP (IPv4 e IPv6)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Encargado de dirigir y encaminar los paquetes a través de una red.</a:t>
            </a: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ICMP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(Internet Control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Message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de mensajes de control de Internet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Ping y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tracert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ARP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responsable de encontrar la dirección de hardware (Ethernet MAC) que corresponde a una determinada dirección IP. </a:t>
            </a:r>
          </a:p>
        </p:txBody>
      </p:sp>
    </p:spTree>
    <p:extLst>
      <p:ext uri="{BB962C8B-B14F-4D97-AF65-F5344CB8AC3E}">
        <p14:creationId xmlns:p14="http://schemas.microsoft.com/office/powerpoint/2010/main" val="23536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ARP (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Resolution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6BD8F-DB32-4EE9-B8E8-E850B30F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9" y="1303149"/>
            <a:ext cx="7701559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9878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12" y="3810000"/>
            <a:ext cx="5675707" cy="304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00063" y="1000125"/>
            <a:ext cx="853643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0" name="4 CuadroTexto"/>
          <p:cNvSpPr txBox="1">
            <a:spLocks noChangeArrowheads="1"/>
          </p:cNvSpPr>
          <p:nvPr/>
        </p:nvSpPr>
        <p:spPr bwMode="auto">
          <a:xfrm>
            <a:off x="4771106" y="1628800"/>
            <a:ext cx="3820417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exterior: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entre diferentes sistemas. Utilizados entre Proveedores de Servicio de Internet (ISP)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BGP</a:t>
            </a:r>
          </a:p>
        </p:txBody>
      </p:sp>
      <p:sp>
        <p:nvSpPr>
          <p:cNvPr id="24581" name="5 CuadroTexto"/>
          <p:cNvSpPr txBox="1">
            <a:spLocks noChangeArrowheads="1"/>
          </p:cNvSpPr>
          <p:nvPr/>
        </p:nvSpPr>
        <p:spPr bwMode="auto">
          <a:xfrm>
            <a:off x="500063" y="1628800"/>
            <a:ext cx="3960440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interior: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 (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topología, condiciones de tráfico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retardo de redes interconectadas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entre los dispositivos de un mismo sistema.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(RIP V1 y RIP V2)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IGRP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(Propietario CISCO)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EIGRP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OSPF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2644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580" grpId="0"/>
      <p:bldP spid="245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788024" y="1844824"/>
            <a:ext cx="4824536" cy="4824536"/>
            <a:chOff x="3788024" y="1772816"/>
            <a:chExt cx="4824536" cy="482453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12" name="Nube 11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3" name="Nube 12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No, más lento para que pueda guardar con precisión!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395536" y="1574624"/>
            <a:ext cx="8001000" cy="4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s-MX" sz="1800" dirty="0">
                <a:latin typeface="ZapfHumnst BT"/>
              </a:rPr>
              <a:t>Se han especificado dos protocolos para la capa de transporte: TCP y UDP</a:t>
            </a:r>
          </a:p>
        </p:txBody>
      </p:sp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403648" y="2276872"/>
            <a:ext cx="6184576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TCP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Control de Transmisión/</a:t>
            </a:r>
            <a:r>
              <a:rPr lang="es-MX" sz="1400" dirty="0" err="1">
                <a:latin typeface="ZapfHumnst BT"/>
              </a:rPr>
              <a:t>Transmission</a:t>
            </a:r>
            <a:r>
              <a:rPr lang="es-MX" sz="1400" dirty="0">
                <a:latin typeface="ZapfHumnst BT"/>
              </a:rPr>
              <a:t> Control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orientado a conexión</a:t>
            </a:r>
          </a:p>
        </p:txBody>
      </p:sp>
      <p:sp>
        <p:nvSpPr>
          <p:cNvPr id="8" name="5 CuadroTexto"/>
          <p:cNvSpPr txBox="1">
            <a:spLocks noChangeArrowheads="1"/>
          </p:cNvSpPr>
          <p:nvPr/>
        </p:nvSpPr>
        <p:spPr bwMode="auto">
          <a:xfrm>
            <a:off x="269444" y="3276271"/>
            <a:ext cx="40324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Exploradores web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Correo electrónico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Transferencia de archivos</a:t>
            </a:r>
          </a:p>
        </p:txBody>
      </p:sp>
    </p:spTree>
    <p:extLst>
      <p:ext uri="{BB962C8B-B14F-4D97-AF65-F5344CB8AC3E}">
        <p14:creationId xmlns:p14="http://schemas.microsoft.com/office/powerpoint/2010/main" val="24781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532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788024" y="1772816"/>
            <a:ext cx="4824536" cy="4824536"/>
            <a:chOff x="3788024" y="1772816"/>
            <a:chExt cx="4824536" cy="482453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3" name="Nube 2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1" name="Nube 10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A quién le importa envíalo más rápido!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59432" y="1597986"/>
            <a:ext cx="8001000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UDP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Datagrama de Usuario/</a:t>
            </a:r>
            <a:r>
              <a:rPr lang="es-MX" sz="1400" dirty="0" err="1">
                <a:latin typeface="ZapfHumnst BT"/>
              </a:rPr>
              <a:t>User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Datagram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no orientado a conexión, sin confirmación</a:t>
            </a:r>
          </a:p>
        </p:txBody>
      </p: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211040" y="2684025"/>
            <a:ext cx="3830868" cy="26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 err="1">
                <a:latin typeface="ZapfHumnst BT"/>
              </a:rPr>
              <a:t>Streaming</a:t>
            </a:r>
            <a:r>
              <a:rPr lang="es-MX" sz="1600" dirty="0">
                <a:latin typeface="ZapfHumnst BT"/>
              </a:rPr>
              <a:t> video (distribución digital de contenido multimedia)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Voz sobre </a:t>
            </a:r>
            <a:r>
              <a:rPr lang="es-MX" sz="1600" dirty="0" err="1">
                <a:latin typeface="ZapfHumnst BT"/>
              </a:rPr>
              <a:t>ip</a:t>
            </a:r>
            <a:endParaRPr lang="es-MX" sz="1600" dirty="0">
              <a:latin typeface="ZapfHumnst BT"/>
            </a:endParaRP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Sistema de nombres de dominio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Juegos en línea</a:t>
            </a:r>
          </a:p>
        </p:txBody>
      </p:sp>
    </p:spTree>
    <p:extLst>
      <p:ext uri="{BB962C8B-B14F-4D97-AF65-F5344CB8AC3E}">
        <p14:creationId xmlns:p14="http://schemas.microsoft.com/office/powerpoint/2010/main" val="20109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120680" cy="291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2524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12" y="4581128"/>
            <a:ext cx="6334583" cy="14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166330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536" y="4918809"/>
            <a:ext cx="258475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video: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QuickTime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66974" y="3140968"/>
            <a:ext cx="345695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imágenes gráficas: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GIF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JPEG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PNG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1699" y="1052736"/>
            <a:ext cx="39142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presentación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08877" y="1670698"/>
            <a:ext cx="370308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dar formato al texto: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EBCDIC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ASCII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3" y="3026047"/>
            <a:ext cx="2610663" cy="21222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37" y="4726037"/>
            <a:ext cx="1632037" cy="16320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52" y="1953394"/>
            <a:ext cx="3771900" cy="971550"/>
          </a:xfrm>
          <a:prstGeom prst="rect">
            <a:avLst/>
          </a:prstGeom>
        </p:spPr>
      </p:pic>
      <p:sp>
        <p:nvSpPr>
          <p:cNvPr id="13" name="Llamada ovalada 12"/>
          <p:cNvSpPr/>
          <p:nvPr/>
        </p:nvSpPr>
        <p:spPr>
          <a:xfrm>
            <a:off x="5580112" y="889249"/>
            <a:ext cx="2844040" cy="8927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</a:rPr>
              <a:t>Opera como traductor entre estos dos tipos de códigos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88" y="4565074"/>
            <a:ext cx="1650916" cy="16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661" y="1772816"/>
            <a:ext cx="40005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 un marco de referencia de estándares definido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siete capas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 Cada uno de los niveles, define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conjunto de reglas y funciones para facilitar la comunicación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3625"/>
            <a:ext cx="3168352" cy="5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149080"/>
            <a:ext cx="3771342" cy="2514228"/>
          </a:xfrm>
          <a:prstGeom prst="rect">
            <a:avLst/>
          </a:prstGeom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611560" y="2348880"/>
            <a:ext cx="6643687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3000"/>
              </a:lnSpc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eaLnBrk="0" hangingPunct="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HTTP posibilita la descarga de páginas Web</a:t>
            </a: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FTP permite la transferencia de archivos</a:t>
            </a: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SMTP para la transferencia  de correo</a:t>
            </a: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DNS para la búsqueda de direcciones IP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1196752"/>
            <a:ext cx="8286750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sesión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Netbios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(permite a las aplicaciones 'hablar' con la red)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20465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" y="332656"/>
            <a:ext cx="9130379" cy="6408712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21388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2745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85812" y="1013041"/>
            <a:ext cx="77866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3200"/>
              </a:lnSpc>
              <a:spcBef>
                <a:spcPts val="600"/>
              </a:spcBef>
            </a:pPr>
            <a:r>
              <a:rPr lang="es-MX" sz="1800" b="1" dirty="0">
                <a:solidFill>
                  <a:srgbClr val="0070C0"/>
                </a:solidFill>
                <a:latin typeface="ZapfHumnst BT"/>
              </a:rPr>
              <a:t>Conjunto de reglas bien definidas que definen como interactúan las entidades de comunicación y gobiernan el intercambio de datos.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tiene reglas diferentes.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00063" y="2703165"/>
            <a:ext cx="8077200" cy="457200"/>
          </a:xfrm>
          <a:prstGeom prst="rect">
            <a:avLst/>
          </a:prstGeom>
          <a:gradFill rotWithShape="0"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b="1" dirty="0">
                <a:solidFill>
                  <a:schemeClr val="bg1"/>
                </a:solidFill>
              </a:rPr>
              <a:t>Elementos de un protocolo</a:t>
            </a:r>
            <a:r>
              <a:rPr lang="es-MX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3450109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1500" y="4593109"/>
            <a:ext cx="1985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71500" y="569324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737743" y="3450109"/>
            <a:ext cx="60118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Establece el formato o estructura de los datos que se intercambian.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737743" y="4521671"/>
            <a:ext cx="6154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información de control para la coordinación y manejo de errores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737743" y="5583709"/>
            <a:ext cx="472598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la rapidez y la secuenciación.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</p:spTree>
    <p:extLst>
      <p:ext uri="{BB962C8B-B14F-4D97-AF65-F5344CB8AC3E}">
        <p14:creationId xmlns:p14="http://schemas.microsoft.com/office/powerpoint/2010/main" val="28887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  <p:bldP spid="10248" grpId="0" autoUpdateAnimBg="0"/>
      <p:bldP spid="10249" grpId="0" autoUpdateAnimBg="0"/>
      <p:bldP spid="102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18979"/>
            <a:ext cx="4641134" cy="3043615"/>
          </a:xfrm>
          <a:prstGeom prst="rect">
            <a:avLst/>
          </a:prstGeom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1481361"/>
            <a:ext cx="3357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 que se intercambian.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5124674"/>
            <a:ext cx="4857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Interpretación individual o significado de cada uno de los datos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42938" y="2338611"/>
            <a:ext cx="364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de una </a:t>
            </a:r>
            <a:r>
              <a:rPr lang="es-MX" sz="16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429250" y="4706888"/>
            <a:ext cx="29638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servicios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estudio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 de niños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71500" y="1052736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0063" y="2749774"/>
            <a:ext cx="3357562" cy="23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Cochera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Cuartos 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Jardín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Cocina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Sala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Comedor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8872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1" grpId="0" autoUpdateAnimBg="0"/>
      <p:bldP spid="15" grpId="0"/>
      <p:bldP spid="16" grpId="0"/>
      <p:bldP spid="18" grpId="0" autoUpdateAnimBg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00063" y="1428750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Postal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97075"/>
            <a:ext cx="4786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357813" y="3429000"/>
            <a:ext cx="3357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Información de control que define el significado de los datos (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357313"/>
            <a:ext cx="3357562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71500" y="2441575"/>
            <a:ext cx="4786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básicos para escribir una carta: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71500" y="2919413"/>
            <a:ext cx="47863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Contenido de la carta (Información a transmitir)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Datos de la persona que envía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Datos de la persona que recibe.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Postal 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1150" y="4724400"/>
            <a:ext cx="33575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Todo lo que está extra al contenido de la carta es el Overhead.</a:t>
            </a:r>
          </a:p>
        </p:txBody>
      </p:sp>
      <p:sp>
        <p:nvSpPr>
          <p:cNvPr id="10" name="9 Cerrar llave"/>
          <p:cNvSpPr>
            <a:spLocks/>
          </p:cNvSpPr>
          <p:nvPr/>
        </p:nvSpPr>
        <p:spPr bwMode="auto">
          <a:xfrm>
            <a:off x="4143375" y="3500438"/>
            <a:ext cx="357188" cy="928687"/>
          </a:xfrm>
          <a:prstGeom prst="rightBrace">
            <a:avLst>
              <a:gd name="adj1" fmla="val 8330"/>
              <a:gd name="adj2" fmla="val 50000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28449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17" grpId="0" autoUpdateAnimBg="0"/>
      <p:bldP spid="7" grpId="0" autoUpdateAnimBg="0"/>
      <p:bldP spid="8" grpId="0" autoUpdateAnimBg="0"/>
      <p:bldP spid="9" grpId="0" autoUpdateAnimBg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1017588"/>
            <a:ext cx="67865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¿Cuáles son los elementos de 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?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42938" y="2428875"/>
            <a:ext cx="29638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Botella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La etiqueta de la botella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Ficha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Fecha de caducidad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42938" y="1928813"/>
            <a:ext cx="292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Coca cola de vidrio: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21138" y="2428875"/>
            <a:ext cx="29638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Fecha de caducidad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Envoltura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Información nutricional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Estampa: “Ganso”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Slogan: “Recuérdame”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021138" y="1928813"/>
            <a:ext cx="292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Gansito: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pic>
        <p:nvPicPr>
          <p:cNvPr id="9224" name="10 Imagen" descr="co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286250"/>
            <a:ext cx="21431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2500313"/>
            <a:ext cx="1484312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08400" y="5483225"/>
            <a:ext cx="5256213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latin typeface="ZapfHumnst BT"/>
              </a:rPr>
              <a:t> </a:t>
            </a:r>
            <a:r>
              <a:rPr lang="es-MX" sz="1600" dirty="0" err="1">
                <a:latin typeface="ZapfHumnst BT"/>
              </a:rPr>
              <a:t>Overhead</a:t>
            </a:r>
            <a:r>
              <a:rPr lang="es-MX" sz="1600" dirty="0">
                <a:latin typeface="ZapfHumnst BT"/>
              </a:rPr>
              <a:t>. Información de control que define el significado del contenido.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23135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6" grpId="0" autoUpdateAnimBg="0"/>
      <p:bldP spid="1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8625" y="1639888"/>
            <a:ext cx="4572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Rapidez y secuenciación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función de tiempos.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Quién inicia y quién termina la comunicación.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Cuando haces una llamada telefónica, si una persona no entiende lo que se le dice, le pide a la otra persona que se lo repita.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10244" name="6 Imagen" descr="negocio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62" y="1484784"/>
            <a:ext cx="375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5270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1713</Words>
  <Application>Microsoft Office PowerPoint</Application>
  <PresentationFormat>Presentación en pantalla (4:3)</PresentationFormat>
  <Paragraphs>255</Paragraphs>
  <Slides>30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 New</vt:lpstr>
      <vt:lpstr>Dom Casual</vt:lpstr>
      <vt:lpstr>Times New Roman</vt:lpstr>
      <vt:lpstr>Wingdings</vt:lpstr>
      <vt:lpstr>ZapfHumnst BT</vt:lpstr>
      <vt:lpstr>Tema de Office</vt:lpstr>
      <vt:lpstr>Bitmap Image</vt:lpstr>
      <vt:lpstr>Imagen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ARP (Address Resolution Protocol)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80</cp:revision>
  <dcterms:created xsi:type="dcterms:W3CDTF">2013-06-11T22:32:36Z</dcterms:created>
  <dcterms:modified xsi:type="dcterms:W3CDTF">2022-01-27T12:25:37Z</dcterms:modified>
</cp:coreProperties>
</file>