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313" r:id="rId3"/>
    <p:sldId id="336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50" autoAdjust="0"/>
  </p:normalViewPr>
  <p:slideViewPr>
    <p:cSldViewPr>
      <p:cViewPr varScale="1">
        <p:scale>
          <a:sx n="103" d="100"/>
          <a:sy n="103" d="100"/>
        </p:scale>
        <p:origin x="1776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82251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La </a:t>
            </a:r>
            <a:r>
              <a:rPr lang="es-MX" b="1" dirty="0"/>
              <a:t>conmutación de paquetes</a:t>
            </a:r>
            <a:r>
              <a:rPr lang="es-MX" dirty="0"/>
              <a:t> es un método de envío de datos en una red de computadoras.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46518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97038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61423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Modelo TCP/IP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944023"/>
            <a:ext cx="4411483" cy="174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3771900"/>
            <a:ext cx="2231943" cy="2231943"/>
          </a:xfrm>
          <a:prstGeom prst="rect">
            <a:avLst/>
          </a:prstGeom>
        </p:spPr>
      </p:pic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8" y="593350"/>
            <a:ext cx="4770437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1574" y="2240406"/>
            <a:ext cx="4024139" cy="1620642"/>
          </a:xfrm>
        </p:spPr>
        <p:txBody>
          <a:bodyPr/>
          <a:lstStyle/>
          <a:p>
            <a:pPr marL="400050" lvl="1" indent="0">
              <a:buNone/>
            </a:pP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</a:rPr>
              <a:t>Protocolos</a:t>
            </a:r>
          </a:p>
          <a:p>
            <a:pPr marL="400050" lvl="1" indent="0">
              <a:buNone/>
            </a:pPr>
            <a:endParaRPr lang="es-ES_tradnl" altLang="es-MX" sz="12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s-ES_tradnl" altLang="es-MX" sz="2400" b="1" u="sng" noProof="1">
                <a:solidFill>
                  <a:schemeClr val="bg2">
                    <a:lumMod val="25000"/>
                  </a:schemeClr>
                </a:solidFill>
              </a:rPr>
              <a:t>IP</a:t>
            </a:r>
            <a:r>
              <a:rPr lang="es-ES_tradnl" altLang="es-MX" sz="2400" noProof="1">
                <a:solidFill>
                  <a:schemeClr val="bg2">
                    <a:lumMod val="25000"/>
                  </a:schemeClr>
                </a:solidFill>
              </a:rPr>
              <a:t>-Internet Protocol</a:t>
            </a:r>
          </a:p>
          <a:p>
            <a:pPr lvl="1"/>
            <a:endParaRPr lang="es-ES_tradnl" altLang="es-MX" dirty="0"/>
          </a:p>
          <a:p>
            <a:pPr lvl="1"/>
            <a:endParaRPr lang="es-ES_tradnl" altLang="es-MX" dirty="0"/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1146175" y="2590800"/>
          <a:ext cx="224155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7" name="Imagen de mapa de bits" r:id="rId4" imgW="1552792" imgH="1638529" progId="Paint.Picture">
                  <p:embed/>
                </p:oleObj>
              </mc:Choice>
              <mc:Fallback>
                <p:oleObj name="Imagen de mapa de bits" r:id="rId4" imgW="1552792" imgH="163852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175" y="2590800"/>
                        <a:ext cx="224155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902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339752" y="548680"/>
            <a:ext cx="4160837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1920" y="2132856"/>
            <a:ext cx="4104456" cy="151216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</a:rPr>
              <a:t>Protocolos</a:t>
            </a:r>
          </a:p>
          <a:p>
            <a:pPr marL="457200" lvl="1" indent="0">
              <a:buNone/>
            </a:pPr>
            <a:endParaRPr lang="es-ES_tradnl" altLang="es-MX" sz="14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s-ES_tradnl" altLang="es-MX" sz="2000" b="1" u="sng" noProof="1">
                <a:solidFill>
                  <a:schemeClr val="bg2">
                    <a:lumMod val="25000"/>
                  </a:schemeClr>
                </a:solidFill>
              </a:rPr>
              <a:t>LAN &amp; WAN</a:t>
            </a:r>
            <a:r>
              <a:rPr lang="es-ES_tradnl" altLang="es-MX" sz="2000" b="1" noProof="1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altLang="es-MX" sz="2000" noProof="1">
                <a:solidFill>
                  <a:schemeClr val="bg2">
                    <a:lumMod val="25000"/>
                  </a:schemeClr>
                </a:solidFill>
              </a:rPr>
              <a:t>Technologies</a:t>
            </a:r>
            <a:endParaRPr lang="es-ES_tradnl" alt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1214438" y="2590800"/>
          <a:ext cx="2138362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0" name="Imagen de mapa de bits" r:id="rId4" imgW="1514686" imgH="1619476" progId="Paint.Picture">
                  <p:embed/>
                </p:oleObj>
              </mc:Choice>
              <mc:Fallback>
                <p:oleObj name="Imagen de mapa de bits" r:id="rId4" imgW="1514686" imgH="161947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2590800"/>
                        <a:ext cx="2138362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Imagen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464236"/>
            <a:ext cx="3995936" cy="282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31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332656"/>
            <a:ext cx="5761038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OSI vs TCP/IP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556792"/>
            <a:ext cx="5832648" cy="479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413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332656"/>
            <a:ext cx="5761038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OSI vs TCP/IP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1772816"/>
            <a:ext cx="9073008" cy="406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923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96753"/>
            <a:ext cx="8424936" cy="187220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MX" altLang="es-MX" sz="1800" noProof="1">
                <a:solidFill>
                  <a:schemeClr val="bg2">
                    <a:lumMod val="25000"/>
                  </a:schemeClr>
                </a:solidFill>
              </a:rPr>
              <a:t>Aunque los </a:t>
            </a:r>
            <a:r>
              <a:rPr lang="es-MX" altLang="es-MX" sz="1800" b="1" noProof="1">
                <a:solidFill>
                  <a:schemeClr val="bg2">
                    <a:lumMod val="25000"/>
                  </a:schemeClr>
                </a:solidFill>
              </a:rPr>
              <a:t>protocolos TCP/IP</a:t>
            </a:r>
            <a:r>
              <a:rPr lang="es-MX" altLang="es-MX" sz="1800" noProof="1">
                <a:solidFill>
                  <a:schemeClr val="bg2">
                    <a:lumMod val="25000"/>
                  </a:schemeClr>
                </a:solidFill>
              </a:rPr>
              <a:t> representan los estándares en base a los cuales se ha desarrollado el </a:t>
            </a:r>
            <a:r>
              <a:rPr lang="es-MX" altLang="es-MX" sz="1800" b="1" noProof="1">
                <a:solidFill>
                  <a:schemeClr val="bg2">
                    <a:lumMod val="25000"/>
                  </a:schemeClr>
                </a:solidFill>
              </a:rPr>
              <a:t>Internet</a:t>
            </a:r>
            <a:r>
              <a:rPr lang="es-MX" altLang="es-MX" sz="1800" noProof="1">
                <a:solidFill>
                  <a:schemeClr val="bg2">
                    <a:lumMod val="25000"/>
                  </a:schemeClr>
                </a:solidFill>
              </a:rPr>
              <a:t>, estudiaremos el </a:t>
            </a:r>
            <a:r>
              <a:rPr lang="es-MX" altLang="es-MX" sz="1800" b="1" noProof="1">
                <a:solidFill>
                  <a:schemeClr val="bg2">
                    <a:lumMod val="25000"/>
                  </a:schemeClr>
                </a:solidFill>
              </a:rPr>
              <a:t>modelo OSI</a:t>
            </a:r>
            <a:r>
              <a:rPr lang="es-MX" altLang="es-MX" sz="1800" noProof="1">
                <a:solidFill>
                  <a:schemeClr val="bg2">
                    <a:lumMod val="25000"/>
                  </a:schemeClr>
                </a:solidFill>
              </a:rPr>
              <a:t>, ya que es un estándar mundial, genérico, independiente de los protocolos, es más detallado y resulta de mayor utilidad para el diagnóstico de fallas.</a:t>
            </a:r>
            <a:endParaRPr lang="es-ES_tradnl" altLang="es-MX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3038488"/>
            <a:ext cx="4535870" cy="3414847"/>
          </a:xfrm>
          <a:prstGeom prst="rect">
            <a:avLst/>
          </a:prstGeom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763688" y="53752"/>
            <a:ext cx="576103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OSI vs TCP/IP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23528" y="3068960"/>
            <a:ext cx="3700341" cy="3547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</a:rPr>
              <a:t>Utilizaremos el </a:t>
            </a: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</a:rPr>
              <a:t>modelo OSI 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</a:rPr>
              <a:t>para analizar las redes, pero también utilizaremos los </a:t>
            </a: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</a:rPr>
              <a:t>protocolos de TCP/IP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</a:rPr>
              <a:t>. Nos concentraremos en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</a:rPr>
              <a:t>TCP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</a:rPr>
              <a:t> como un protocolo de Capa 4 de OSI,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</a:rPr>
              <a:t>IP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</a:rPr>
              <a:t> como un protocolo de Capa 3 de OSI y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</a:rPr>
              <a:t>Ethernet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</a:rPr>
              <a:t>como una tecnología de las Capas 2 y 1. </a:t>
            </a:r>
            <a:endParaRPr lang="es-ES_tradnl" altLang="es-MX" sz="18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71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2857500" y="1857375"/>
            <a:ext cx="5429250" cy="1114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Conocer</a:t>
            </a:r>
            <a:r>
              <a:rPr lang="es-MX" sz="1800" dirty="0">
                <a:latin typeface="ZapfHumnst BT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 modelo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TCP/IP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</a:t>
            </a:r>
            <a:r>
              <a:rPr lang="es-MX" sz="1800" dirty="0">
                <a:latin typeface="ZapfHumnst BT"/>
              </a:rPr>
              <a:t> </a:t>
            </a: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comprender</a:t>
            </a:r>
            <a:r>
              <a:rPr lang="es-MX" sz="1800" dirty="0">
                <a:latin typeface="ZapfHumnst BT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las funciones de sus capas.</a:t>
            </a:r>
          </a:p>
        </p:txBody>
      </p:sp>
      <p:graphicFrame>
        <p:nvGraphicFramePr>
          <p:cNvPr id="3077" name="Object 2"/>
          <p:cNvGraphicFramePr>
            <a:graphicFrameLocks noChangeAspect="1"/>
          </p:cNvGraphicFramePr>
          <p:nvPr/>
        </p:nvGraphicFramePr>
        <p:xfrm>
          <a:off x="609600" y="1828800"/>
          <a:ext cx="1752600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4" name="Bitmap Image" r:id="rId3" imgW="1752475" imgH="2400653" progId="Paint.Picture">
                  <p:embed/>
                </p:oleObj>
              </mc:Choice>
              <mc:Fallback>
                <p:oleObj name="Bitmap Image" r:id="rId3" imgW="1752475" imgH="240065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828800"/>
                        <a:ext cx="1752600" cy="24003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555402"/>
            <a:ext cx="8077200" cy="641350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Objetivos de esta sesión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848" y="3025683"/>
            <a:ext cx="4837625" cy="342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56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260648"/>
            <a:ext cx="5456237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MX" altLang="es-MX" sz="2000" noProof="1">
                <a:solidFill>
                  <a:schemeClr val="bg2">
                    <a:lumMod val="25000"/>
                  </a:schemeClr>
                </a:solidFill>
              </a:rPr>
              <a:t>El </a:t>
            </a:r>
            <a:r>
              <a:rPr lang="es-MX" altLang="es-MX" sz="2000" b="1" noProof="1">
                <a:solidFill>
                  <a:schemeClr val="accent6">
                    <a:lumMod val="75000"/>
                  </a:schemeClr>
                </a:solidFill>
              </a:rPr>
              <a:t>Modelo TCP/IP </a:t>
            </a:r>
            <a:r>
              <a:rPr lang="es-MX" altLang="es-MX" sz="2000" noProof="1">
                <a:solidFill>
                  <a:schemeClr val="bg2">
                    <a:lumMod val="25000"/>
                  </a:schemeClr>
                </a:solidFill>
              </a:rPr>
              <a:t>fue desarrollado por el Departamento de Defensa de los Estados Unidos al final de los 60s’, para asegurar comunicaciones de datos aún en las peores circunstancias.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MX" altLang="es-MX" sz="2000" noProof="1">
                <a:solidFill>
                  <a:schemeClr val="bg2">
                    <a:lumMod val="25000"/>
                  </a:schemeClr>
                </a:solidFill>
              </a:rPr>
              <a:t>Desde entonces, TCP/IP se ha convertido en el método utilizado para las comunicaciones en </a:t>
            </a:r>
            <a:r>
              <a:rPr lang="es-MX" altLang="es-MX" sz="2000" b="1" noProof="1">
                <a:solidFill>
                  <a:schemeClr val="bg2">
                    <a:lumMod val="25000"/>
                  </a:schemeClr>
                </a:solidFill>
              </a:rPr>
              <a:t>Internet</a:t>
            </a:r>
            <a:r>
              <a:rPr lang="es-MX" altLang="es-MX" sz="2000" noProof="1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_tradnl" alt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263054"/>
            <a:ext cx="4910479" cy="183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757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16435" y="457200"/>
            <a:ext cx="5303837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47864" y="1677888"/>
            <a:ext cx="5211763" cy="4343400"/>
          </a:xfrm>
        </p:spPr>
        <p:txBody>
          <a:bodyPr>
            <a:normAutofit/>
          </a:bodyPr>
          <a:lstStyle/>
          <a:p>
            <a:pPr marL="40005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</a:rPr>
              <a:t>Capa de Aplicación</a:t>
            </a:r>
          </a:p>
          <a:p>
            <a:pPr marL="40005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Incluye todas funciones de las capas de </a:t>
            </a:r>
            <a:r>
              <a:rPr lang="es-ES_tradnl" altLang="es-MX" sz="2000" b="1" dirty="0">
                <a:solidFill>
                  <a:schemeClr val="accent5">
                    <a:lumMod val="75000"/>
                  </a:schemeClr>
                </a:solidFill>
              </a:rPr>
              <a:t>Aplicación, Presentación y Sesión del Modelo OSI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Representación de Datos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Encriptación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Control de Dialogo</a:t>
            </a:r>
          </a:p>
        </p:txBody>
      </p:sp>
      <p:graphicFrame>
        <p:nvGraphicFramePr>
          <p:cNvPr id="614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087379"/>
              </p:ext>
            </p:extLst>
          </p:nvPr>
        </p:nvGraphicFramePr>
        <p:xfrm>
          <a:off x="755576" y="2634208"/>
          <a:ext cx="2462213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3" name="Imagen de mapa de bits" r:id="rId3" imgW="1609524" imgH="1743318" progId="Paint.Picture">
                  <p:embed/>
                </p:oleObj>
              </mc:Choice>
              <mc:Fallback>
                <p:oleObj name="Imagen de mapa de bits" r:id="rId3" imgW="1609524" imgH="174331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634208"/>
                        <a:ext cx="2462213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4695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712" y="400050"/>
            <a:ext cx="4770437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5856" y="1700808"/>
            <a:ext cx="5383088" cy="4343400"/>
          </a:xfrm>
        </p:spPr>
        <p:txBody>
          <a:bodyPr>
            <a:normAutofit/>
          </a:bodyPr>
          <a:lstStyle/>
          <a:p>
            <a:pPr marL="40005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</a:rPr>
              <a:t>Capa de Transporte</a:t>
            </a:r>
          </a:p>
          <a:p>
            <a:pPr marL="45720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Es responsable de l</a:t>
            </a:r>
            <a:r>
              <a:rPr lang="es-ES_tradnl" altLang="es-MX" sz="2000" dirty="0"/>
              <a:t>a </a:t>
            </a:r>
            <a:r>
              <a:rPr lang="es-ES_tradnl" altLang="es-MX" sz="2000" b="1" dirty="0">
                <a:solidFill>
                  <a:schemeClr val="accent5">
                    <a:lumMod val="75000"/>
                  </a:schemeClr>
                </a:solidFill>
              </a:rPr>
              <a:t>calidad de servicio (TCP)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Confiabilidad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Recuperación de Fallas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 err="1">
                <a:solidFill>
                  <a:schemeClr val="bg2">
                    <a:lumMod val="25000"/>
                  </a:schemeClr>
                </a:solidFill>
              </a:rPr>
              <a:t>Acknowledgment</a:t>
            </a:r>
            <a:endParaRPr lang="es-ES_tradnl" altLang="es-MX" sz="20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Control de Flujo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Orientado a Conexión</a:t>
            </a:r>
          </a:p>
        </p:txBody>
      </p:sp>
      <p:graphicFrame>
        <p:nvGraphicFramePr>
          <p:cNvPr id="717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902762"/>
              </p:ext>
            </p:extLst>
          </p:nvPr>
        </p:nvGraphicFramePr>
        <p:xfrm>
          <a:off x="899592" y="2695575"/>
          <a:ext cx="2514600" cy="245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7" name="Imagen de mapa de bits" r:id="rId4" imgW="1676634" imgH="1638529" progId="Paint.Picture">
                  <p:embed/>
                </p:oleObj>
              </mc:Choice>
              <mc:Fallback>
                <p:oleObj name="Imagen de mapa de bits" r:id="rId4" imgW="1676634" imgH="163852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695575"/>
                        <a:ext cx="2514600" cy="245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8970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476672"/>
            <a:ext cx="5075237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63889" y="1907704"/>
            <a:ext cx="4392488" cy="3177480"/>
          </a:xfrm>
        </p:spPr>
        <p:txBody>
          <a:bodyPr/>
          <a:lstStyle/>
          <a:p>
            <a:pPr marL="400050" lvl="1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</a:rPr>
              <a:t>Capa de Internet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Usa el protocolo IP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Determinación de Ruta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Conmutación de Paquetes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Direccionamiento</a:t>
            </a:r>
            <a:endParaRPr lang="es-ES_tradnl" altLang="es-MX" dirty="0"/>
          </a:p>
          <a:p>
            <a:pPr lvl="1"/>
            <a:endParaRPr lang="es-ES_tradnl" altLang="es-MX" dirty="0"/>
          </a:p>
        </p:txBody>
      </p:sp>
      <p:graphicFrame>
        <p:nvGraphicFramePr>
          <p:cNvPr id="8196" name="Object 5"/>
          <p:cNvGraphicFramePr>
            <a:graphicFrameLocks noChangeAspect="1"/>
          </p:cNvGraphicFramePr>
          <p:nvPr/>
        </p:nvGraphicFramePr>
        <p:xfrm>
          <a:off x="1146175" y="2590800"/>
          <a:ext cx="224155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1" name="Imagen de mapa de bits" r:id="rId4" imgW="1552792" imgH="1638529" progId="Paint.Picture">
                  <p:embed/>
                </p:oleObj>
              </mc:Choice>
              <mc:Fallback>
                <p:oleObj name="Imagen de mapa de bits" r:id="rId4" imgW="1552792" imgH="163852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175" y="2590800"/>
                        <a:ext cx="224155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9088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404664"/>
            <a:ext cx="5227637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0" y="1752600"/>
            <a:ext cx="5364163" cy="4343400"/>
          </a:xfrm>
        </p:spPr>
        <p:txBody>
          <a:bodyPr>
            <a:normAutofit/>
          </a:bodyPr>
          <a:lstStyle/>
          <a:p>
            <a:pPr marL="40005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</a:rPr>
              <a:t>Capa de Red </a:t>
            </a: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(Host a Red)</a:t>
            </a:r>
          </a:p>
          <a:p>
            <a:pPr marL="45720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Incluye las funciones de la </a:t>
            </a:r>
            <a:r>
              <a:rPr lang="es-ES_tradnl" altLang="es-MX" sz="2000" b="1" dirty="0">
                <a:solidFill>
                  <a:schemeClr val="accent5">
                    <a:lumMod val="75000"/>
                  </a:schemeClr>
                </a:solidFill>
              </a:rPr>
              <a:t>capa de Enlace de Datos y </a:t>
            </a:r>
            <a:r>
              <a:rPr lang="es-ES_tradnl" altLang="es-MX" sz="2000" b="1" dirty="0" err="1">
                <a:solidFill>
                  <a:schemeClr val="accent5">
                    <a:lumMod val="75000"/>
                  </a:schemeClr>
                </a:solidFill>
              </a:rPr>
              <a:t>Fisica</a:t>
            </a:r>
            <a:r>
              <a:rPr lang="es-ES_tradnl" altLang="es-MX" sz="2000" b="1" dirty="0">
                <a:solidFill>
                  <a:schemeClr val="accent5">
                    <a:lumMod val="75000"/>
                  </a:schemeClr>
                </a:solidFill>
              </a:rPr>
              <a:t> del Modelo OSI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Tecnologías </a:t>
            </a:r>
            <a:r>
              <a:rPr lang="es-ES_tradnl" altLang="es-MX" sz="2000" dirty="0" err="1">
                <a:solidFill>
                  <a:schemeClr val="bg2">
                    <a:lumMod val="25000"/>
                  </a:schemeClr>
                </a:solidFill>
              </a:rPr>
              <a:t>WANs</a:t>
            </a: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 y </a:t>
            </a:r>
            <a:r>
              <a:rPr lang="es-ES_tradnl" altLang="es-MX" sz="2000" dirty="0" err="1">
                <a:solidFill>
                  <a:schemeClr val="bg2">
                    <a:lumMod val="25000"/>
                  </a:schemeClr>
                </a:solidFill>
              </a:rPr>
              <a:t>LANs</a:t>
            </a: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 como </a:t>
            </a:r>
            <a:r>
              <a:rPr lang="es-ES_tradnl" altLang="es-MX" sz="2000" dirty="0" err="1">
                <a:solidFill>
                  <a:schemeClr val="bg2">
                    <a:lumMod val="25000"/>
                  </a:schemeClr>
                </a:solidFill>
              </a:rPr>
              <a:t>Frame</a:t>
            </a: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altLang="es-MX" sz="2000" dirty="0" err="1">
                <a:solidFill>
                  <a:schemeClr val="bg2">
                    <a:lumMod val="25000"/>
                  </a:schemeClr>
                </a:solidFill>
              </a:rPr>
              <a:t>Relay</a:t>
            </a: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 y Ethernet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Se encarga de todos los procesos requeridos para realizar el enlace físico</a:t>
            </a:r>
          </a:p>
        </p:txBody>
      </p:sp>
      <p:graphicFrame>
        <p:nvGraphicFramePr>
          <p:cNvPr id="9220" name="Object 5"/>
          <p:cNvGraphicFramePr>
            <a:graphicFrameLocks noChangeAspect="1"/>
          </p:cNvGraphicFramePr>
          <p:nvPr/>
        </p:nvGraphicFramePr>
        <p:xfrm>
          <a:off x="1214438" y="2590800"/>
          <a:ext cx="2138362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5" name="Imagen de mapa de bits" r:id="rId3" imgW="1514686" imgH="1619476" progId="Paint.Picture">
                  <p:embed/>
                </p:oleObj>
              </mc:Choice>
              <mc:Fallback>
                <p:oleObj name="Imagen de mapa de bits" r:id="rId3" imgW="1514686" imgH="161947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2590800"/>
                        <a:ext cx="2138362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3132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57611" y="476672"/>
            <a:ext cx="4846637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7281" y="1772816"/>
            <a:ext cx="4911143" cy="3692624"/>
          </a:xfrm>
        </p:spPr>
        <p:txBody>
          <a:bodyPr>
            <a:normAutofit/>
          </a:bodyPr>
          <a:lstStyle/>
          <a:p>
            <a:pPr marL="40005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</a:rPr>
              <a:t>Protocolos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b="1" u="sng" noProof="1">
                <a:solidFill>
                  <a:schemeClr val="bg2">
                    <a:lumMod val="25000"/>
                  </a:schemeClr>
                </a:solidFill>
              </a:rPr>
              <a:t>FTP</a:t>
            </a:r>
            <a:r>
              <a:rPr lang="es-ES_tradnl" altLang="es-MX" sz="2000" noProof="1">
                <a:solidFill>
                  <a:schemeClr val="bg2">
                    <a:lumMod val="25000"/>
                  </a:schemeClr>
                </a:solidFill>
              </a:rPr>
              <a:t>-File Transfer Protocol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b="1" u="sng" noProof="1">
                <a:solidFill>
                  <a:schemeClr val="bg2">
                    <a:lumMod val="25000"/>
                  </a:schemeClr>
                </a:solidFill>
              </a:rPr>
              <a:t>HTTP</a:t>
            </a:r>
            <a:r>
              <a:rPr lang="es-ES_tradnl" altLang="es-MX" sz="2000" noProof="1">
                <a:solidFill>
                  <a:schemeClr val="bg2">
                    <a:lumMod val="25000"/>
                  </a:schemeClr>
                </a:solidFill>
              </a:rPr>
              <a:t>-Hypertext Transfer Protocol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b="1" u="sng" noProof="1">
                <a:solidFill>
                  <a:schemeClr val="bg2">
                    <a:lumMod val="25000"/>
                  </a:schemeClr>
                </a:solidFill>
              </a:rPr>
              <a:t>SMTP</a:t>
            </a:r>
            <a:r>
              <a:rPr lang="es-ES_tradnl" altLang="es-MX" sz="2000" noProof="1">
                <a:solidFill>
                  <a:schemeClr val="bg2">
                    <a:lumMod val="25000"/>
                  </a:schemeClr>
                </a:solidFill>
              </a:rPr>
              <a:t>-Simple Mail Transfer Protocol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b="1" u="sng" noProof="1">
                <a:solidFill>
                  <a:schemeClr val="bg2">
                    <a:lumMod val="25000"/>
                  </a:schemeClr>
                </a:solidFill>
              </a:rPr>
              <a:t>DNS</a:t>
            </a:r>
            <a:r>
              <a:rPr lang="es-ES_tradnl" altLang="es-MX" sz="2000" noProof="1">
                <a:solidFill>
                  <a:schemeClr val="bg2">
                    <a:lumMod val="25000"/>
                  </a:schemeClr>
                </a:solidFill>
              </a:rPr>
              <a:t>-Domain Name Service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b="1" u="sng" noProof="1">
                <a:solidFill>
                  <a:schemeClr val="bg2">
                    <a:lumMod val="25000"/>
                  </a:schemeClr>
                </a:solidFill>
              </a:rPr>
              <a:t>TFTP</a:t>
            </a:r>
            <a:r>
              <a:rPr lang="es-ES_tradnl" altLang="es-MX" sz="2000" noProof="1">
                <a:solidFill>
                  <a:schemeClr val="bg2">
                    <a:lumMod val="25000"/>
                  </a:schemeClr>
                </a:solidFill>
              </a:rPr>
              <a:t>-Trivial File Transfer Protocol</a:t>
            </a:r>
            <a:endParaRPr lang="es-ES_tradnl" alt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1066800" y="2590800"/>
          <a:ext cx="2462213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9" name="Imagen de mapa de bits" r:id="rId3" imgW="1609524" imgH="1743318" progId="Paint.Picture">
                  <p:embed/>
                </p:oleObj>
              </mc:Choice>
              <mc:Fallback>
                <p:oleObj name="Imagen de mapa de bits" r:id="rId3" imgW="1609524" imgH="174331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590800"/>
                        <a:ext cx="2462213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8220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907160"/>
            <a:ext cx="3934786" cy="2042120"/>
          </a:xfrm>
          <a:prstGeom prst="rect">
            <a:avLst/>
          </a:prstGeom>
        </p:spPr>
      </p:pic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457200"/>
            <a:ext cx="4618037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7600" y="2114855"/>
            <a:ext cx="5023047" cy="1964432"/>
          </a:xfrm>
        </p:spPr>
        <p:txBody>
          <a:bodyPr>
            <a:normAutofit/>
          </a:bodyPr>
          <a:lstStyle/>
          <a:p>
            <a:pPr marL="40005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</a:rPr>
              <a:t>Protocolos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b="1" u="sng" noProof="1">
                <a:solidFill>
                  <a:schemeClr val="bg2">
                    <a:lumMod val="25000"/>
                  </a:schemeClr>
                </a:solidFill>
              </a:rPr>
              <a:t>TCP</a:t>
            </a:r>
            <a:r>
              <a:rPr lang="es-ES_tradnl" altLang="es-MX" sz="2000" noProof="1">
                <a:solidFill>
                  <a:schemeClr val="bg2">
                    <a:lumMod val="25000"/>
                  </a:schemeClr>
                </a:solidFill>
              </a:rPr>
              <a:t>-Transmission Control Protocol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b="1" u="sng" noProof="1">
                <a:solidFill>
                  <a:schemeClr val="bg2">
                    <a:lumMod val="25000"/>
                  </a:schemeClr>
                </a:solidFill>
              </a:rPr>
              <a:t>UDP</a:t>
            </a:r>
            <a:r>
              <a:rPr lang="es-ES_tradnl" altLang="es-MX" sz="2000" noProof="1">
                <a:solidFill>
                  <a:schemeClr val="bg2">
                    <a:lumMod val="25000"/>
                  </a:schemeClr>
                </a:solidFill>
              </a:rPr>
              <a:t>-User Datagram Protocol</a:t>
            </a:r>
            <a:endParaRPr lang="es-ES_tradnl" alt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9670002"/>
              </p:ext>
            </p:extLst>
          </p:nvPr>
        </p:nvGraphicFramePr>
        <p:xfrm>
          <a:off x="1143000" y="2470770"/>
          <a:ext cx="2514600" cy="245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3" name="Imagen de mapa de bits" r:id="rId4" imgW="1676634" imgH="1638529" progId="Paint.Picture">
                  <p:embed/>
                </p:oleObj>
              </mc:Choice>
              <mc:Fallback>
                <p:oleObj name="Imagen de mapa de bits" r:id="rId4" imgW="1676634" imgH="163852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470770"/>
                        <a:ext cx="2514600" cy="245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87590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405</Words>
  <Application>Microsoft Office PowerPoint</Application>
  <PresentationFormat>Presentación en pantalla (4:3)</PresentationFormat>
  <Paragraphs>63</Paragraphs>
  <Slides>14</Slides>
  <Notes>5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14</vt:i4>
      </vt:variant>
    </vt:vector>
  </HeadingPairs>
  <TitlesOfParts>
    <vt:vector size="22" baseType="lpstr">
      <vt:lpstr>Arial</vt:lpstr>
      <vt:lpstr>Calibri</vt:lpstr>
      <vt:lpstr>Dom Casual</vt:lpstr>
      <vt:lpstr>Times New Roman</vt:lpstr>
      <vt:lpstr>ZapfHumnst BT</vt:lpstr>
      <vt:lpstr>Tema de Office</vt:lpstr>
      <vt:lpstr>Bitmap Image</vt:lpstr>
      <vt:lpstr>Imagen de mapa de bits</vt:lpstr>
      <vt:lpstr>TC 2006B  Interconexión de dispositivos</vt:lpstr>
      <vt:lpstr>Presentación de PowerPoint</vt:lpstr>
      <vt:lpstr>Modelo TCP/IP</vt:lpstr>
      <vt:lpstr>Modelo TCP/IP</vt:lpstr>
      <vt:lpstr>Modelo TCP/IP</vt:lpstr>
      <vt:lpstr>Modelo TCP/IP</vt:lpstr>
      <vt:lpstr>Modelo TCP/IP</vt:lpstr>
      <vt:lpstr>Modelo TCP/IP</vt:lpstr>
      <vt:lpstr>Modelo TCP/IP</vt:lpstr>
      <vt:lpstr>Modelo TCP/IP</vt:lpstr>
      <vt:lpstr>Modelo TCP/IP</vt:lpstr>
      <vt:lpstr>Modelo OSI vs TCP/IP</vt:lpstr>
      <vt:lpstr>Modelo OSI vs TCP/IP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79</cp:revision>
  <dcterms:created xsi:type="dcterms:W3CDTF">2013-06-11T22:32:36Z</dcterms:created>
  <dcterms:modified xsi:type="dcterms:W3CDTF">2022-01-27T12:25:05Z</dcterms:modified>
</cp:coreProperties>
</file>