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41" r:id="rId2"/>
    <p:sldId id="344" r:id="rId3"/>
    <p:sldId id="345" r:id="rId4"/>
    <p:sldId id="346" r:id="rId5"/>
    <p:sldId id="348" r:id="rId6"/>
    <p:sldId id="349" r:id="rId7"/>
    <p:sldId id="802" r:id="rId8"/>
    <p:sldId id="353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9" r:id="rId17"/>
    <p:sldId id="366" r:id="rId18"/>
    <p:sldId id="367" r:id="rId19"/>
    <p:sldId id="368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80" r:id="rId29"/>
    <p:sldId id="382" r:id="rId30"/>
    <p:sldId id="381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804" r:id="rId40"/>
    <p:sldId id="803" r:id="rId41"/>
    <p:sldId id="805" r:id="rId42"/>
    <p:sldId id="393" r:id="rId43"/>
    <p:sldId id="394" r:id="rId44"/>
    <p:sldId id="395" r:id="rId45"/>
    <p:sldId id="396" r:id="rId46"/>
    <p:sldId id="397" r:id="rId4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50" autoAdjust="0"/>
  </p:normalViewPr>
  <p:slideViewPr>
    <p:cSldViewPr>
      <p:cViewPr varScale="1">
        <p:scale>
          <a:sx n="110" d="100"/>
          <a:sy n="110" d="100"/>
        </p:scale>
        <p:origin x="160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02/11/2023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18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27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 dirty="0"/>
              <a:t>PBX es cualquier central telefónica conectada directamente a la red pública de teléfono por 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02/11/2023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4.png"/><Relationship Id="rId4" Type="http://schemas.openxmlformats.org/officeDocument/2006/relationships/oleObject" Target="../embeddings/oleObject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Interconexión de dispositivos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62162" imgH="1847928" progId="Paint.Picture">
                  <p:embed/>
                </p:oleObj>
              </mc:Choice>
              <mc:Fallback>
                <p:oleObj name="Bitmap Image" r:id="rId3" imgW="3162162" imgH="1847928" progId="Paint.Picture">
                  <p:embed/>
                  <p:pic>
                    <p:nvPicPr>
                      <p:cNvPr id="30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2" imgW="2501798" imgH="2616098" progId="MS_ClipArt_Gallery.2">
                    <p:embed/>
                  </p:oleObj>
                </mc:Choice>
                <mc:Fallback>
                  <p:oleObj name="Imagen" r:id="rId2" imgW="2501798" imgH="2616098" progId="MS_ClipArt_Gallery.2">
                    <p:embed/>
                    <p:pic>
                      <p:nvPicPr>
                        <p:cNvPr id="46085" name="Object 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4" imgW="3986213" imgH="4144963" progId="MS_ClipArt_Gallery.2">
                    <p:embed/>
                  </p:oleObj>
                </mc:Choice>
                <mc:Fallback>
                  <p:oleObj name="Imagen" r:id="rId4" imgW="3986213" imgH="4144963" progId="MS_ClipArt_Gallery.2">
                    <p:embed/>
                    <p:pic>
                      <p:nvPicPr>
                        <p:cNvPr id="46086" name="Object 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Patch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31" y="4288507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683567" y="1221754"/>
            <a:ext cx="79601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El panel de telecomunicaciones es el elemento encargado de recibir todos los cables del cableado estructurado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683568" y="2276872"/>
            <a:ext cx="7960162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como </a:t>
            </a:r>
            <a:r>
              <a:rPr lang="es-MX" b="1" dirty="0">
                <a:solidFill>
                  <a:srgbClr val="FF0000"/>
                </a:solidFill>
              </a:rPr>
              <a:t>organizador de las conexiones de la red</a:t>
            </a:r>
            <a:r>
              <a:rPr lang="es-MX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también para que los </a:t>
            </a:r>
            <a:r>
              <a:rPr lang="es-MX" b="1" dirty="0">
                <a:solidFill>
                  <a:srgbClr val="FF0000"/>
                </a:solidFill>
              </a:rPr>
              <a:t>puertos de conexión </a:t>
            </a:r>
            <a:r>
              <a:rPr lang="es-MX" dirty="0"/>
              <a:t>de los equipos de red como: </a:t>
            </a:r>
            <a:r>
              <a:rPr lang="es-MX" b="1" dirty="0">
                <a:solidFill>
                  <a:srgbClr val="FF0000"/>
                </a:solidFill>
              </a:rPr>
              <a:t>switches y </a:t>
            </a:r>
            <a:r>
              <a:rPr lang="es-MX" b="1" dirty="0" err="1">
                <a:solidFill>
                  <a:srgbClr val="FF0000"/>
                </a:solidFill>
              </a:rPr>
              <a:t>routers</a:t>
            </a:r>
            <a:r>
              <a:rPr lang="es-MX" b="1" dirty="0">
                <a:solidFill>
                  <a:srgbClr val="FF0000"/>
                </a:solidFill>
              </a:rPr>
              <a:t> no tengan daños </a:t>
            </a:r>
            <a:r>
              <a:rPr lang="es-MX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Patch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7" y="4245745"/>
            <a:ext cx="5537485" cy="263538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55" y="3746371"/>
            <a:ext cx="1792450" cy="29064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09126" y="1312393"/>
            <a:ext cx="4522914" cy="2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toma de telecomunicaciones del área de trabajo está compuesta por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dirty="0"/>
              <a:t>. 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</a:t>
            </a:r>
            <a:r>
              <a:rPr lang="es-MX" b="1" dirty="0"/>
              <a:t>placa frontal </a:t>
            </a:r>
            <a:r>
              <a:rPr lang="es-MX" dirty="0"/>
              <a:t>contiene los conectores que sirven como interfaz entre el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cord</a:t>
            </a:r>
            <a:r>
              <a:rPr lang="es-MX" dirty="0"/>
              <a:t> y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42" y="4149080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247546" imgH="666667" progId="Paint.Picture">
                  <p:embed/>
                </p:oleObj>
              </mc:Choice>
              <mc:Fallback>
                <p:oleObj name="Bitmap Image" r:id="rId2" imgW="2247546" imgH="666667" progId="Paint.Picture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04730" imgH="1247624" progId="Paint.Picture">
                  <p:embed/>
                </p:oleObj>
              </mc:Choice>
              <mc:Fallback>
                <p:oleObj name="Bitmap Image" r:id="rId3" imgW="1104730" imgH="1247624" progId="Paint.Picture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990638" imgH="2562347" progId="Paint.Picture">
                  <p:embed/>
                </p:oleObj>
              </mc:Choice>
              <mc:Fallback>
                <p:oleObj name="Bitmap Image" r:id="rId5" imgW="990638" imgH="2562347" progId="Paint.Picture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467147" imgH="1286073" progId="Paint.Picture">
                  <p:embed/>
                </p:oleObj>
              </mc:Choice>
              <mc:Fallback>
                <p:oleObj name="Bitmap Image" r:id="rId7" imgW="1467147" imgH="1286073" progId="Paint.Picture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04834" imgH="2638436" progId="Paint.Picture">
                  <p:embed/>
                </p:oleObj>
              </mc:Choice>
              <mc:Fallback>
                <p:oleObj name="Bitmap Image" r:id="rId2" imgW="4504834" imgH="2638436" progId="Paint.Picture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533696" imgH="1228531" progId="Paint.Picture">
                  <p:embed/>
                </p:oleObj>
              </mc:Choice>
              <mc:Fallback>
                <p:oleObj name="Bitmap Image" r:id="rId4" imgW="2533696" imgH="1228531" progId="Paint.Picture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2467229" imgH="1324046" progId="Paint.Picture">
                  <p:embed/>
                </p:oleObj>
              </mc:Choice>
              <mc:Fallback>
                <p:oleObj name="Bitmap Image" r:id="rId6" imgW="2467229" imgH="1324046" progId="Paint.Picture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581206" imgH="2333333" progId="Paint.Picture">
                  <p:embed/>
                </p:oleObj>
              </mc:Choice>
              <mc:Fallback>
                <p:oleObj name="Bitmap Image" r:id="rId2" imgW="2581206" imgH="2333333" progId="Paint.Picture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2542857" imgH="2400635" progId="Paint.Picture">
                  <p:embed/>
                </p:oleObj>
              </mc:Choice>
              <mc:Fallback>
                <p:oleObj name="Imagen de mapa de bits" r:id="rId4" imgW="2542857" imgH="2400635" progId="Paint.Picture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Patch</a:t>
            </a:r>
            <a:r>
              <a:rPr lang="es-MX" sz="2000" b="1" dirty="0">
                <a:solidFill>
                  <a:srgbClr val="0000FF"/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cord</a:t>
            </a:r>
            <a:endParaRPr lang="es-MX" sz="2000" b="1" dirty="0">
              <a:solidFill>
                <a:srgbClr val="0000FF"/>
              </a:solidFill>
              <a:latin typeface="ZapfHumnst BT"/>
            </a:endParaRP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 dirty="0">
                <a:solidFill>
                  <a:srgbClr val="0000FF"/>
                </a:solidFill>
                <a:latin typeface="ZapfHumnst BT"/>
              </a:rPr>
              <a:t>Cross - </a:t>
            </a:r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Connect</a:t>
            </a:r>
            <a:endParaRPr lang="es-MX" sz="2000" b="1" dirty="0">
              <a:solidFill>
                <a:srgbClr val="0000FF"/>
              </a:solidFill>
              <a:latin typeface="ZapfHumnst B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213866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2687194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95909" y="3158100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57" y="199037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9" grpId="0" autoUpdateAnimBg="0"/>
      <p:bldP spid="11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15481" y="1029921"/>
            <a:ext cx="8110537" cy="173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/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algn="just"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62C64-072C-4F81-B529-452E82A0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4" y="2890672"/>
            <a:ext cx="8089274" cy="3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2116</Words>
  <Application>Microsoft Office PowerPoint</Application>
  <PresentationFormat>Presentación en pantalla (4:3)</PresentationFormat>
  <Paragraphs>284</Paragraphs>
  <Slides>46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46</vt:i4>
      </vt:variant>
    </vt:vector>
  </HeadingPairs>
  <TitlesOfParts>
    <vt:vector size="56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Imagen de mapa de bits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123</cp:revision>
  <cp:lastPrinted>2013-10-21T22:10:45Z</cp:lastPrinted>
  <dcterms:created xsi:type="dcterms:W3CDTF">2013-06-11T22:32:36Z</dcterms:created>
  <dcterms:modified xsi:type="dcterms:W3CDTF">2023-11-02T22:31:59Z</dcterms:modified>
</cp:coreProperties>
</file>