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945" r:id="rId2"/>
  </p:sldMasterIdLst>
  <p:notesMasterIdLst>
    <p:notesMasterId r:id="rId21"/>
  </p:notesMasterIdLst>
  <p:handoutMasterIdLst>
    <p:handoutMasterId r:id="rId22"/>
  </p:handoutMasterIdLst>
  <p:sldIdLst>
    <p:sldId id="500" r:id="rId3"/>
    <p:sldId id="791" r:id="rId4"/>
    <p:sldId id="996" r:id="rId5"/>
    <p:sldId id="998" r:id="rId6"/>
    <p:sldId id="999" r:id="rId7"/>
    <p:sldId id="913" r:id="rId8"/>
    <p:sldId id="1007" r:id="rId9"/>
    <p:sldId id="980" r:id="rId10"/>
    <p:sldId id="1008" r:id="rId11"/>
    <p:sldId id="1009" r:id="rId12"/>
    <p:sldId id="1011" r:id="rId13"/>
    <p:sldId id="1014" r:id="rId14"/>
    <p:sldId id="1015" r:id="rId15"/>
    <p:sldId id="1016" r:id="rId16"/>
    <p:sldId id="1017" r:id="rId17"/>
    <p:sldId id="1019" r:id="rId18"/>
    <p:sldId id="1020" r:id="rId19"/>
    <p:sldId id="1021" r:id="rId20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ne Gibbons" initials="JG" lastIdx="12" clrIdx="0"/>
  <p:cmAuthor id="1" name="Rodrigo Floriano" initials="RF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4"/>
    <a:srgbClr val="678DC5"/>
    <a:srgbClr val="3E67A4"/>
    <a:srgbClr val="3E8DC5"/>
    <a:srgbClr val="5F5F65"/>
    <a:srgbClr val="7E7E86"/>
    <a:srgbClr val="FFFFFF"/>
    <a:srgbClr val="8E8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352" autoAdjust="0"/>
    <p:restoredTop sz="89335" autoAdjust="0"/>
  </p:normalViewPr>
  <p:slideViewPr>
    <p:cSldViewPr snapToGrid="0">
      <p:cViewPr varScale="1">
        <p:scale>
          <a:sx n="58" d="100"/>
          <a:sy n="58" d="100"/>
        </p:scale>
        <p:origin x="78" y="15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2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808"/>
    </p:cViewPr>
  </p:sorterViewPr>
  <p:notesViewPr>
    <p:cSldViewPr snapToGrid="0">
      <p:cViewPr varScale="1">
        <p:scale>
          <a:sx n="84" d="100"/>
          <a:sy n="84" d="100"/>
        </p:scale>
        <p:origin x="-840" y="-7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1.xml"/><Relationship Id="rId13" Type="http://schemas.openxmlformats.org/officeDocument/2006/relationships/slide" Target="slides/slide16.xml"/><Relationship Id="rId3" Type="http://schemas.openxmlformats.org/officeDocument/2006/relationships/slide" Target="slides/slide5.xml"/><Relationship Id="rId7" Type="http://schemas.openxmlformats.org/officeDocument/2006/relationships/slide" Target="slides/slide10.xml"/><Relationship Id="rId12" Type="http://schemas.openxmlformats.org/officeDocument/2006/relationships/slide" Target="slides/slide15.xml"/><Relationship Id="rId2" Type="http://schemas.openxmlformats.org/officeDocument/2006/relationships/slide" Target="slides/slide4.xml"/><Relationship Id="rId1" Type="http://schemas.openxmlformats.org/officeDocument/2006/relationships/slide" Target="slides/slide3.xml"/><Relationship Id="rId6" Type="http://schemas.openxmlformats.org/officeDocument/2006/relationships/slide" Target="slides/slide9.xml"/><Relationship Id="rId11" Type="http://schemas.openxmlformats.org/officeDocument/2006/relationships/slide" Target="slides/slide14.xml"/><Relationship Id="rId5" Type="http://schemas.openxmlformats.org/officeDocument/2006/relationships/slide" Target="slides/slide8.xml"/><Relationship Id="rId15" Type="http://schemas.openxmlformats.org/officeDocument/2006/relationships/slide" Target="slides/slide18.xml"/><Relationship Id="rId10" Type="http://schemas.openxmlformats.org/officeDocument/2006/relationships/slide" Target="slides/slide13.xml"/><Relationship Id="rId4" Type="http://schemas.openxmlformats.org/officeDocument/2006/relationships/slide" Target="slides/slide7.xml"/><Relationship Id="rId9" Type="http://schemas.openxmlformats.org/officeDocument/2006/relationships/slide" Target="slides/slide12.xml"/><Relationship Id="rId14" Type="http://schemas.openxmlformats.org/officeDocument/2006/relationships/slide" Target="slides/slide1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s-ES" sz="800" dirty="0"/>
              <a:t>© 2006 Cisco Systems, Inc. Todos los derechos reservados.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s-ES" sz="800" dirty="0"/>
              <a:t>Presentation_ID.scr</a:t>
            </a:r>
          </a:p>
        </p:txBody>
      </p:sp>
      <p:sp>
        <p:nvSpPr>
          <p:cNvPr id="5124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</a:pPr>
            <a:fld id="{22244E67-557B-7741-B9F5-F61AA18495DF}" type="slidenum">
              <a:rPr lang="en-US" sz="800"/>
              <a:pPr algn="r" defTabSz="903288">
                <a:lnSpc>
                  <a:spcPct val="100000"/>
                </a:lnSpc>
              </a:pPr>
              <a:t>‹Nº›</a:t>
            </a:fld>
            <a:endParaRPr lang="es-ES" sz="800"/>
          </a:p>
        </p:txBody>
      </p:sp>
    </p:spTree>
    <p:extLst>
      <p:ext uri="{BB962C8B-B14F-4D97-AF65-F5344CB8AC3E}">
        <p14:creationId xmlns:p14="http://schemas.microsoft.com/office/powerpoint/2010/main" val="2181015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Rectangle 9"/>
          <p:cNvSpPr>
            <a:spLocks noChangeArrowheads="1"/>
          </p:cNvSpPr>
          <p:nvPr/>
        </p:nvSpPr>
        <p:spPr bwMode="auto">
          <a:xfrm>
            <a:off x="57150" y="8785225"/>
            <a:ext cx="3532717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s-ES" sz="800" dirty="0"/>
              <a:t>© 2006 Cisco Systems, Inc. Todos los derechos reservados.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s-ES" sz="800" dirty="0"/>
              <a:t>Presentation_ID.scr</a:t>
            </a:r>
          </a:p>
        </p:txBody>
      </p:sp>
      <p:sp>
        <p:nvSpPr>
          <p:cNvPr id="6148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 smtClean="0">
                <a:cs typeface="+mn-cs"/>
              </a:defRPr>
            </a:lvl1pPr>
          </a:lstStyle>
          <a:p>
            <a:pPr>
              <a:defRPr/>
            </a:pPr>
            <a:fld id="{F4CE0E46-7F05-B940-8356-5580BE265E49}" type="slidenum">
              <a:rPr lang="en-U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615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ma14="http://schemas.microsoft.com/office/mac/drawingml/2011/main" val="1"/>
            </a:ext>
          </a:extLst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6460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D9030C1-C977-B14B-8EB7-BA2B30FCDB63}" type="slidenum">
              <a:rPr lang="en-US" sz="800"/>
              <a:pPr/>
              <a:t>1</a:t>
            </a:fld>
            <a:endParaRPr lang="es-ES" sz="80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Cisco Networking Academy Program</a:t>
            </a:r>
          </a:p>
          <a:p>
            <a:pPr>
              <a:buFontTx/>
              <a:buNone/>
            </a:pPr>
            <a:r>
              <a:rPr lang="es-ES" b="0" dirty="0"/>
              <a:t>Routing and Switching Essentials v6.0</a:t>
            </a:r>
          </a:p>
          <a:p>
            <a:pPr>
              <a:buFontTx/>
              <a:buNone/>
            </a:pPr>
            <a:r>
              <a:rPr lang="es-ES" sz="1200" dirty="0">
                <a:latin typeface="Arial" charset="0"/>
              </a:rPr>
              <a:t>Capítulo 5: Configuración de un switch</a:t>
            </a:r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val="4769437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10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5.2 – </a:t>
            </a:r>
            <a:r>
              <a:rPr lang="es-ES" sz="1200" dirty="0">
                <a:latin typeface="Arial" charset="0"/>
              </a:rPr>
              <a:t>Seguridad de switches: administración e implementación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5.2.1 – Acceso remoto seguro</a:t>
            </a:r>
            <a:endParaRPr lang="es-ES" dirty="0"/>
          </a:p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5.2.1.3 – Verificación de SSH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22365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11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5.2 – </a:t>
            </a:r>
            <a:r>
              <a:rPr lang="es-ES" sz="1200" dirty="0">
                <a:latin typeface="Arial" charset="0"/>
              </a:rPr>
              <a:t>Seguridad de switches: administración e implementación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5.2.1 – Seguridad de los puertos de un switch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/>
              <a:t>5.2.2.1 – Seguridad de los puertos sin utilizar</a:t>
            </a:r>
          </a:p>
        </p:txBody>
      </p:sp>
    </p:spTree>
    <p:extLst>
      <p:ext uri="{BB962C8B-B14F-4D97-AF65-F5344CB8AC3E}">
        <p14:creationId xmlns:p14="http://schemas.microsoft.com/office/powerpoint/2010/main" val="32722365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12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5.2 – </a:t>
            </a:r>
            <a:r>
              <a:rPr lang="es-ES" sz="1200" dirty="0">
                <a:latin typeface="Arial" charset="0"/>
              </a:rPr>
              <a:t>Seguridad de switches: administración e implementación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5.2.2 – Seguridad de los puertos de un switch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5.2.2.2 – </a:t>
            </a: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Seguridad de puertos: Funcionamiento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22365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13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5.2 – </a:t>
            </a:r>
            <a:r>
              <a:rPr lang="es-ES" sz="1200" dirty="0">
                <a:latin typeface="Arial" charset="0"/>
              </a:rPr>
              <a:t>Seguridad de switches: administración e implementación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5.2.2 – Seguridad de los puertos de un switch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5.2.2.3 – Seguridad de puertos: Modos de violación de seguridad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22365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14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5.2 – </a:t>
            </a:r>
            <a:r>
              <a:rPr lang="es-ES" sz="1200" dirty="0">
                <a:latin typeface="Arial" charset="0"/>
              </a:rPr>
              <a:t>Seguridad de switches: administración e implementación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5.2.2 – Seguridad de los puertos de un switch</a:t>
            </a:r>
            <a:endParaRPr lang="es-ES" dirty="0"/>
          </a:p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s-ES" dirty="0">
                <a:latin typeface="Arial" charset="0"/>
              </a:rPr>
              <a:t>5.2.2.3 – Seguridad de puertos: Modos de violación de seguridad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22365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15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5.2 – </a:t>
            </a:r>
            <a:r>
              <a:rPr lang="es-ES" sz="1200" dirty="0">
                <a:latin typeface="Arial" charset="0"/>
              </a:rPr>
              <a:t>Seguridad de switches: administración e implementación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5.2.2 – Seguridad de los puertos de un switch</a:t>
            </a:r>
            <a:endParaRPr lang="es-ES" dirty="0"/>
          </a:p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s-ES" dirty="0">
                <a:latin typeface="Arial" charset="0"/>
              </a:rPr>
              <a:t>5.2.2.4 – Seguridad de puertos: Configuración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22365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16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5.2 – </a:t>
            </a:r>
            <a:r>
              <a:rPr lang="es-ES" sz="1200" dirty="0">
                <a:latin typeface="Arial" charset="0"/>
              </a:rPr>
              <a:t>Seguridad de switches: Administración e implementación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5.2.2 – Seguridad de los puertos de un switch</a:t>
            </a:r>
            <a:endParaRPr lang="es-ES" dirty="0"/>
          </a:p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s-ES" dirty="0">
                <a:latin typeface="Arial" charset="0"/>
              </a:rPr>
              <a:t>5.2.2.5 – Seguridad de puertos: Verificación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22365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17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5.2 – </a:t>
            </a:r>
            <a:r>
              <a:rPr lang="es-ES" sz="1200" dirty="0">
                <a:latin typeface="Arial" charset="0"/>
              </a:rPr>
              <a:t>Seguridad de switches: Administración e implementación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5.2.2 – Seguridad de los puertos de un switch</a:t>
            </a:r>
            <a:endParaRPr lang="es-ES" dirty="0"/>
          </a:p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s-ES" dirty="0">
                <a:latin typeface="Arial" charset="0"/>
              </a:rPr>
              <a:t>5.2.2.5 – Seguridad de puertos: Verificación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22365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18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5.2 – </a:t>
            </a:r>
            <a:r>
              <a:rPr lang="es-ES" sz="1200" dirty="0">
                <a:latin typeface="Arial" charset="0"/>
              </a:rPr>
              <a:t>Seguridad de switches: Administración e implementación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5.2.2 – Seguridad de los puertos de un switch</a:t>
            </a:r>
            <a:endParaRPr lang="es-ES" dirty="0"/>
          </a:p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s-ES" dirty="0">
                <a:latin typeface="Arial" charset="0"/>
              </a:rPr>
              <a:t>5.2.2.5 – Seguridad de puertos: Verificación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43230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2</a:t>
            </a:fld>
            <a:endParaRPr lang="es-ES" dirty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Cisco Networking Academy Program</a:t>
            </a:r>
          </a:p>
          <a:p>
            <a:pPr>
              <a:buFontTx/>
              <a:buNone/>
            </a:pPr>
            <a:r>
              <a:rPr lang="es-ES" b="0" dirty="0"/>
              <a:t>Routing and Switching Essentials v6.0</a:t>
            </a:r>
          </a:p>
          <a:p>
            <a:pPr>
              <a:buFontTx/>
              <a:buNone/>
            </a:pPr>
            <a:r>
              <a:rPr lang="es-ES" sz="1200" b="0" dirty="0"/>
              <a:t>Capítulo 5: Configuración de un switch</a:t>
            </a:r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val="2867733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3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5.1 – Configuración básica de un switch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5.1.1 – Configurar un switch con parámetros iniciales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s-ES" baseline="0" dirty="0">
                <a:latin typeface="Arial" charset="0"/>
              </a:rPr>
              <a:t>5.1.1.5 – </a:t>
            </a: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Configurar el acceso a la administración básica de un switch con IPv4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4448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4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5.1 – Configuración básica de un switch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5.1.1 – Configurar un switch con parámetros iniciales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s-ES" baseline="0" dirty="0">
                <a:latin typeface="Arial" charset="0"/>
              </a:rPr>
              <a:t>5.1.1.5 – </a:t>
            </a: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Configurar el acceso a la administración básica de un switch con IPv4 (continuación)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4448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5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5.1 – Configuración básica de un switch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5.1.1 – Configurar un switch con parámetros iniciales</a:t>
            </a:r>
          </a:p>
          <a:p>
            <a:pPr marL="0" marR="0" indent="0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s-ES" baseline="0" dirty="0">
                <a:latin typeface="Arial" charset="0"/>
              </a:rPr>
              <a:t>5.1.1.5 – </a:t>
            </a: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Configurar el acceso a la administración básica de un switch con IPv4 (continuación)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4448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6</a:t>
            </a:fld>
            <a:endParaRPr lang="es-ES" dirty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Cisco Networking Academy Program</a:t>
            </a:r>
          </a:p>
          <a:p>
            <a:pPr>
              <a:buFontTx/>
              <a:buNone/>
            </a:pPr>
            <a:r>
              <a:rPr lang="es-ES" b="0" dirty="0"/>
              <a:t>Routing and Switching Essentials v6.0</a:t>
            </a:r>
          </a:p>
          <a:p>
            <a:pPr>
              <a:buFontTx/>
              <a:buNone/>
            </a:pPr>
            <a:r>
              <a:rPr lang="es-ES" sz="1200" b="0" dirty="0"/>
              <a:t>Capítulo 5: Configuración de un switch</a:t>
            </a:r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val="2196270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7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5.2 – </a:t>
            </a:r>
            <a:r>
              <a:rPr lang="es-ES" sz="1200" dirty="0">
                <a:latin typeface="Arial" charset="0"/>
              </a:rPr>
              <a:t>Seguridad de switches: administración e implementación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5.2.1 – Acceso remoto seguro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/>
              <a:t>5.2.1.1 – Funcionamiento de SSH</a:t>
            </a:r>
          </a:p>
        </p:txBody>
      </p:sp>
    </p:spTree>
    <p:extLst>
      <p:ext uri="{BB962C8B-B14F-4D97-AF65-F5344CB8AC3E}">
        <p14:creationId xmlns:p14="http://schemas.microsoft.com/office/powerpoint/2010/main" val="3272236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8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5.2 – </a:t>
            </a:r>
            <a:r>
              <a:rPr lang="es-ES" sz="1200" dirty="0">
                <a:latin typeface="Arial" charset="0"/>
              </a:rPr>
              <a:t>Seguridad de switches: administración e implementación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5.2.1 – Acceso remoto seguro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/>
              <a:t>5.2.1.2 – </a:t>
            </a: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Configuración de SSH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2236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9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5.2 – </a:t>
            </a:r>
            <a:r>
              <a:rPr lang="es-ES" sz="1200" dirty="0">
                <a:latin typeface="Arial" charset="0"/>
              </a:rPr>
              <a:t>Seguridad de switches: administración e implementación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5.2.1 – Acceso remoto seguro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5.2.1.3 – Verificación de SSH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2236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© 2007 – 2010, Cisco Systems, Inc. Todos los derechos reservados.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0529"/>
            <a:ext cx="1316808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Información pública de Cisco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Capítulo 6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C7FBAF0-BCF5-8741-945F-3C6763791038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‹Nº›</a:t>
            </a:fld>
            <a:endParaRPr lang="es-ES" sz="100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5402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752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766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98513"/>
            <a:ext cx="8145462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2014538"/>
            <a:ext cx="7940675" cy="3571875"/>
          </a:xfrm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9748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4face_02120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© 2008 Cisco Systems, Inc. Todos los derechos reservados.</a:t>
            </a: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6896100" y="6670529"/>
            <a:ext cx="1505962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Información confidencial de Cisco</a:t>
            </a: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7F1BC4EF-034A-F647-AA58-B71D58802FDB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‹Nº›</a:t>
            </a:fld>
            <a:endParaRPr lang="es-ES" sz="1000">
              <a:solidFill>
                <a:srgbClr val="D3D3D3"/>
              </a:solidFill>
            </a:endParaRPr>
          </a:p>
        </p:txBody>
      </p:sp>
      <p:pic>
        <p:nvPicPr>
          <p:cNvPr id="9" name="Picture 331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33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84885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457200" indent="-22860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1047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2851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9231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4373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8482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856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02293"/>
            <a:ext cx="8145462" cy="838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638" y="1687390"/>
            <a:ext cx="7940675" cy="4720787"/>
          </a:xfrm>
        </p:spPr>
        <p:txBody>
          <a:bodyPr/>
          <a:lstStyle>
            <a:lvl2pPr marL="457200" indent="-22860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09755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4253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74911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86291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1607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15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894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027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836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485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499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190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Capítulo 6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28856D66-2D7E-BA44-8BF8-F720D8CAD36C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‹Nº›</a:t>
            </a:fld>
            <a:endParaRPr lang="es-ES" sz="1000">
              <a:solidFill>
                <a:srgbClr val="D3D3D3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6398" y="2078328"/>
            <a:ext cx="7940675" cy="3950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0" name="Picture 7" descr="PPt_TopBand_Artwork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© 2007 – 2010, Cisco Systems, Inc. Todos los derechos reservados.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123113" y="6670529"/>
            <a:ext cx="1316808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Información pública de Cisco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  <p:sldLayoutId id="2147484044" r:id="rId12"/>
  </p:sldLayoutIdLst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193868" y="394392"/>
            <a:ext cx="877215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3075" name="Rectangle 6281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3076" name="Rectangle 6282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6084AB3D-AE30-934E-B0BC-A74C2CCEE444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‹Nº›</a:t>
            </a:fld>
            <a:endParaRPr lang="es-ES" sz="1000">
              <a:solidFill>
                <a:srgbClr val="D3D3D3"/>
              </a:solidFill>
            </a:endParaRPr>
          </a:p>
        </p:txBody>
      </p:sp>
      <p:sp>
        <p:nvSpPr>
          <p:cNvPr id="3077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109" y="1539502"/>
            <a:ext cx="8733677" cy="4926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78" name="Rectangle 6312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© 2008 Cisco Systems, Inc. Todos los derechos reservados.</a:t>
            </a:r>
          </a:p>
        </p:txBody>
      </p:sp>
      <p:sp>
        <p:nvSpPr>
          <p:cNvPr id="3079" name="Rectangle 6313"/>
          <p:cNvSpPr>
            <a:spLocks noChangeArrowheads="1"/>
          </p:cNvSpPr>
          <p:nvPr/>
        </p:nvSpPr>
        <p:spPr bwMode="auto">
          <a:xfrm>
            <a:off x="6896100" y="6670529"/>
            <a:ext cx="1505962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Información confidencial de Cisco</a:t>
            </a:r>
          </a:p>
        </p:txBody>
      </p:sp>
      <p:pic>
        <p:nvPicPr>
          <p:cNvPr id="3080" name="Picture 8" descr="Rev08_Cisco_BrandBar10_060408.pn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</p:sldLayoutIdLst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3526" cy="1481138"/>
          </a:xfrm>
        </p:spPr>
        <p:txBody>
          <a:bodyPr/>
          <a:lstStyle/>
          <a:p>
            <a:pPr eaLnBrk="1" hangingPunct="1"/>
            <a:r>
              <a:rPr lang="es-ES" sz="2400" dirty="0">
                <a:latin typeface="Arial" charset="0"/>
              </a:rPr>
              <a:t>Capítulo 5: Configuración de un switch</a:t>
            </a:r>
            <a:endParaRPr lang="es-ES" sz="2400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6788150" cy="658812"/>
          </a:xfrm>
        </p:spPr>
        <p:txBody>
          <a:bodyPr/>
          <a:lstStyle/>
          <a:p>
            <a:pPr eaLnBrk="1" hangingPunct="1"/>
            <a:r>
              <a:rPr lang="es-ES"/>
              <a:t>Routing and Switching Essentials v6.0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1800" dirty="0"/>
              <a:t>Acceso remoto seguro</a:t>
            </a:r>
            <a:br>
              <a:rPr dirty="0"/>
            </a:br>
            <a:r>
              <a:rPr lang="es-ES" dirty="0"/>
              <a:t>Verificación de SSH (continuación)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67840" y="1494960"/>
            <a:ext cx="5516881" cy="472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9094458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1800" dirty="0"/>
              <a:t>Seguridad de los puertos de un </a:t>
            </a:r>
            <a:r>
              <a:rPr lang="es-ES" sz="1800" dirty="0" err="1"/>
              <a:t>switch</a:t>
            </a:r>
            <a:br>
              <a:rPr dirty="0"/>
            </a:br>
            <a:r>
              <a:rPr lang="es-ES" dirty="0"/>
              <a:t>Seguridad de los puertos sin utilizar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72886" y="1425893"/>
            <a:ext cx="6436422" cy="5020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4933201"/>
      </p:ext>
    </p:extLst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1800" dirty="0"/>
              <a:t>Seguridad de los puertos de un </a:t>
            </a:r>
            <a:r>
              <a:rPr lang="es-ES" sz="1800" dirty="0" err="1"/>
              <a:t>switch</a:t>
            </a:r>
            <a:br>
              <a:rPr dirty="0"/>
            </a:br>
            <a:r>
              <a:rPr lang="es-ES" dirty="0"/>
              <a:t>Seguridad de puertos: Funcionamiento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65760" y="1432560"/>
            <a:ext cx="8305800" cy="4471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s-ES" sz="1800" dirty="0">
                <a:latin typeface="+mn-lt"/>
              </a:rPr>
              <a:t>Se permite el acceso a las direcciones MAC de los dispositivos legítimos, mientras que otras direcciones MAC se rechazan.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s-ES" sz="1800" dirty="0">
                <a:latin typeface="+mn-lt"/>
              </a:rPr>
              <a:t>Cualquier intento adicional de conexión por parte de direcciones MAC desconocidas generará una violación de seguridad.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s-ES" sz="1800" dirty="0">
                <a:latin typeface="+mn-lt"/>
              </a:rPr>
              <a:t>Las direcciones MAC seguras se pueden configurar de varias maneras:</a:t>
            </a:r>
          </a:p>
          <a:p>
            <a:pPr marL="693738" lvl="2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s-ES" sz="1800" b="1" dirty="0">
                <a:solidFill>
                  <a:srgbClr val="FF0000"/>
                </a:solidFill>
                <a:latin typeface="+mn-lt"/>
              </a:rPr>
              <a:t>Direcciones MAC seguras estáticas: </a:t>
            </a:r>
            <a:r>
              <a:rPr lang="es-ES" sz="1800" dirty="0">
                <a:latin typeface="+mn-lt"/>
              </a:rPr>
              <a:t>se configuran manualmente y se agregan a la configuración en ejecución (</a:t>
            </a:r>
            <a:r>
              <a:rPr lang="es-ES" sz="1800" b="1" dirty="0">
                <a:latin typeface="Courier New" panose="02070309020205020404" pitchFamily="49" charset="0"/>
              </a:rPr>
              <a:t>switchport port-security mac-address </a:t>
            </a:r>
            <a:r>
              <a:rPr lang="es-ES" sz="1800" i="1" dirty="0">
                <a:latin typeface="Courier New" panose="02070309020205020404" pitchFamily="49" charset="0"/>
              </a:rPr>
              <a:t>dirección-mac</a:t>
            </a:r>
            <a:r>
              <a:rPr lang="es-ES" sz="1800" dirty="0">
                <a:latin typeface="+mn-lt"/>
              </a:rPr>
              <a:t>)</a:t>
            </a:r>
            <a:endParaRPr lang="es-E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93738" lvl="2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s-ES" sz="1800" b="1" dirty="0">
                <a:solidFill>
                  <a:srgbClr val="FF0000"/>
                </a:solidFill>
                <a:latin typeface="+mn-lt"/>
              </a:rPr>
              <a:t>Direcciones MAC seguras dinámicas: </a:t>
            </a:r>
            <a:r>
              <a:rPr lang="es-ES" sz="1800" dirty="0">
                <a:latin typeface="+mn-lt"/>
              </a:rPr>
              <a:t>se eliminan al reiniciarse el switch</a:t>
            </a:r>
          </a:p>
          <a:p>
            <a:pPr marL="693738" lvl="2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s-ES" sz="1800" b="1" dirty="0">
                <a:solidFill>
                  <a:srgbClr val="FF0000"/>
                </a:solidFill>
                <a:latin typeface="+mn-lt"/>
              </a:rPr>
              <a:t>Direcciones MAC seguras persistentes:</a:t>
            </a:r>
            <a:r>
              <a:rPr lang="es-ES" sz="1800" dirty="0">
                <a:latin typeface="+mn-lt"/>
              </a:rPr>
              <a:t> se agregan a la configuración en ejecución y se obtienen en forma dinámica (comando del modo de configuración de interfaces </a:t>
            </a:r>
            <a:r>
              <a:rPr lang="es-ES" sz="1800" b="1" dirty="0">
                <a:latin typeface="Courier New" panose="02070309020205020404" pitchFamily="49" charset="0"/>
              </a:rPr>
              <a:t>switchport port-security mac-address sticky</a:t>
            </a:r>
            <a:r>
              <a:rPr lang="es-ES" sz="1800" dirty="0">
                <a:latin typeface="+mn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50689362"/>
      </p:ext>
    </p:extLst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pPr eaLnBrk="1" hangingPunct="1"/>
            <a:r>
              <a:rPr lang="es-ES" sz="1800" dirty="0"/>
              <a:t>Seguridad de los puertos de un </a:t>
            </a:r>
            <a:r>
              <a:rPr lang="es-ES" sz="1800" dirty="0" err="1"/>
              <a:t>switch</a:t>
            </a:r>
            <a:br>
              <a:rPr dirty="0"/>
            </a:br>
            <a:r>
              <a:rPr lang="es-ES" dirty="0"/>
              <a:t>Seguridad de puertos: Modos de violación de seguridad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65760" y="1677119"/>
            <a:ext cx="8305800" cy="3891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s-ES" sz="2000" dirty="0">
                <a:latin typeface="+mn-lt"/>
              </a:rPr>
              <a:t>IOS considera que hay una violación de seguridad cuando:</a:t>
            </a:r>
          </a:p>
          <a:p>
            <a:pPr marL="693738" lvl="2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s-ES" sz="1800" dirty="0">
                <a:latin typeface="+mn-lt"/>
              </a:rPr>
              <a:t>Se agregó la cantidad máxima de direcciones MAC seguras a la tabla CAM para esa interfaz, y una estación cuya dirección MAC no figura en la tabla de direcciones intenta acceder a la interfaz.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s-ES" sz="2000" dirty="0">
                <a:latin typeface="+mn-lt"/>
              </a:rPr>
              <a:t>Cuando se detecta una violación, hay tres acciones posibles que se pueden realizar:</a:t>
            </a:r>
          </a:p>
          <a:p>
            <a:pPr marL="693738" lvl="2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s-ES" sz="1800" dirty="0">
                <a:latin typeface="+mn-lt"/>
              </a:rPr>
              <a:t>Proteger: no se recibe ninguna notificación</a:t>
            </a:r>
          </a:p>
          <a:p>
            <a:pPr marL="693738" lvl="2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s-ES" sz="1800" dirty="0">
                <a:latin typeface="+mn-lt"/>
              </a:rPr>
              <a:t>Restringir: se recibe una notificación sobre una violación de seguridad</a:t>
            </a:r>
          </a:p>
          <a:p>
            <a:pPr marL="693738" lvl="2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s-ES" sz="1800" dirty="0">
                <a:latin typeface="+mn-lt"/>
              </a:rPr>
              <a:t>Apagar</a:t>
            </a:r>
          </a:p>
          <a:p>
            <a:pPr marL="693738" lvl="2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s-ES" sz="1800" dirty="0"/>
              <a:t>Comando del modo de configuración de interfaces </a:t>
            </a:r>
            <a:r>
              <a:rPr lang="es-ES" sz="1800" b="1" dirty="0">
                <a:latin typeface="Courier New" panose="02070309020205020404" pitchFamily="49" charset="0"/>
              </a:rPr>
              <a:t>switchport port-security violation </a:t>
            </a:r>
            <a:r>
              <a:rPr lang="es-ES" sz="1800" dirty="0">
                <a:latin typeface="Courier New" panose="02070309020205020404" pitchFamily="49" charset="0"/>
              </a:rPr>
              <a:t>{</a:t>
            </a:r>
            <a:r>
              <a:rPr lang="es-ES" sz="1800" b="1" i="1" dirty="0">
                <a:latin typeface="Courier New" panose="02070309020205020404" pitchFamily="49" charset="0"/>
              </a:rPr>
              <a:t>protect </a:t>
            </a:r>
            <a:r>
              <a:rPr lang="es-ES" sz="1800" i="1" dirty="0">
                <a:latin typeface="Courier New" panose="02070309020205020404" pitchFamily="49" charset="0"/>
              </a:rPr>
              <a:t>|</a:t>
            </a:r>
            <a:r>
              <a:rPr lang="es-ES" sz="1800" b="1" i="1" dirty="0">
                <a:latin typeface="Courier New" panose="02070309020205020404" pitchFamily="49" charset="0"/>
              </a:rPr>
              <a:t> restrict </a:t>
            </a:r>
            <a:r>
              <a:rPr lang="es-ES" sz="1800" i="1" dirty="0">
                <a:latin typeface="Courier New" panose="02070309020205020404" pitchFamily="49" charset="0"/>
              </a:rPr>
              <a:t>|</a:t>
            </a:r>
            <a:r>
              <a:rPr lang="es-ES" sz="1800" b="1" i="1" dirty="0">
                <a:latin typeface="Courier New" panose="02070309020205020404" pitchFamily="49" charset="0"/>
              </a:rPr>
              <a:t>shutdown</a:t>
            </a:r>
            <a:r>
              <a:rPr lang="es-ES" sz="1800" dirty="0">
                <a:latin typeface="Courier New" panose="02070309020205020404" pitchFamily="49" charset="0"/>
              </a:rPr>
              <a:t>}</a:t>
            </a:r>
            <a:endParaRPr lang="es-E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78762780"/>
      </p:ext>
    </p:extLst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pPr eaLnBrk="1" hangingPunct="1"/>
            <a:r>
              <a:rPr lang="es-ES" sz="1800" dirty="0"/>
              <a:t>Seguridad de los puertos de un </a:t>
            </a:r>
            <a:r>
              <a:rPr lang="es-ES" sz="1800" dirty="0" err="1"/>
              <a:t>switch</a:t>
            </a:r>
            <a:br>
              <a:rPr dirty="0"/>
            </a:br>
            <a:r>
              <a:rPr lang="es-ES" dirty="0"/>
              <a:t>Seguridad de puertos: Modos de violación de seguridad (continuación)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4958" y="1828800"/>
            <a:ext cx="8050854" cy="3154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6502473"/>
      </p:ext>
    </p:extLst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1800" dirty="0"/>
              <a:t>Seguridad de los puertos de un </a:t>
            </a:r>
            <a:r>
              <a:rPr lang="es-ES" sz="1800" dirty="0" err="1"/>
              <a:t>switch</a:t>
            </a:r>
            <a:br>
              <a:rPr dirty="0"/>
            </a:br>
            <a:r>
              <a:rPr lang="es-ES" dirty="0"/>
              <a:t>Seguridad de puertos: Configuración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4822" y="1373989"/>
            <a:ext cx="4193781" cy="177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712" y="1268165"/>
            <a:ext cx="3348000" cy="241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5607" y="1828799"/>
            <a:ext cx="4329621" cy="3733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623" y="3251422"/>
            <a:ext cx="4456784" cy="3304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7780523"/>
      </p:ext>
    </p:extLst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1800" dirty="0"/>
              <a:t>Seguridad de los puertos de un </a:t>
            </a:r>
            <a:r>
              <a:rPr lang="es-ES" sz="1800" dirty="0" err="1"/>
              <a:t>switch</a:t>
            </a:r>
            <a:br>
              <a:rPr dirty="0"/>
            </a:br>
            <a:r>
              <a:rPr lang="es-ES" dirty="0"/>
              <a:t>Seguridad de puertos: Verificación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4" y="1647825"/>
            <a:ext cx="5172075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8009" y="1486258"/>
            <a:ext cx="4362765" cy="24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313" y="4060508"/>
            <a:ext cx="5219700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00868" y="4042246"/>
            <a:ext cx="3384591" cy="24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722070"/>
      </p:ext>
    </p:extLst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pPr eaLnBrk="1" hangingPunct="1"/>
            <a:r>
              <a:rPr lang="es-ES" sz="1800" dirty="0"/>
              <a:t>Seguridad de los puertos de un </a:t>
            </a:r>
            <a:r>
              <a:rPr lang="es-ES" sz="1800" dirty="0" err="1"/>
              <a:t>switch</a:t>
            </a:r>
            <a:br>
              <a:rPr dirty="0"/>
            </a:br>
            <a:r>
              <a:rPr lang="es-ES" dirty="0"/>
              <a:t>Seguridad de puertos: Verificación (continuación)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85" y="1893570"/>
            <a:ext cx="523875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53491" y="1781493"/>
            <a:ext cx="3510938" cy="20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893" y="4635818"/>
            <a:ext cx="513397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88173" y="4426394"/>
            <a:ext cx="2257415" cy="209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1539354"/>
      </p:ext>
    </p:extLst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pPr eaLnBrk="1" hangingPunct="1"/>
            <a:r>
              <a:rPr lang="es-ES" sz="1800" dirty="0"/>
              <a:t>Seguridad de los puertos de un </a:t>
            </a:r>
            <a:r>
              <a:rPr lang="es-ES" sz="1800" dirty="0" err="1"/>
              <a:t>switch</a:t>
            </a:r>
            <a:br>
              <a:rPr dirty="0"/>
            </a:br>
            <a:r>
              <a:rPr lang="es-ES" dirty="0"/>
              <a:t>VLAN rangos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085134E-69E5-46D0-A33A-086447991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554" y="1472219"/>
            <a:ext cx="6977409" cy="421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341379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s-ES" sz="2400" dirty="0"/>
              <a:t>5.1 Configuración básica de un switch</a:t>
            </a:r>
            <a:endParaRPr lang="es-E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221210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93868" y="516312"/>
            <a:ext cx="8772157" cy="838200"/>
          </a:xfrm>
        </p:spPr>
        <p:txBody>
          <a:bodyPr anchor="t"/>
          <a:lstStyle/>
          <a:p>
            <a:pPr eaLnBrk="1" hangingPunct="1"/>
            <a:r>
              <a:rPr lang="es-ES" sz="1800" dirty="0"/>
              <a:t>Configurar un </a:t>
            </a:r>
            <a:r>
              <a:rPr lang="es-ES" sz="1800" dirty="0" err="1"/>
              <a:t>switch</a:t>
            </a:r>
            <a:r>
              <a:rPr lang="es-ES" sz="1800" dirty="0"/>
              <a:t> con parámetros iniciales</a:t>
            </a:r>
            <a:br>
              <a:rPr dirty="0"/>
            </a:br>
            <a:r>
              <a:rPr lang="es-ES" dirty="0">
                <a:latin typeface="Arial" charset="0"/>
              </a:rPr>
              <a:t>Configurar el acceso a la administración de un switch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5980" y="1785207"/>
            <a:ext cx="7533139" cy="4580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903292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93868" y="760152"/>
            <a:ext cx="8772157" cy="838200"/>
          </a:xfrm>
        </p:spPr>
        <p:txBody>
          <a:bodyPr/>
          <a:lstStyle/>
          <a:p>
            <a:pPr eaLnBrk="1" hangingPunct="1"/>
            <a:r>
              <a:rPr lang="es-ES" sz="1800" dirty="0"/>
              <a:t>Configurar un </a:t>
            </a:r>
            <a:r>
              <a:rPr lang="es-ES" sz="1800" dirty="0" err="1"/>
              <a:t>switch</a:t>
            </a:r>
            <a:r>
              <a:rPr lang="es-ES" sz="1800" dirty="0"/>
              <a:t> con parámetros iniciales</a:t>
            </a:r>
            <a:br>
              <a:rPr dirty="0"/>
            </a:br>
            <a:r>
              <a:rPr lang="es-ES" dirty="0">
                <a:latin typeface="Arial" charset="0"/>
              </a:rPr>
              <a:t>Configurar el acceso a la administración de un switch (continuación)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1112" y="1939288"/>
            <a:ext cx="6923964" cy="3279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9919" y="5039678"/>
            <a:ext cx="5086350" cy="1381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8431314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93868" y="760152"/>
            <a:ext cx="8772157" cy="838200"/>
          </a:xfrm>
        </p:spPr>
        <p:txBody>
          <a:bodyPr/>
          <a:lstStyle/>
          <a:p>
            <a:pPr eaLnBrk="1" hangingPunct="1">
              <a:tabLst>
                <a:tab pos="2328863" algn="l"/>
              </a:tabLst>
            </a:pPr>
            <a:r>
              <a:rPr lang="es-ES" sz="1800" dirty="0"/>
              <a:t>Configurar un </a:t>
            </a:r>
            <a:r>
              <a:rPr lang="es-ES" sz="1800" dirty="0" err="1"/>
              <a:t>switch</a:t>
            </a:r>
            <a:r>
              <a:rPr lang="es-ES" sz="1800" dirty="0"/>
              <a:t> con parámetros iniciales</a:t>
            </a:r>
            <a:br>
              <a:rPr dirty="0"/>
            </a:br>
            <a:r>
              <a:rPr lang="es-ES" dirty="0">
                <a:latin typeface="Arial" charset="0"/>
              </a:rPr>
              <a:t>Configurar el acceso a la administración de un switch (continuación)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57474" y="2263646"/>
            <a:ext cx="5935844" cy="288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154" y="2617470"/>
            <a:ext cx="5794282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180557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s-ES" sz="2400" dirty="0"/>
              <a:t>5.2 Seguridad de switches: Administración e implementación</a:t>
            </a:r>
            <a:endParaRPr lang="es-E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692449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1800" dirty="0"/>
              <a:t>Acceso remoto seguro</a:t>
            </a:r>
            <a:br>
              <a:rPr dirty="0"/>
            </a:br>
            <a:r>
              <a:rPr lang="es-ES" dirty="0"/>
              <a:t>Funcionamiento de SSH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7870" y="1308792"/>
            <a:ext cx="8752915" cy="5093780"/>
          </a:xfrm>
        </p:spPr>
        <p:txBody>
          <a:bodyPr/>
          <a:lstStyle/>
          <a:p>
            <a:r>
              <a:rPr lang="es-ES" sz="2000" dirty="0"/>
              <a:t>Shell seguro (SSH) es un protocolo que proporciona una conexión segura (cifrada) a un dispositivo remoto basada en la línea de comandos.</a:t>
            </a:r>
          </a:p>
          <a:p>
            <a:r>
              <a:rPr lang="es-ES" sz="2000" dirty="0"/>
              <a:t>SSH debería reemplazar a Telnet para las conexiones de administración, debido a sus sólidas características de cifrado.</a:t>
            </a:r>
          </a:p>
          <a:p>
            <a:r>
              <a:rPr lang="es-ES" sz="2000" dirty="0"/>
              <a:t>SSH utiliza el puerto TCP 22 de manera predeterminada. </a:t>
            </a:r>
          </a:p>
          <a:p>
            <a:r>
              <a:rPr lang="es-ES" sz="2000" dirty="0"/>
              <a:t>Telnet utiliza el puerto TCP 23.</a:t>
            </a:r>
          </a:p>
          <a:p>
            <a:r>
              <a:rPr lang="es-ES" sz="2000" dirty="0"/>
              <a:t>Para habilitar SSH en switches Catalyst 2960, se requiere una versión del software de IOS que incluya características y capacidades criptográficas (cifradas).</a:t>
            </a:r>
          </a:p>
          <a:p>
            <a:endParaRPr lang="es-ES" sz="2000" dirty="0"/>
          </a:p>
          <a:p>
            <a:endParaRPr lang="es-ES" sz="1600" dirty="0"/>
          </a:p>
          <a:p>
            <a:pPr marL="0" indent="0">
              <a:buNone/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524539315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1800" dirty="0"/>
              <a:t>Acceso remoto seguro</a:t>
            </a:r>
            <a:br>
              <a:rPr dirty="0"/>
            </a:br>
            <a:r>
              <a:rPr lang="es-ES" dirty="0"/>
              <a:t>Configuración de SSH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81400" y="1357313"/>
            <a:ext cx="4912995" cy="4970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1000" y="2023414"/>
            <a:ext cx="2834640" cy="363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AutoNum type="arabicPeriod"/>
            </a:pPr>
            <a:r>
              <a:rPr lang="es-ES" sz="1600" b="1" dirty="0">
                <a:latin typeface="+mn-lt"/>
              </a:rPr>
              <a:t>Verificar la compatibilidad con SHH: </a:t>
            </a:r>
            <a:r>
              <a:rPr lang="es-ES" sz="1600" b="1" dirty="0">
                <a:latin typeface="Courier New" panose="02070309020205020404" pitchFamily="49" charset="0"/>
              </a:rPr>
              <a:t>show ip ssh</a:t>
            </a:r>
            <a:r>
              <a:rPr lang="es-ES" sz="1600" b="1" dirty="0">
                <a:latin typeface="+mn-lt"/>
              </a:rPr>
              <a:t>.</a:t>
            </a:r>
            <a:endParaRPr lang="es-E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buAutoNum type="arabicPeriod"/>
            </a:pPr>
            <a:endParaRPr lang="es-ES" sz="1600" b="1" dirty="0">
              <a:latin typeface="+mn-lt"/>
            </a:endParaRPr>
          </a:p>
          <a:p>
            <a:pPr marL="342900" indent="-342900" algn="l">
              <a:buAutoNum type="arabicPeriod"/>
            </a:pPr>
            <a:r>
              <a:rPr lang="es-ES" sz="1600" b="1" dirty="0">
                <a:latin typeface="+mn-lt"/>
              </a:rPr>
              <a:t>Configurar el dominio IP</a:t>
            </a:r>
          </a:p>
          <a:p>
            <a:pPr marL="342900" indent="-342900" algn="l">
              <a:buAutoNum type="arabicPeriod"/>
            </a:pPr>
            <a:endParaRPr lang="es-ES" sz="1600" b="1" dirty="0">
              <a:latin typeface="+mn-lt"/>
            </a:endParaRPr>
          </a:p>
          <a:p>
            <a:pPr marL="342900" indent="-342900" algn="l">
              <a:buAutoNum type="arabicPeriod"/>
            </a:pPr>
            <a:r>
              <a:rPr lang="es-ES" sz="1600" b="1" dirty="0">
                <a:latin typeface="+mn-lt"/>
              </a:rPr>
              <a:t>Generar pares de claves RSA</a:t>
            </a:r>
          </a:p>
          <a:p>
            <a:pPr marL="342900" indent="-342900" algn="l">
              <a:buAutoNum type="arabicPeriod"/>
            </a:pPr>
            <a:endParaRPr lang="es-ES" sz="1600" b="1" dirty="0">
              <a:latin typeface="+mn-lt"/>
            </a:endParaRPr>
          </a:p>
          <a:p>
            <a:pPr marL="342900" indent="-342900" algn="l">
              <a:buAutoNum type="arabicPeriod"/>
            </a:pPr>
            <a:r>
              <a:rPr lang="es-ES" sz="1600" b="1" dirty="0">
                <a:latin typeface="+mn-lt"/>
              </a:rPr>
              <a:t>Configurar la autenticación de usuario</a:t>
            </a:r>
          </a:p>
          <a:p>
            <a:pPr marL="342900" indent="-342900" algn="l">
              <a:buAutoNum type="arabicPeriod"/>
            </a:pPr>
            <a:endParaRPr lang="es-ES" sz="1600" b="1" dirty="0">
              <a:latin typeface="+mn-lt"/>
            </a:endParaRPr>
          </a:p>
          <a:p>
            <a:pPr marL="342900" indent="-342900" algn="l">
              <a:buAutoNum type="arabicPeriod"/>
            </a:pPr>
            <a:r>
              <a:rPr lang="es-ES" sz="1600" b="1" dirty="0">
                <a:latin typeface="+mn-lt"/>
              </a:rPr>
              <a:t>Configurar las líneas vty</a:t>
            </a:r>
          </a:p>
          <a:p>
            <a:pPr marL="342900" indent="-342900" algn="l">
              <a:buAutoNum type="arabicPeriod"/>
            </a:pPr>
            <a:endParaRPr lang="es-ES" sz="1600" b="1" dirty="0">
              <a:latin typeface="+mn-lt"/>
            </a:endParaRPr>
          </a:p>
          <a:p>
            <a:pPr marL="342900" indent="-342900" algn="l">
              <a:buAutoNum type="arabicPeriod"/>
            </a:pPr>
            <a:r>
              <a:rPr lang="es-ES" sz="1600" b="1" dirty="0">
                <a:latin typeface="+mn-lt"/>
              </a:rPr>
              <a:t>Habilitar la versión 2 de SSH.</a:t>
            </a:r>
          </a:p>
          <a:p>
            <a:pPr marL="342900" indent="-342900" algn="l">
              <a:buAutoNum type="arabicPeriod"/>
            </a:pPr>
            <a:endParaRPr lang="es-ES" sz="16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41771591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1800" dirty="0"/>
              <a:t>Acceso remoto seguro</a:t>
            </a:r>
            <a:br>
              <a:rPr dirty="0"/>
            </a:br>
            <a:r>
              <a:rPr lang="es-ES" dirty="0"/>
              <a:t>Verificación de SSH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6638" y="2261759"/>
            <a:ext cx="4798352" cy="4201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70CEC709-458C-48CD-9735-6E3D57AD727E}"/>
              </a:ext>
            </a:extLst>
          </p:cNvPr>
          <p:cNvSpPr/>
          <p:nvPr/>
        </p:nvSpPr>
        <p:spPr>
          <a:xfrm>
            <a:off x="596638" y="1534809"/>
            <a:ext cx="4000133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ssh</a:t>
            </a:r>
            <a:r>
              <a:rPr lang="en-US" b="1" spc="-45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–l</a:t>
            </a:r>
            <a:r>
              <a:rPr lang="en-US" b="1" spc="-5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admin</a:t>
            </a:r>
            <a:r>
              <a:rPr lang="en-US" b="1" spc="-45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172.16.99.11</a:t>
            </a:r>
            <a:r>
              <a:rPr lang="en-US" b="1" spc="15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es-MX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458419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Acad-4F_PPT-WHT_060408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28878</TotalTime>
  <Pages>28</Pages>
  <Words>1009</Words>
  <Application>Microsoft Office PowerPoint</Application>
  <PresentationFormat>Presentación en pantalla (4:3)</PresentationFormat>
  <Paragraphs>122</Paragraphs>
  <Slides>18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Courier New</vt:lpstr>
      <vt:lpstr>Wingdings</vt:lpstr>
      <vt:lpstr>PPT-TMPLT-WHT_C</vt:lpstr>
      <vt:lpstr>NetAcad-4F_PPT-WHT_060408</vt:lpstr>
      <vt:lpstr>Capítulo 5: Configuración de un switch</vt:lpstr>
      <vt:lpstr>5.1 Configuración básica de un switch</vt:lpstr>
      <vt:lpstr>Configurar un switch con parámetros iniciales Configurar el acceso a la administración de un switch</vt:lpstr>
      <vt:lpstr>Configurar un switch con parámetros iniciales Configurar el acceso a la administración de un switch (continuación)</vt:lpstr>
      <vt:lpstr>Configurar un switch con parámetros iniciales Configurar el acceso a la administración de un switch (continuación)</vt:lpstr>
      <vt:lpstr>5.2 Seguridad de switches: Administración e implementación</vt:lpstr>
      <vt:lpstr>Acceso remoto seguro Funcionamiento de SSH</vt:lpstr>
      <vt:lpstr>Acceso remoto seguro Configuración de SSH</vt:lpstr>
      <vt:lpstr>Acceso remoto seguro Verificación de SSH</vt:lpstr>
      <vt:lpstr>Acceso remoto seguro Verificación de SSH (continuación)</vt:lpstr>
      <vt:lpstr>Seguridad de los puertos de un switch Seguridad de los puertos sin utilizar</vt:lpstr>
      <vt:lpstr>Seguridad de los puertos de un switch Seguridad de puertos: Funcionamiento</vt:lpstr>
      <vt:lpstr>Seguridad de los puertos de un switch Seguridad de puertos: Modos de violación de seguridad</vt:lpstr>
      <vt:lpstr>Seguridad de los puertos de un switch Seguridad de puertos: Modos de violación de seguridad (continuación)</vt:lpstr>
      <vt:lpstr>Seguridad de los puertos de un switch Seguridad de puertos: Configuración</vt:lpstr>
      <vt:lpstr>Seguridad de los puertos de un switch Seguridad de puertos: Verificación</vt:lpstr>
      <vt:lpstr>Seguridad de los puertos de un switch Seguridad de puertos: Verificación (continuación)</vt:lpstr>
      <vt:lpstr>Seguridad de los puertos de un switch VLAN rangos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 PC v4.0 Chapter 1</dc:title>
  <dc:creator>Karen Alderson</dc:creator>
  <cp:lastModifiedBy>Lizethe Pérez Fuertes</cp:lastModifiedBy>
  <cp:revision>1082</cp:revision>
  <cp:lastPrinted>1999-01-27T00:54:54Z</cp:lastPrinted>
  <dcterms:created xsi:type="dcterms:W3CDTF">2006-10-23T15:07:30Z</dcterms:created>
  <dcterms:modified xsi:type="dcterms:W3CDTF">2021-03-24T18:07:21Z</dcterms:modified>
</cp:coreProperties>
</file>