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460" r:id="rId3"/>
    <p:sldId id="259" r:id="rId4"/>
    <p:sldId id="269" r:id="rId5"/>
    <p:sldId id="276" r:id="rId6"/>
    <p:sldId id="461" r:id="rId7"/>
    <p:sldId id="277" r:id="rId8"/>
    <p:sldId id="303" r:id="rId9"/>
    <p:sldId id="275" r:id="rId10"/>
    <p:sldId id="261" r:id="rId11"/>
    <p:sldId id="262" r:id="rId12"/>
    <p:sldId id="278" r:id="rId13"/>
    <p:sldId id="263" r:id="rId14"/>
    <p:sldId id="266" r:id="rId15"/>
    <p:sldId id="267" r:id="rId16"/>
    <p:sldId id="273" r:id="rId17"/>
    <p:sldId id="46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0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593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881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22/05/2022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FE32F02-807D-4776-923F-27FACF3828F1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244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22"/>
            <a:ext cx="8193087" cy="350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91680" y="1543858"/>
            <a:ext cx="583264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38412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  <a:endParaRPr lang="es-ES_tradnl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068114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14378"/>
              </p:ext>
            </p:extLst>
          </p:nvPr>
        </p:nvGraphicFramePr>
        <p:xfrm>
          <a:off x="738188" y="4722142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628104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094954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20492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83568" y="1556792"/>
            <a:ext cx="770356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99" y="2289540"/>
            <a:ext cx="3672925" cy="236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611043" y="2245792"/>
            <a:ext cx="3672409" cy="236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Es normalmente un equipo informático configurado para dotar a las máquinas de una red local (LAN) conectadas a él de un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acceso hacia una red exterior.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827068" y="1555138"/>
            <a:ext cx="41044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Puerta de enlace o Gateway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36644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50" y="1654527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1772816"/>
            <a:ext cx="3285951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físico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lógico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IPv4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Clases de redes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Dirección IP 127.0.0.1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Direcciones privadas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Puerta de enlace o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971600" y="692696"/>
            <a:ext cx="73634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7 Rectángulo redondeado"/>
          <p:cNvSpPr>
            <a:spLocks noChangeArrowheads="1"/>
          </p:cNvSpPr>
          <p:nvPr/>
        </p:nvSpPr>
        <p:spPr bwMode="auto">
          <a:xfrm>
            <a:off x="1143000" y="1636713"/>
            <a:ext cx="1928813" cy="465137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>
                <a:latin typeface="Arial" pitchFamily="34" charset="0"/>
                <a:cs typeface="Arial" pitchFamily="34" charset="0"/>
              </a:rPr>
              <a:t>Red</a:t>
            </a:r>
          </a:p>
        </p:txBody>
      </p:sp>
      <p:sp>
        <p:nvSpPr>
          <p:cNvPr id="4100" name="18 Rectángulo redondeado"/>
          <p:cNvSpPr>
            <a:spLocks noChangeArrowheads="1"/>
          </p:cNvSpPr>
          <p:nvPr/>
        </p:nvSpPr>
        <p:spPr bwMode="auto">
          <a:xfrm>
            <a:off x="1143000" y="2776889"/>
            <a:ext cx="1928813" cy="465138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 dirty="0">
                <a:latin typeface="Arial" pitchFamily="34" charset="0"/>
                <a:cs typeface="Arial" pitchFamily="34" charset="0"/>
              </a:rPr>
              <a:t>Enlace de datos</a:t>
            </a:r>
          </a:p>
        </p:txBody>
      </p:sp>
      <p:sp>
        <p:nvSpPr>
          <p:cNvPr id="4101" name="11 CuadroTexto"/>
          <p:cNvSpPr txBox="1">
            <a:spLocks noChangeArrowheads="1"/>
          </p:cNvSpPr>
          <p:nvPr/>
        </p:nvSpPr>
        <p:spPr bwMode="auto">
          <a:xfrm>
            <a:off x="3429000" y="1684338"/>
            <a:ext cx="5607496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IP</a:t>
            </a:r>
            <a:r>
              <a:rPr lang="es-MX" sz="1800" dirty="0">
                <a:latin typeface="ZapfHumnst BT"/>
              </a:rPr>
              <a:t> (Internet </a:t>
            </a:r>
            <a:r>
              <a:rPr lang="es-MX" sz="1800" dirty="0" err="1">
                <a:latin typeface="ZapfHumnst BT"/>
              </a:rPr>
              <a:t>Protocol</a:t>
            </a:r>
            <a:r>
              <a:rPr lang="es-MX" sz="1800" dirty="0">
                <a:latin typeface="ZapfHumnst B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lógico</a:t>
            </a:r>
          </a:p>
        </p:txBody>
      </p:sp>
      <p:sp>
        <p:nvSpPr>
          <p:cNvPr id="4102" name="12 CuadroTexto"/>
          <p:cNvSpPr txBox="1">
            <a:spLocks noChangeArrowheads="1"/>
          </p:cNvSpPr>
          <p:nvPr/>
        </p:nvSpPr>
        <p:spPr bwMode="auto">
          <a:xfrm>
            <a:off x="3429000" y="2854677"/>
            <a:ext cx="438336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MAC </a:t>
            </a:r>
            <a:r>
              <a:rPr lang="es-MX" sz="1800" dirty="0">
                <a:latin typeface="ZapfHumnst BT"/>
              </a:rPr>
              <a:t>(Media Access Control)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físico</a:t>
            </a:r>
          </a:p>
        </p:txBody>
      </p:sp>
      <p:pic>
        <p:nvPicPr>
          <p:cNvPr id="4103" name="10 Imagen" descr="add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3328911" cy="270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1355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47464" y="1700808"/>
            <a:ext cx="80010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la dirección de la tarjeta de red.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única e irrepetible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MX" sz="900" dirty="0">
              <a:latin typeface="ZapfHumnst BT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Una dirección MAC puede escribirse de dos formas:</a:t>
            </a: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MAC (Direccionamiento físico o de hardware)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1" y="3429000"/>
            <a:ext cx="85296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6" y="4509120"/>
            <a:ext cx="7556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Físico</a:t>
            </a:r>
          </a:p>
        </p:txBody>
      </p:sp>
    </p:spTree>
    <p:extLst>
      <p:ext uri="{BB962C8B-B14F-4D97-AF65-F5344CB8AC3E}">
        <p14:creationId xmlns:p14="http://schemas.microsoft.com/office/powerpoint/2010/main" val="612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58577" y="1569951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58577" y="2255751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93176" y="3026355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00643" y="1617459"/>
            <a:ext cx="76875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spc="-15" dirty="0">
                <a:cs typeface="Times New Roman"/>
              </a:rPr>
              <a:t>Diseñado</a:t>
            </a:r>
            <a:r>
              <a:rPr sz="2000" spc="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al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inicio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1</a:t>
            </a:r>
            <a:r>
              <a:rPr sz="2000" spc="-10" dirty="0">
                <a:cs typeface="Times New Roman"/>
              </a:rPr>
              <a:t>9</a:t>
            </a:r>
            <a:r>
              <a:rPr sz="2000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spc="-15" dirty="0">
                <a:cs typeface="Times New Roman"/>
              </a:rPr>
              <a:t>Se</a:t>
            </a:r>
            <a:r>
              <a:rPr sz="2000" spc="310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u</a:t>
            </a:r>
            <a:r>
              <a:rPr sz="2000" spc="-10" dirty="0">
                <a:cs typeface="Times New Roman"/>
              </a:rPr>
              <a:t>s</a:t>
            </a:r>
            <a:r>
              <a:rPr sz="2000" spc="-15" dirty="0">
                <a:cs typeface="Times New Roman"/>
              </a:rPr>
              <a:t>an</a:t>
            </a:r>
            <a:r>
              <a:rPr sz="2000" spc="33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4</a:t>
            </a:r>
            <a:r>
              <a:rPr sz="2000" spc="32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y</a:t>
            </a:r>
            <a:r>
              <a:rPr sz="2000" spc="-15" dirty="0">
                <a:cs typeface="Times New Roman"/>
              </a:rPr>
              <a:t>tes</a:t>
            </a:r>
            <a:r>
              <a:rPr sz="2000" spc="32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ra</a:t>
            </a:r>
            <a:r>
              <a:rPr sz="2000" spc="3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id</a:t>
            </a:r>
            <a:r>
              <a:rPr sz="2000" spc="-15" dirty="0">
                <a:cs typeface="Times New Roman"/>
              </a:rPr>
              <a:t>en</a:t>
            </a:r>
            <a:r>
              <a:rPr sz="2000" spc="-5" dirty="0">
                <a:cs typeface="Times New Roman"/>
              </a:rPr>
              <a:t>t</a:t>
            </a:r>
            <a:r>
              <a:rPr sz="2000" spc="-10" dirty="0">
                <a:cs typeface="Times New Roman"/>
              </a:rPr>
              <a:t>i</a:t>
            </a:r>
            <a:r>
              <a:rPr sz="2000" spc="-5" dirty="0">
                <a:cs typeface="Times New Roman"/>
              </a:rPr>
              <a:t>f</a:t>
            </a:r>
            <a:r>
              <a:rPr sz="2000" spc="-10" dirty="0">
                <a:cs typeface="Times New Roman"/>
              </a:rPr>
              <a:t>i</a:t>
            </a:r>
            <a:r>
              <a:rPr sz="2000" spc="-30" dirty="0">
                <a:cs typeface="Times New Roman"/>
              </a:rPr>
              <a:t>c</a:t>
            </a:r>
            <a:r>
              <a:rPr sz="2000" spc="-1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r</a:t>
            </a:r>
            <a:r>
              <a:rPr sz="2000" spc="254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de</a:t>
            </a:r>
            <a:r>
              <a:rPr sz="2000" spc="315" dirty="0">
                <a:cs typeface="Times New Roman"/>
              </a:rPr>
              <a:t> </a:t>
            </a:r>
            <a:r>
              <a:rPr sz="2000" spc="-20" dirty="0" err="1">
                <a:cs typeface="Times New Roman"/>
              </a:rPr>
              <a:t>m</a:t>
            </a:r>
            <a:r>
              <a:rPr sz="2000" spc="-15" dirty="0" err="1">
                <a:cs typeface="Times New Roman"/>
              </a:rPr>
              <a:t>ane</a:t>
            </a:r>
            <a:r>
              <a:rPr sz="2000" spc="-30" dirty="0" err="1">
                <a:cs typeface="Times New Roman"/>
              </a:rPr>
              <a:t>r</a:t>
            </a:r>
            <a:r>
              <a:rPr sz="2000" spc="-15" dirty="0" err="1">
                <a:cs typeface="Times New Roman"/>
              </a:rPr>
              <a:t>a</a:t>
            </a:r>
            <a:r>
              <a:rPr lang="es-ES" sz="2000" spc="-15" dirty="0">
                <a:cs typeface="Times New Roman"/>
              </a:rPr>
              <a:t> </a:t>
            </a:r>
            <a:r>
              <a:rPr sz="2000" spc="-20" dirty="0" err="1">
                <a:cs typeface="Times New Roman"/>
              </a:rPr>
              <a:t>ún</a:t>
            </a:r>
            <a:r>
              <a:rPr sz="2000" spc="-5" dirty="0" err="1">
                <a:cs typeface="Times New Roman"/>
              </a:rPr>
              <a:t>i</a:t>
            </a:r>
            <a:r>
              <a:rPr sz="2000" spc="-15" dirty="0" err="1">
                <a:cs typeface="Times New Roman"/>
              </a:rPr>
              <a:t>ca</a:t>
            </a:r>
            <a:r>
              <a:rPr sz="2000" spc="-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a </a:t>
            </a:r>
            <a:r>
              <a:rPr sz="2000" spc="-15" dirty="0" err="1">
                <a:cs typeface="Times New Roman"/>
              </a:rPr>
              <a:t>cada</a:t>
            </a:r>
            <a:r>
              <a:rPr lang="es-ES" sz="2000" spc="-15" dirty="0">
                <a:cs typeface="Times New Roman"/>
              </a:rPr>
              <a:t> </a:t>
            </a:r>
            <a:r>
              <a:rPr sz="2000" spc="-15" dirty="0" err="1">
                <a:cs typeface="Times New Roman"/>
              </a:rPr>
              <a:t>di</a:t>
            </a:r>
            <a:r>
              <a:rPr sz="2000" spc="-10" dirty="0" err="1">
                <a:cs typeface="Times New Roman"/>
              </a:rPr>
              <a:t>s</a:t>
            </a:r>
            <a:r>
              <a:rPr sz="2000" spc="-20" dirty="0" err="1">
                <a:cs typeface="Times New Roman"/>
              </a:rPr>
              <a:t>p</a:t>
            </a:r>
            <a:r>
              <a:rPr sz="2000" spc="-10" dirty="0" err="1">
                <a:cs typeface="Times New Roman"/>
              </a:rPr>
              <a:t>osi</a:t>
            </a:r>
            <a:r>
              <a:rPr sz="2000" spc="-5" dirty="0" err="1">
                <a:cs typeface="Times New Roman"/>
              </a:rPr>
              <a:t>t</a:t>
            </a:r>
            <a:r>
              <a:rPr sz="2000" spc="-15" dirty="0" err="1">
                <a:cs typeface="Times New Roman"/>
              </a:rPr>
              <a:t>ivo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de</a:t>
            </a:r>
            <a:r>
              <a:rPr sz="2000" dirty="0">
                <a:cs typeface="Times New Roman"/>
              </a:rPr>
              <a:t> </a:t>
            </a:r>
            <a:r>
              <a:rPr sz="2000" spc="-70" dirty="0">
                <a:cs typeface="Times New Roman"/>
              </a:rPr>
              <a:t>r</a:t>
            </a:r>
            <a:r>
              <a:rPr sz="2000" spc="-15" dirty="0">
                <a:cs typeface="Times New Roman"/>
              </a:rPr>
              <a:t>e</a:t>
            </a:r>
            <a:r>
              <a:rPr sz="2000" spc="-25" dirty="0">
                <a:cs typeface="Times New Roman"/>
              </a:rPr>
              <a:t>d</a:t>
            </a:r>
            <a:r>
              <a:rPr sz="2000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lang="es-ES" sz="2000" spc="-15" dirty="0">
                <a:cs typeface="Times New Roman"/>
              </a:rPr>
              <a:t>Una dirección IP puede escribirse de tres formas distintas:</a:t>
            </a:r>
            <a:endParaRPr sz="2000" dirty="0">
              <a:cs typeface="Times New Roman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37A58A2-3222-41B3-B4F8-398C147C9C1E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lógico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IPv4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307CD98A-4345-433E-8FE2-617674AC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43" y="3924549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AFA466A7-8DF2-4CD5-90A0-DC38D0B0E3C3}"/>
              </a:ext>
            </a:extLst>
          </p:cNvPr>
          <p:cNvSpPr txBox="1"/>
          <p:nvPr/>
        </p:nvSpPr>
        <p:spPr>
          <a:xfrm>
            <a:off x="1185119" y="5315475"/>
            <a:ext cx="768750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solidFill>
                  <a:srgbClr val="0070C0"/>
                </a:solidFill>
                <a:cs typeface="Times New Roman"/>
              </a:rPr>
              <a:t>¿</a:t>
            </a:r>
            <a:r>
              <a:rPr sz="2000" b="1" spc="-20" dirty="0">
                <a:solidFill>
                  <a:srgbClr val="0070C0"/>
                </a:solidFill>
                <a:cs typeface="Times New Roman"/>
              </a:rPr>
              <a:t>Cóm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o</a:t>
            </a:r>
            <a:r>
              <a:rPr sz="2000" b="1" spc="1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70" dirty="0">
                <a:solidFill>
                  <a:srgbClr val="0070C0"/>
                </a:solidFill>
                <a:cs typeface="Times New Roman"/>
              </a:rPr>
              <a:t>r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eco</a:t>
            </a:r>
            <a:r>
              <a:rPr sz="2000" b="1" spc="-10" dirty="0">
                <a:solidFill>
                  <a:srgbClr val="0070C0"/>
                </a:solidFill>
                <a:cs typeface="Times New Roman"/>
              </a:rPr>
              <a:t>no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cer</a:t>
            </a:r>
            <a:r>
              <a:rPr sz="2000" b="1" spc="-6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20" dirty="0">
                <a:solidFill>
                  <a:srgbClr val="0070C0"/>
                </a:solidFill>
                <a:cs typeface="Times New Roman"/>
              </a:rPr>
              <a:t>q</a:t>
            </a:r>
            <a:r>
              <a:rPr sz="2000" b="1" spc="-10" dirty="0">
                <a:solidFill>
                  <a:srgbClr val="0070C0"/>
                </a:solidFill>
                <a:cs typeface="Times New Roman"/>
              </a:rPr>
              <a:t>u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cs typeface="Times New Roman"/>
              </a:rPr>
              <a:t>pa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rte</a:t>
            </a:r>
            <a:r>
              <a:rPr sz="2000" b="1" spc="1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per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t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enece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a</a:t>
            </a:r>
            <a:r>
              <a:rPr sz="2000" b="1" spc="1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la</a:t>
            </a:r>
            <a:r>
              <a:rPr sz="2000" b="1" spc="1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70" dirty="0">
                <a:solidFill>
                  <a:srgbClr val="0070C0"/>
                </a:solidFill>
                <a:cs typeface="Times New Roman"/>
              </a:rPr>
              <a:t>r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ed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y</a:t>
            </a:r>
            <a:r>
              <a:rPr lang="es-ES" sz="2000" b="1" spc="-1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20" dirty="0">
                <a:solidFill>
                  <a:srgbClr val="0070C0"/>
                </a:solidFill>
                <a:cs typeface="Times New Roman"/>
              </a:rPr>
              <a:t>q</a:t>
            </a:r>
            <a:r>
              <a:rPr sz="2000" b="1" spc="-10" dirty="0">
                <a:solidFill>
                  <a:srgbClr val="0070C0"/>
                </a:solidFill>
                <a:cs typeface="Times New Roman"/>
              </a:rPr>
              <a:t>u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cs typeface="Times New Roman"/>
              </a:rPr>
              <a:t>p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ar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t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a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20" dirty="0">
                <a:solidFill>
                  <a:srgbClr val="0070C0"/>
                </a:solidFill>
                <a:cs typeface="Times New Roman"/>
              </a:rPr>
              <a:t>un</a:t>
            </a:r>
            <a:r>
              <a:rPr sz="2000" b="1" spc="1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20" dirty="0">
                <a:solidFill>
                  <a:srgbClr val="0070C0"/>
                </a:solidFill>
                <a:cs typeface="Times New Roman"/>
              </a:rPr>
              <a:t>h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o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s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t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?</a:t>
            </a:r>
            <a:endParaRPr sz="2000" dirty="0">
              <a:solidFill>
                <a:srgbClr val="0070C0"/>
              </a:solidFill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62" y="2132856"/>
            <a:ext cx="5220906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EEA52F8-9EC6-4F02-8EB8-7392257FBE78}"/>
              </a:ext>
            </a:extLst>
          </p:cNvPr>
          <p:cNvSpPr txBox="1"/>
          <p:nvPr/>
        </p:nvSpPr>
        <p:spPr>
          <a:xfrm>
            <a:off x="1735137" y="1609055"/>
            <a:ext cx="56737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cs typeface="Times New Roman"/>
              </a:rPr>
              <a:t>Cinco</a:t>
            </a:r>
            <a:r>
              <a:rPr sz="2000" spc="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clases</a:t>
            </a:r>
            <a:r>
              <a:rPr sz="2000" spc="-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di</a:t>
            </a:r>
            <a:r>
              <a:rPr sz="2000" spc="-10" dirty="0">
                <a:cs typeface="Times New Roman"/>
              </a:rPr>
              <a:t>s</a:t>
            </a:r>
            <a:r>
              <a:rPr sz="2000" spc="-15" dirty="0">
                <a:cs typeface="Times New Roman"/>
              </a:rPr>
              <a:t>eñadas</a:t>
            </a:r>
            <a:r>
              <a:rPr sz="2000" spc="-10" dirty="0">
                <a:cs typeface="Times New Roman"/>
              </a:rPr>
              <a:t> :</a:t>
            </a:r>
            <a:r>
              <a:rPr sz="2000" spc="-14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D,</a:t>
            </a:r>
            <a:r>
              <a:rPr sz="2000" spc="1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E</a:t>
            </a:r>
            <a:endParaRPr sz="2000" dirty="0"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814983E7-00A7-43C5-804D-CB6F656BD162}"/>
              </a:ext>
            </a:extLst>
          </p:cNvPr>
          <p:cNvSpPr/>
          <p:nvPr/>
        </p:nvSpPr>
        <p:spPr>
          <a:xfrm>
            <a:off x="864138" y="1556792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39605"/>
              </p:ext>
            </p:extLst>
          </p:nvPr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00559"/>
              </p:ext>
            </p:extLst>
          </p:nvPr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sp>
        <p:nvSpPr>
          <p:cNvPr id="17" name="7 CuadroTexto">
            <a:extLst>
              <a:ext uri="{FF2B5EF4-FFF2-40B4-BE49-F238E27FC236}">
                <a16:creationId xmlns:a16="http://schemas.microsoft.com/office/drawing/2014/main" id="{DC5D292A-342A-4380-B461-7EC74C54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69" y="5048039"/>
            <a:ext cx="7403769" cy="69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 código numérico que forma parte de la dirección IP de las computadoras, tiene el mismo formato que la dirección IP, pero afecta sólo a un segmento particular de la red.</a:t>
            </a:r>
            <a:endParaRPr lang="es-MX" sz="12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10 CuadroTexto">
            <a:extLst>
              <a:ext uri="{FF2B5EF4-FFF2-40B4-BE49-F238E27FC236}">
                <a16:creationId xmlns:a16="http://schemas.microsoft.com/office/drawing/2014/main" id="{74B02BF7-D4C4-40CF-A44D-297646FF5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62" y="4795675"/>
            <a:ext cx="63188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Máscara de subred (</a:t>
            </a:r>
            <a:r>
              <a:rPr lang="es-MX" sz="1600" b="1" dirty="0" err="1">
                <a:solidFill>
                  <a:srgbClr val="FF0000"/>
                </a:solidFill>
                <a:latin typeface="ZapfHumnst BT"/>
              </a:rPr>
              <a:t>Subnetting</a:t>
            </a:r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 </a:t>
            </a:r>
            <a:r>
              <a:rPr lang="es-MX" sz="1600" b="1" dirty="0" err="1">
                <a:solidFill>
                  <a:srgbClr val="FF0000"/>
                </a:solidFill>
                <a:latin typeface="ZapfHumnst BT"/>
              </a:rPr>
              <a:t>Mask</a:t>
            </a:r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)</a:t>
            </a:r>
          </a:p>
        </p:txBody>
      </p:sp>
      <p:sp>
        <p:nvSpPr>
          <p:cNvPr id="19" name="7 CuadroTexto">
            <a:extLst>
              <a:ext uri="{FF2B5EF4-FFF2-40B4-BE49-F238E27FC236}">
                <a16:creationId xmlns:a16="http://schemas.microsoft.com/office/drawing/2014/main" id="{F69DEE17-F41B-4FDD-A83F-8C0F2D9CC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60" y="5738145"/>
            <a:ext cx="7407341" cy="69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 utiliza para dividir grandes redes en redes menores</a:t>
            </a:r>
            <a:r>
              <a:rPr lang="es-MX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 tal manera que será la misma para las computadoras de una misma subred.</a:t>
            </a:r>
            <a:endParaRPr lang="es-MX" sz="12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49336"/>
              </p:ext>
            </p:extLst>
          </p:nvPr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20826"/>
              </p:ext>
            </p:extLst>
          </p:nvPr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5656" y="1825079"/>
            <a:ext cx="56737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cs typeface="Times New Roman"/>
              </a:rPr>
              <a:t>Cinco</a:t>
            </a:r>
            <a:r>
              <a:rPr sz="2000" spc="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clases</a:t>
            </a:r>
            <a:r>
              <a:rPr sz="2000" spc="-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di</a:t>
            </a:r>
            <a:r>
              <a:rPr sz="2000" spc="-10" dirty="0">
                <a:cs typeface="Times New Roman"/>
              </a:rPr>
              <a:t>s</a:t>
            </a:r>
            <a:r>
              <a:rPr sz="2000" spc="-15" dirty="0">
                <a:cs typeface="Times New Roman"/>
              </a:rPr>
              <a:t>eñadas</a:t>
            </a:r>
            <a:r>
              <a:rPr sz="2000" spc="-10" dirty="0">
                <a:cs typeface="Times New Roman"/>
              </a:rPr>
              <a:t> :</a:t>
            </a:r>
            <a:r>
              <a:rPr sz="2000" spc="-14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D,</a:t>
            </a:r>
            <a:r>
              <a:rPr sz="2000" spc="1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E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4662" y="1728508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0525" y="4594232"/>
            <a:ext cx="1490306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50000"/>
              </a:lnSpc>
            </a:pPr>
            <a:r>
              <a:rPr sz="1600" b="1" dirty="0">
                <a:cs typeface="Times New Roman"/>
              </a:rPr>
              <a:t>Mult</a:t>
            </a:r>
            <a:r>
              <a:rPr sz="1600" b="1" spc="5" dirty="0">
                <a:cs typeface="Times New Roman"/>
              </a:rPr>
              <a:t>i</a:t>
            </a:r>
            <a:r>
              <a:rPr sz="1600" b="1" dirty="0">
                <a:cs typeface="Times New Roman"/>
              </a:rPr>
              <a:t>cast</a:t>
            </a:r>
          </a:p>
          <a:p>
            <a:pPr algn="ctr">
              <a:lnSpc>
                <a:spcPct val="150000"/>
              </a:lnSpc>
            </a:pPr>
            <a:r>
              <a:rPr sz="1600" b="1" dirty="0" err="1">
                <a:cs typeface="Times New Roman"/>
              </a:rPr>
              <a:t>I</a:t>
            </a:r>
            <a:r>
              <a:rPr sz="1600" b="1" spc="-10" dirty="0" err="1">
                <a:cs typeface="Times New Roman"/>
              </a:rPr>
              <a:t>n</a:t>
            </a:r>
            <a:r>
              <a:rPr sz="1600" b="1" dirty="0" err="1">
                <a:cs typeface="Times New Roman"/>
              </a:rPr>
              <a:t>vestiga</a:t>
            </a:r>
            <a:r>
              <a:rPr sz="1600" b="1" spc="5" dirty="0" err="1">
                <a:cs typeface="Times New Roman"/>
              </a:rPr>
              <a:t>c</a:t>
            </a:r>
            <a:r>
              <a:rPr sz="1600" b="1" dirty="0" err="1">
                <a:cs typeface="Times New Roman"/>
              </a:rPr>
              <a:t>ión</a:t>
            </a:r>
            <a:endParaRPr sz="1600" b="1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28279"/>
              </p:ext>
            </p:extLst>
          </p:nvPr>
        </p:nvGraphicFramePr>
        <p:xfrm>
          <a:off x="1547939" y="2564904"/>
          <a:ext cx="6862548" cy="273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688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6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16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16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6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16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6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16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16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16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16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16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A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1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3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 indent="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B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2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2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 indent="0">
                        <a:lnSpc>
                          <a:spcPct val="100000"/>
                        </a:lnSpc>
                      </a:pPr>
                      <a:r>
                        <a:rPr lang="es-ES" sz="16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C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3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1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 indent="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D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4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E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4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17FC8B9D-BF05-4C1E-AFE1-0D07550D1A6C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3244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ADCFC7A5-CC29-42AD-BB06-2951B18A56D2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244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rgbClr val="EE2200"/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rgbClr val="EE2200"/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rgbClr val="EE2200"/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B65E2E1-CC8B-4834-B17F-C0C44C224128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817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3719</TotalTime>
  <Words>925</Words>
  <Application>Microsoft Office PowerPoint</Application>
  <PresentationFormat>Presentación en pantalla (4:3)</PresentationFormat>
  <Paragraphs>152</Paragraphs>
  <Slides>17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Dom Casual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146</cp:revision>
  <dcterms:created xsi:type="dcterms:W3CDTF">2013-06-11T22:32:36Z</dcterms:created>
  <dcterms:modified xsi:type="dcterms:W3CDTF">2022-05-22T21:57:46Z</dcterms:modified>
</cp:coreProperties>
</file>