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7" r:id="rId2"/>
    <p:sldId id="379" r:id="rId3"/>
    <p:sldId id="291" r:id="rId4"/>
    <p:sldId id="357" r:id="rId5"/>
    <p:sldId id="370" r:id="rId6"/>
    <p:sldId id="358" r:id="rId7"/>
    <p:sldId id="359" r:id="rId8"/>
    <p:sldId id="360" r:id="rId9"/>
    <p:sldId id="361" r:id="rId10"/>
    <p:sldId id="362" r:id="rId11"/>
    <p:sldId id="368" r:id="rId12"/>
    <p:sldId id="322" r:id="rId13"/>
    <p:sldId id="323" r:id="rId14"/>
    <p:sldId id="317" r:id="rId15"/>
    <p:sldId id="319" r:id="rId16"/>
    <p:sldId id="320" r:id="rId17"/>
    <p:sldId id="321" r:id="rId18"/>
    <p:sldId id="327" r:id="rId19"/>
    <p:sldId id="348" r:id="rId20"/>
    <p:sldId id="351" r:id="rId21"/>
    <p:sldId id="352" r:id="rId22"/>
    <p:sldId id="338" r:id="rId23"/>
    <p:sldId id="332" r:id="rId24"/>
    <p:sldId id="334" r:id="rId25"/>
    <p:sldId id="335" r:id="rId26"/>
    <p:sldId id="349" r:id="rId27"/>
    <p:sldId id="350" r:id="rId28"/>
    <p:sldId id="337" r:id="rId29"/>
    <p:sldId id="354" r:id="rId30"/>
    <p:sldId id="294" r:id="rId31"/>
    <p:sldId id="298" r:id="rId32"/>
    <p:sldId id="315" r:id="rId33"/>
    <p:sldId id="300" r:id="rId34"/>
    <p:sldId id="301" r:id="rId35"/>
    <p:sldId id="302" r:id="rId36"/>
    <p:sldId id="353" r:id="rId37"/>
    <p:sldId id="303" r:id="rId38"/>
    <p:sldId id="325" r:id="rId39"/>
    <p:sldId id="378" r:id="rId40"/>
    <p:sldId id="371" r:id="rId41"/>
    <p:sldId id="372" r:id="rId42"/>
    <p:sldId id="373" r:id="rId43"/>
    <p:sldId id="374" r:id="rId44"/>
    <p:sldId id="375" r:id="rId45"/>
    <p:sldId id="355" r:id="rId46"/>
    <p:sldId id="356" r:id="rId47"/>
    <p:sldId id="376" r:id="rId48"/>
    <p:sldId id="377" r:id="rId4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250" autoAdjust="0"/>
  </p:normalViewPr>
  <p:slideViewPr>
    <p:cSldViewPr>
      <p:cViewPr varScale="1">
        <p:scale>
          <a:sx n="76" d="100"/>
          <a:sy n="76" d="100"/>
        </p:scale>
        <p:origin x="928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4662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25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4801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26806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6611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DF19FD2-63AD-48FF-B270-1A51F2E9F473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444941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37371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2970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0CF0E7D-84F1-47C4-901B-B3C03DF6C81C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69206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1FA8A8-0B68-42C8-B46C-FDD8B45D9C86}" type="slidenum">
              <a:rPr lang="es-ES" altLang="es-MX"/>
              <a:pPr/>
              <a:t>44</a:t>
            </a:fld>
            <a:endParaRPr lang="es-ES" altLang="es-MX"/>
          </a:p>
        </p:txBody>
      </p:sp>
      <p:sp>
        <p:nvSpPr>
          <p:cNvPr id="5939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78821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C37E12-7BA8-4D7D-97C4-7447F658F427}" type="slidenum">
              <a:rPr lang="es-ES" altLang="es-MX"/>
              <a:pPr/>
              <a:t>45</a:t>
            </a:fld>
            <a:endParaRPr lang="es-ES" altLang="es-MX"/>
          </a:p>
        </p:txBody>
      </p:sp>
      <p:sp>
        <p:nvSpPr>
          <p:cNvPr id="5959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38238" y="695325"/>
            <a:ext cx="4583112" cy="3436938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70388"/>
            <a:ext cx="5029200" cy="41386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341" tIns="46953" rIns="92341" bIns="46953"/>
          <a:lstStyle/>
          <a:p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014569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1144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87059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2289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49837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52472" indent="-289412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5765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20709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83770" indent="-23153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4683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00988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72950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936009" indent="-23153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172D-A2AC-454B-8231-5ECE33CC273D}" type="slidenum">
              <a:rPr lang="es-MX" sz="120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780308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8653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0082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4759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427D650C-AB00-4F7E-80EF-2666D7C7791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84841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07/02/2021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.bin"/><Relationship Id="rId9" Type="http://schemas.openxmlformats.org/officeDocument/2006/relationships/oleObject" Target="../embeddings/oleObject5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Hz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4428000"/>
            <a:ext cx="4607719" cy="1400400"/>
          </a:xfrm>
        </p:spPr>
        <p:txBody>
          <a:bodyPr wrap="square" rtlCol="0" anchor="b">
            <a:norm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s-MX" sz="3400">
                <a:solidFill>
                  <a:schemeClr val="bg1"/>
                </a:solidFill>
              </a:rPr>
              <a:t>TC 2022</a:t>
            </a:r>
            <a:br>
              <a:rPr lang="es-MX" sz="3400">
                <a:solidFill>
                  <a:schemeClr val="bg1"/>
                </a:solidFill>
              </a:rPr>
            </a:br>
            <a:r>
              <a:rPr lang="es-MX" sz="3400">
                <a:solidFill>
                  <a:schemeClr val="bg1"/>
                </a:solidFill>
              </a:rPr>
              <a:t>Interconexión de redes</a:t>
            </a:r>
          </a:p>
        </p:txBody>
      </p:sp>
      <p:pic>
        <p:nvPicPr>
          <p:cNvPr id="6" name="Imagen 5" descr="Imagen que contiene tabla, animal&#10;&#10;Descripción generada automáticamente">
            <a:extLst>
              <a:ext uri="{FF2B5EF4-FFF2-40B4-BE49-F238E27FC236}">
                <a16:creationId xmlns:a16="http://schemas.microsoft.com/office/drawing/2014/main" id="{6B349012-CE9E-46C9-B0EE-603374D449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8"/>
          <a:stretch/>
        </p:blipFill>
        <p:spPr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85813" y="1700213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785813" y="926108"/>
            <a:ext cx="628650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71500" y="357187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3286125"/>
            <a:ext cx="1952625" cy="292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71500" y="4429125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71500" y="5262563"/>
            <a:ext cx="6072188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85813" y="2571750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29F8414-A46A-4918-8B36-86142E360542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367273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" grpId="0"/>
      <p:bldP spid="14341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00063" y="78581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Tecnologías Ethernet</a:t>
            </a:r>
          </a:p>
        </p:txBody>
      </p:sp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71500" y="1498600"/>
            <a:ext cx="8500492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algn="just" eaLnBrk="1" hangingPunct="1">
              <a:lnSpc>
                <a:spcPct val="150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ct val="150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57625"/>
            <a:ext cx="824071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53134B14-A30B-463D-B287-58C5E95C3DD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80801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84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2348880"/>
            <a:ext cx="2824814" cy="3024336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43608" y="1173929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Radio frecuencia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2060848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7E815A4-6979-4DC1-A3BD-72735A7E05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21916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467544" y="1124744"/>
            <a:ext cx="786662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        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27390" y="191683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894" y="3420955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27390" y="336087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324A340-C708-4E88-9C50-87BF2B046CF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97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893263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260" y="2383987"/>
            <a:ext cx="3888432" cy="225949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49601" y="2348880"/>
            <a:ext cx="4752528" cy="1852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739399" y="1124744"/>
            <a:ext cx="777372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Switches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7674" y="3582897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39398" y="1916832"/>
            <a:ext cx="7773722" cy="1239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Es un dispositivo de interconexión utilizado para conectar equipos en red formando lo que se conoce como una red de área local (LAN).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600" dirty="0">
                <a:latin typeface="+mn-lt"/>
              </a:rPr>
              <a:t>Su función básica consiste en trasferir datos entre los diferentes dispositivos de la red.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39398" y="3292017"/>
            <a:ext cx="4154760" cy="3168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+mn-lt"/>
              </a:rPr>
              <a:t>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”. Los datos enviados por una computadora llegan solamente a la computadora a la que se ha enviado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8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938717" y="1556792"/>
            <a:ext cx="334525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Ruteadores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7579" y="2178501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537383" y="4108435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37382" y="2435170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router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539552" y="1340768"/>
            <a:ext cx="8418801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557843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2171956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tablet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smartphone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933056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24" y="3832248"/>
            <a:ext cx="4034335" cy="3025752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1940335"/>
            <a:ext cx="7488832" cy="2280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(Personal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Personal)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(Local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Local)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Metropolitan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Metropolitana)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</a:rPr>
              <a:t>WAN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(Wide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</a:rPr>
              <a:t> Network o Red de Área Amplia)</a:t>
            </a:r>
          </a:p>
          <a:p>
            <a:pPr marL="457200" indent="-457200">
              <a:lnSpc>
                <a:spcPct val="150000"/>
              </a:lnSpc>
              <a:spcBef>
                <a:spcPts val="300"/>
              </a:spcBef>
              <a:buFont typeface="+mj-lt"/>
              <a:buAutoNum type="arabicPeriod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GAN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(Global </a:t>
            </a:r>
            <a:r>
              <a:rPr lang="es-MX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Area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Network o Red de Área Global)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296331"/>
            <a:ext cx="7399076" cy="568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Las redes pueden clasificarse como:</a:t>
            </a:r>
          </a:p>
        </p:txBody>
      </p:sp>
    </p:spTree>
    <p:extLst>
      <p:ext uri="{BB962C8B-B14F-4D97-AF65-F5344CB8AC3E}">
        <p14:creationId xmlns:p14="http://schemas.microsoft.com/office/powerpoint/2010/main" val="42043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(Personal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Personal)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925996" y="1261680"/>
            <a:ext cx="7344816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Se utiliza para conectar entre sí dispositivos personales, como computadoras, teléfonos celulares, 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tablets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, puntos de acceso a Internet, impresoras, auriculares, asistentes digitales personales (PDA), dispositivos de audio, etc.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68379" y="5237040"/>
            <a:ext cx="3831613" cy="89474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Tienen un alcance máximo 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metros.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Espacio personal (oficina).</a:t>
            </a:r>
            <a:endParaRPr lang="es-ES_tradnl" sz="18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2973144"/>
            <a:ext cx="4123036" cy="321596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668379" y="4328847"/>
            <a:ext cx="4191653" cy="900353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Puede ser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o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 inalámbrica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(Bluetooth,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Wi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-Fi o Rayos 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infrarojos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).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68379" y="3043354"/>
            <a:ext cx="4191653" cy="1537774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Permite al usuario establecer una comunicación con sus dispositivos de forma sencilla, práctica y veloz.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020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 las redes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532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5" y="1729606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2.4 GHz.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11560" y="929709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215008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9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53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2598" y="3091006"/>
            <a:ext cx="4392488" cy="232801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56946" y="2132856"/>
            <a:ext cx="7938628" cy="137031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Son redes privadas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pertenecientes a una empresa u organización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Las LAN conectan computadoras que están relativamente cerca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conectadas por un cable o un pequeño radiotransmisor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115616" y="1268760"/>
            <a:ext cx="7344816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aquella que está en un mismo edificio o bien una serie de edificios dentro de una misma corporación</a:t>
            </a:r>
            <a:r>
              <a:rPr lang="es-MX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. 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683568" y="3388407"/>
            <a:ext cx="3672408" cy="2272842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Posee sus propias líneas dedicadas, </a:t>
            </a:r>
            <a:r>
              <a:rPr lang="es-ES_tradnl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existen bajo un cierto límite o distancia</a:t>
            </a:r>
            <a:r>
              <a:rPr lang="es-ES_tradnl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, es decir, e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 una colección de dispositivos de red conectados dentro de un área geográfica restringida.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 </a:t>
            </a:r>
            <a:endParaRPr lang="es-ES_tradnl" sz="1800" kern="0" dirty="0">
              <a:latin typeface="ZapfHumnst BT" charset="0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683568" y="5609053"/>
            <a:ext cx="7938628" cy="104925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Utilizan una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alta velocidad de transmisión.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Tx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Su extensión va desde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 charset="0"/>
              </a:rPr>
              <a:t>10 metros hasta 1 kilómetro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 charset="0"/>
              </a:rPr>
              <a:t>. </a:t>
            </a:r>
            <a:endParaRPr lang="es-ES_tradnl" sz="1600" kern="0" dirty="0">
              <a:solidFill>
                <a:schemeClr val="bg2">
                  <a:lumMod val="25000"/>
                </a:schemeClr>
              </a:solidFill>
              <a:latin typeface="ZapfHumnst B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8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0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017423" y="1628800"/>
            <a:ext cx="748883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Son las que usan las empresas u organizaciones para conectar sus equipos entre sí y compartir hardware, software e información.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748464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LAN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(Local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Local)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068960"/>
            <a:ext cx="4844174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3074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2708920"/>
            <a:ext cx="4248472" cy="3020201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27584" y="1628800"/>
            <a:ext cx="756084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Conecta varias LAN cercanas geográficamente (en una misma ciudad pero a una gran distancia) entre sí a alta velocidad.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5949280"/>
            <a:ext cx="756084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65125" lvl="1" indent="0" algn="ctr">
              <a:lnSpc>
                <a:spcPct val="150000"/>
              </a:lnSpc>
              <a:spcBef>
                <a:spcPts val="600"/>
              </a:spcBef>
            </a:pP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Ejemplo: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politécnico, tiene varios campus regados por toda la ciudad.</a:t>
            </a:r>
            <a:endParaRPr lang="es-MX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662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2690514"/>
            <a:ext cx="4635696" cy="305955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12313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MAN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Metropolitan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Metropolitana)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683568" y="2245509"/>
            <a:ext cx="3620928" cy="363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puede hacerse por: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Teléfono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Microondas</a:t>
            </a:r>
          </a:p>
          <a:p>
            <a:pPr marL="712788" lvl="1" indent="-347663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Enlaces dedicados digitales, como la fibra óptica</a:t>
            </a:r>
          </a:p>
          <a:p>
            <a:pPr marL="712788" lvl="1" indent="-347663" algn="just">
              <a:lnSpc>
                <a:spcPct val="1500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3568" y="1775776"/>
            <a:ext cx="7994332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Cubre áreas de alrededor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cincuenta kilómetros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5355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9592" y="2210466"/>
            <a:ext cx="7776864" cy="1506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conexión se hace por medio de microondas, enlaces dedicados digitales, como fibra óptica, o por Internet.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49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707" y="3501008"/>
            <a:ext cx="6982570" cy="2506900"/>
          </a:xfrm>
          <a:prstGeom prst="rect">
            <a:avLst/>
          </a:prstGeom>
        </p:spPr>
      </p:pic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44016" y="1482548"/>
            <a:ext cx="885596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Enlazan dos o más redes LAN en diferentes lugares geográficos. </a:t>
            </a:r>
          </a:p>
        </p:txBody>
      </p:sp>
    </p:spTree>
    <p:extLst>
      <p:ext uri="{BB962C8B-B14F-4D97-AF65-F5344CB8AC3E}">
        <p14:creationId xmlns:p14="http://schemas.microsoft.com/office/powerpoint/2010/main" val="310000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456" y="4278336"/>
            <a:ext cx="2863984" cy="2363609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4. WAN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(Wide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Network, o Red de Área Amplia)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484783"/>
            <a:ext cx="8280920" cy="3456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una red que existe en un área geográfica de gran escala. Cubren una región, país o continente. Su tamaño puede oscilar entre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100 y 1000 kilómetros. </a:t>
            </a:r>
            <a:endParaRPr lang="es-ES_tradnl" sz="18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diferentes redes más pequeñas, incluidas las redes de área local (LAN) y las redes de área metropolitana (MAN).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Suelen pertenecer a una organización. Son similares a un sistema bancario, donde cientos de sucursales en diferentes ciudades están conectadas entre sí para compartir sus datos oficiales.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7544" y="4851884"/>
            <a:ext cx="4320480" cy="12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lvl="1" indent="-34290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Utilizan una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velocidad de transmisión más baja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que las redes de área</a:t>
            </a:r>
            <a:r>
              <a:rPr lang="es-ES_tradnl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dirty="0">
                <a:solidFill>
                  <a:schemeClr val="bg2">
                    <a:lumMod val="25000"/>
                  </a:schemeClr>
                </a:solidFill>
              </a:rPr>
              <a:t>local.</a:t>
            </a:r>
          </a:p>
        </p:txBody>
      </p:sp>
    </p:spTree>
    <p:extLst>
      <p:ext uri="{BB962C8B-B14F-4D97-AF65-F5344CB8AC3E}">
        <p14:creationId xmlns:p14="http://schemas.microsoft.com/office/powerpoint/2010/main" val="2120143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133" y="3753036"/>
            <a:ext cx="3693675" cy="2376264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1187624" y="1403648"/>
            <a:ext cx="6984776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Es la interconexión mundial de todas las redes, compuesto por varias </a:t>
            </a:r>
            <a:r>
              <a:rPr lang="es-MX" sz="2000" b="1" dirty="0" err="1">
                <a:solidFill>
                  <a:schemeClr val="accent5">
                    <a:lumMod val="75000"/>
                  </a:schemeClr>
                </a:solidFill>
                <a:latin typeface="+mn-lt"/>
              </a:rPr>
              <a:t>WANs</a:t>
            </a:r>
            <a:endParaRPr lang="es-MX" sz="2000" b="1" dirty="0">
              <a:solidFill>
                <a:schemeClr val="accent5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5. GAN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(Global 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Area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 Network o Red de Área Global)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19771" y="2524749"/>
            <a:ext cx="8040661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Es una red compuesta por diferentes redes interconectadas que cubren un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área geográfica ilimitada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. Una red global como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Internet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recibe el nombre de GAN.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E4D634E-275B-4FEA-872C-FC46EF0C84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771" y="3573016"/>
            <a:ext cx="451226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150000"/>
              </a:lnSpc>
              <a:spcBef>
                <a:spcPts val="1200"/>
              </a:spcBef>
              <a:buClr>
                <a:schemeClr val="tx2"/>
              </a:buClr>
              <a:buSzPct val="70000"/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Apoya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comunicaciones móviles a través de redes LAN inalámbricas y las áreas de cobertura del satélite.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Un ejemplo es el sistema de posicionamiento global 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GPS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</a:rPr>
              <a:t> que nos permite por medio de señal satélite ubicar nuestra posición en la tierra y es inalámbrico. </a:t>
            </a:r>
          </a:p>
        </p:txBody>
      </p:sp>
    </p:spTree>
    <p:extLst>
      <p:ext uri="{BB962C8B-B14F-4D97-AF65-F5344CB8AC3E}">
        <p14:creationId xmlns:p14="http://schemas.microsoft.com/office/powerpoint/2010/main" val="7056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281960-39DF-4552-966E-A65BDF0473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85" y="1340768"/>
            <a:ext cx="7778830" cy="4896544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71995A09-BD2B-4A4B-9FAD-B874A642E17F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Clasificación de las redes</a:t>
            </a:r>
          </a:p>
        </p:txBody>
      </p:sp>
    </p:spTree>
    <p:extLst>
      <p:ext uri="{BB962C8B-B14F-4D97-AF65-F5344CB8AC3E}">
        <p14:creationId xmlns:p14="http://schemas.microsoft.com/office/powerpoint/2010/main" val="91640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2319677"/>
            <a:ext cx="3448645" cy="3548945"/>
          </a:xfrm>
          <a:prstGeom prst="rect">
            <a:avLst/>
          </a:prstGeom>
        </p:spPr>
      </p:pic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685800" y="1413242"/>
            <a:ext cx="7848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dos o más dispositivos de red conectados juntos por un medio de comunicación.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685800" y="2637071"/>
            <a:ext cx="4462264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Arial" pitchFamily="34" charset="0"/>
                <a:cs typeface="Arial" pitchFamily="34" charset="0"/>
              </a:rPr>
              <a:t>El medio de comunicación puede ser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cable coaxial, fibra óptica, par trenzado, microondas, ondas satelitales 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y los dispositivos de red pueden ser computadoras personales, </a:t>
            </a:r>
            <a:r>
              <a:rPr lang="es-MX" sz="1800" dirty="0" err="1">
                <a:latin typeface="Arial" pitchFamily="34" charset="0"/>
                <a:cs typeface="Arial" pitchFamily="34" charset="0"/>
              </a:rPr>
              <a:t>tablets</a:t>
            </a:r>
            <a:r>
              <a:rPr lang="es-MX" sz="1800" dirty="0">
                <a:latin typeface="Arial" pitchFamily="34" charset="0"/>
                <a:cs typeface="Arial" pitchFamily="34" charset="0"/>
              </a:rPr>
              <a:t>, dispositivos inalámbricos,  impresoras, etc.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85812" y="476672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 Qué es una red ?</a:t>
            </a:r>
          </a:p>
        </p:txBody>
      </p:sp>
    </p:spTree>
    <p:extLst>
      <p:ext uri="{BB962C8B-B14F-4D97-AF65-F5344CB8AC3E}">
        <p14:creationId xmlns:p14="http://schemas.microsoft.com/office/powerpoint/2010/main" val="993937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/>
      <p:bldP spid="26627" grpId="1"/>
      <p:bldP spid="266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18603" y="1916832"/>
            <a:ext cx="5277533" cy="26578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s-ES_tradnl" sz="2400" kern="0" dirty="0">
                <a:latin typeface="ZapfHumnst BT"/>
              </a:rPr>
              <a:t>   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inalámbricas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cliente – servidor</a:t>
            </a:r>
          </a:p>
          <a:p>
            <a:pPr marL="914400" lvl="1" indent="-457200">
              <a:lnSpc>
                <a:spcPct val="200000"/>
              </a:lnSpc>
              <a:spcBef>
                <a:spcPct val="20000"/>
              </a:spcBef>
              <a:buFont typeface="+mj-lt"/>
              <a:buAutoNum type="arabicPeriod"/>
              <a:defRPr/>
            </a:pP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Redes peer </a:t>
            </a:r>
            <a:r>
              <a:rPr lang="es-ES" sz="2200" b="1" kern="0" dirty="0" err="1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to</a:t>
            </a:r>
            <a:r>
              <a:rPr lang="es-ES" sz="2200" b="1" kern="0" dirty="0">
                <a:solidFill>
                  <a:schemeClr val="accent6">
                    <a:lumMod val="75000"/>
                  </a:schemeClr>
                </a:solidFill>
                <a:cs typeface="Times New Roman" pitchFamily="18" charset="0"/>
              </a:rPr>
              <a:t> peer (igual a igual)</a:t>
            </a:r>
            <a:endParaRPr lang="es-ES_tradnl" sz="2200" b="1" kern="0" dirty="0">
              <a:solidFill>
                <a:schemeClr val="accent6">
                  <a:lumMod val="75000"/>
                </a:schemeClr>
              </a:solidFill>
              <a:cs typeface="Times New Roman" pitchFamily="18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2230488"/>
            <a:ext cx="2520280" cy="2513784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Otros tipos de redes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757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838200" y="5942856"/>
            <a:ext cx="1905000" cy="533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MX"/>
          </a:p>
        </p:txBody>
      </p:sp>
      <p:graphicFrame>
        <p:nvGraphicFramePr>
          <p:cNvPr id="10245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6167838"/>
              </p:ext>
            </p:extLst>
          </p:nvPr>
        </p:nvGraphicFramePr>
        <p:xfrm>
          <a:off x="890588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4" name="Imagen" r:id="rId4" imgW="1452563" imgH="1166813" progId="MS_ClipArt_Gallery.2">
                  <p:embed/>
                </p:oleObj>
              </mc:Choice>
              <mc:Fallback>
                <p:oleObj name="Imagen" r:id="rId4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588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874893"/>
              </p:ext>
            </p:extLst>
          </p:nvPr>
        </p:nvGraphicFramePr>
        <p:xfrm>
          <a:off x="32004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5" name="Imagen" r:id="rId6" imgW="1452563" imgH="1166813" progId="MS_ClipArt_Gallery.2">
                  <p:embed/>
                </p:oleObj>
              </mc:Choice>
              <mc:Fallback>
                <p:oleObj name="Imagen" r:id="rId6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8206944"/>
              </p:ext>
            </p:extLst>
          </p:nvPr>
        </p:nvGraphicFramePr>
        <p:xfrm>
          <a:off x="46482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6" name="Imagen" r:id="rId7" imgW="1452563" imgH="1166813" progId="MS_ClipArt_Gallery.2">
                  <p:embed/>
                </p:oleObj>
              </mc:Choice>
              <mc:Fallback>
                <p:oleObj name="Imagen" r:id="rId7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557977"/>
              </p:ext>
            </p:extLst>
          </p:nvPr>
        </p:nvGraphicFramePr>
        <p:xfrm>
          <a:off x="64008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7" name="Imagen" r:id="rId8" imgW="1452563" imgH="1166813" progId="MS_ClipArt_Gallery.2">
                  <p:embed/>
                </p:oleObj>
              </mc:Choice>
              <mc:Fallback>
                <p:oleObj name="Imagen" r:id="rId8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1858280"/>
              </p:ext>
            </p:extLst>
          </p:nvPr>
        </p:nvGraphicFramePr>
        <p:xfrm>
          <a:off x="8001000" y="5919044"/>
          <a:ext cx="60960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78" name="Imagen" r:id="rId9" imgW="1452563" imgH="1166813" progId="MS_ClipArt_Gallery.2">
                  <p:embed/>
                </p:oleObj>
              </mc:Choice>
              <mc:Fallback>
                <p:oleObj name="Imagen" r:id="rId9" imgW="1452563" imgH="116681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919044"/>
                        <a:ext cx="60960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AutoShape 9"/>
          <p:cNvSpPr>
            <a:spLocks noChangeArrowheads="1"/>
          </p:cNvSpPr>
          <p:nvPr/>
        </p:nvSpPr>
        <p:spPr bwMode="auto">
          <a:xfrm>
            <a:off x="738188" y="53094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1" name="AutoShape 10"/>
          <p:cNvSpPr>
            <a:spLocks noChangeArrowheads="1"/>
          </p:cNvSpPr>
          <p:nvPr/>
        </p:nvSpPr>
        <p:spPr bwMode="auto">
          <a:xfrm>
            <a:off x="31242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2" name="AutoShape 11"/>
          <p:cNvSpPr>
            <a:spLocks noChangeArrowheads="1"/>
          </p:cNvSpPr>
          <p:nvPr/>
        </p:nvSpPr>
        <p:spPr bwMode="auto">
          <a:xfrm>
            <a:off x="62484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3" name="AutoShape 12"/>
          <p:cNvSpPr>
            <a:spLocks noChangeArrowheads="1"/>
          </p:cNvSpPr>
          <p:nvPr/>
        </p:nvSpPr>
        <p:spPr bwMode="auto">
          <a:xfrm>
            <a:off x="4495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4" name="AutoShape 13"/>
          <p:cNvSpPr>
            <a:spLocks noChangeArrowheads="1"/>
          </p:cNvSpPr>
          <p:nvPr/>
        </p:nvSpPr>
        <p:spPr bwMode="auto">
          <a:xfrm>
            <a:off x="7924800" y="5385644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7020272" y="4102968"/>
            <a:ext cx="1700212" cy="8382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762000"/>
            <a:r>
              <a:rPr lang="es-ES_tradnl" sz="1600" b="1"/>
              <a:t>Access Wave </a:t>
            </a:r>
          </a:p>
          <a:p>
            <a:pPr algn="ctr" defTabSz="762000"/>
            <a:r>
              <a:rPr lang="es-ES_tradnl" sz="1600" b="1"/>
              <a:t>Point</a:t>
            </a:r>
          </a:p>
        </p:txBody>
      </p:sp>
      <p:sp>
        <p:nvSpPr>
          <p:cNvPr id="10256" name="AutoShape 15"/>
          <p:cNvSpPr>
            <a:spLocks noChangeArrowheads="1"/>
          </p:cNvSpPr>
          <p:nvPr/>
        </p:nvSpPr>
        <p:spPr bwMode="auto">
          <a:xfrm>
            <a:off x="7272684" y="3493368"/>
            <a:ext cx="381000" cy="533400"/>
          </a:xfrm>
          <a:prstGeom prst="lightningBol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s-MX" sz="1600"/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132856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1600">
              <a:latin typeface="ZapfHumnst BT"/>
            </a:endParaRPr>
          </a:p>
        </p:txBody>
      </p:sp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928688" y="3356992"/>
            <a:ext cx="5947568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dirty="0">
                <a:latin typeface="ZapfHumnst BT"/>
              </a:rPr>
              <a:t>La conexión se realiza por medio de las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tarjetas de red inalámbricas</a:t>
            </a:r>
            <a:r>
              <a:rPr lang="es-ES_tradnl" dirty="0">
                <a:latin typeface="ZapfHumnst BT"/>
              </a:rPr>
              <a:t>, así como unos equipos llamados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Access Wave Point</a:t>
            </a:r>
            <a:r>
              <a:rPr lang="es-ES_tradnl" dirty="0">
                <a:latin typeface="ZapfHumnst BT"/>
              </a:rPr>
              <a:t>, los cuales dan cobertura a las áreas deseadas, retransmitiendo la información a la red cableada.</a:t>
            </a:r>
          </a:p>
        </p:txBody>
      </p:sp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928688" y="1204169"/>
            <a:ext cx="784860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_tradnl" sz="1600" dirty="0">
              <a:latin typeface="Verdana" pitchFamily="34" charset="0"/>
            </a:endParaRPr>
          </a:p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Usan transmisiones por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Radio Frecuencia</a:t>
            </a:r>
            <a:r>
              <a:rPr lang="es-ES_tradnl" sz="16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_tradnl" sz="1600" dirty="0">
                <a:latin typeface="ZapfHumnst BT"/>
              </a:rPr>
              <a:t>y un receptor para cada computadora en lugar de cable. 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928688" y="2411760"/>
            <a:ext cx="7848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Cada computadora transmite y recibe datos a través del aire.</a:t>
            </a: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938213" y="2924944"/>
            <a:ext cx="78486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05000"/>
              </a:lnSpc>
              <a:spcBef>
                <a:spcPct val="1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Utilizan un concepto parecido al de la telefonía celular.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Redes inalámbricas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8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5139" grpId="0"/>
      <p:bldP spid="20" grpId="0"/>
      <p:bldP spid="2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268760"/>
            <a:ext cx="6624736" cy="5113234"/>
          </a:xfrm>
          <a:prstGeom prst="rect">
            <a:avLst/>
          </a:prstGeom>
        </p:spPr>
      </p:pic>
      <p:sp>
        <p:nvSpPr>
          <p:cNvPr id="10243" name="Text Box 6"/>
          <p:cNvSpPr txBox="1">
            <a:spLocks noChangeArrowheads="1"/>
          </p:cNvSpPr>
          <p:nvPr/>
        </p:nvSpPr>
        <p:spPr bwMode="auto">
          <a:xfrm>
            <a:off x="827584" y="404664"/>
            <a:ext cx="78581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LAN inalámbrica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236288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9" name="Text Box 8"/>
          <p:cNvSpPr txBox="1">
            <a:spLocks noChangeArrowheads="1"/>
          </p:cNvSpPr>
          <p:nvPr/>
        </p:nvSpPr>
        <p:spPr bwMode="auto">
          <a:xfrm>
            <a:off x="614133" y="1480632"/>
            <a:ext cx="2488332" cy="2118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>
              <a:lnSpc>
                <a:spcPct val="150000"/>
              </a:lnSpc>
              <a:spcBef>
                <a:spcPct val="50000"/>
              </a:spcBef>
            </a:pP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servidor procesa la búsqueda y regresa al cliente sólo la información requerida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904" y="1547664"/>
            <a:ext cx="4552950" cy="466725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44624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Redes cliente - servidor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058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16"/>
          <p:cNvSpPr>
            <a:spLocks noChangeArrowheads="1"/>
          </p:cNvSpPr>
          <p:nvPr/>
        </p:nvSpPr>
        <p:spPr bwMode="auto">
          <a:xfrm>
            <a:off x="1371600" y="2286000"/>
            <a:ext cx="48768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/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¡"/>
            </a:pPr>
            <a:endParaRPr lang="es-ES" sz="2400">
              <a:latin typeface="ZapfHumnst BT"/>
            </a:endParaRPr>
          </a:p>
        </p:txBody>
      </p:sp>
      <p:sp>
        <p:nvSpPr>
          <p:cNvPr id="13317" name="12 CuadroTexto"/>
          <p:cNvSpPr txBox="1">
            <a:spLocks noChangeArrowheads="1"/>
          </p:cNvSpPr>
          <p:nvPr/>
        </p:nvSpPr>
        <p:spPr bwMode="auto">
          <a:xfrm>
            <a:off x="714375" y="1857375"/>
            <a:ext cx="3500438" cy="3670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En estas redes cada persona puede comunicarse con una o más personas;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 hay una división fija de clientes y servidores</a:t>
            </a:r>
            <a:r>
              <a:rPr lang="es-MX" dirty="0">
                <a:latin typeface="ZapfHumnst BT"/>
              </a:rPr>
              <a:t>.</a:t>
            </a:r>
          </a:p>
          <a:p>
            <a:pPr>
              <a:lnSpc>
                <a:spcPts val="2900"/>
              </a:lnSpc>
              <a:spcBef>
                <a:spcPts val="1800"/>
              </a:spcBef>
            </a:pPr>
            <a:r>
              <a:rPr lang="es-MX" dirty="0">
                <a:latin typeface="ZapfHumnst BT"/>
              </a:rPr>
              <a:t>Ejemplo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Napster</a:t>
            </a:r>
            <a:r>
              <a:rPr lang="es-MX" dirty="0">
                <a:latin typeface="ZapfHumnst BT"/>
              </a:rPr>
              <a:t> :Los miembros registraban la música que tenían en sus discos duros. Si alguien buscaba una canción, verificaba la base de datos e iba a obtenerla.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400" y="2030412"/>
            <a:ext cx="4102100" cy="3797300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88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16"/>
          <p:cNvSpPr>
            <a:spLocks noChangeArrowheads="1"/>
          </p:cNvSpPr>
          <p:nvPr/>
        </p:nvSpPr>
        <p:spPr bwMode="auto">
          <a:xfrm>
            <a:off x="611560" y="1988840"/>
            <a:ext cx="7837487" cy="2469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Es un protocolo que sustenta  el intercambio de archivos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peer-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-peer</a:t>
            </a:r>
            <a:r>
              <a:rPr lang="es-MX" sz="1600" dirty="0">
                <a:latin typeface="ZapfHumnst BT"/>
              </a:rPr>
              <a:t> y se utiliza para la distribución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archivos de gran tamaño </a:t>
            </a:r>
            <a:r>
              <a:rPr lang="es-MX" sz="1600" dirty="0">
                <a:latin typeface="ZapfHumnst BT"/>
              </a:rPr>
              <a:t>a través de Internet. 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itchFamily="34" charset="0"/>
              <a:buChar char="•"/>
              <a:defRPr/>
            </a:pPr>
            <a:r>
              <a:rPr lang="es-ES" sz="1600" dirty="0">
                <a:latin typeface="ZapfHumnst BT"/>
              </a:rPr>
              <a:t>Se utiliza para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reducir el impacto en el servidor y la red de distribución de archivos grandes</a:t>
            </a:r>
            <a:r>
              <a:rPr lang="es-ES" sz="1600" dirty="0">
                <a:latin typeface="ZapfHumnst BT"/>
              </a:rPr>
              <a:t>. En lugar de descargar un archivo desde un servidor de origen único, el protocolo permite unirse a un "enjambre" de usuarios para descargar y cargar el uno del otro al mismo tiempo. </a:t>
            </a:r>
            <a:endParaRPr lang="es-MX" sz="1600" dirty="0">
              <a:latin typeface="ZapfHumnst BT"/>
            </a:endParaRPr>
          </a:p>
        </p:txBody>
      </p:sp>
      <p:sp>
        <p:nvSpPr>
          <p:cNvPr id="14341" name="12 CuadroTexto"/>
          <p:cNvSpPr txBox="1">
            <a:spLocks noChangeArrowheads="1"/>
          </p:cNvSpPr>
          <p:nvPr/>
        </p:nvSpPr>
        <p:spPr bwMode="auto">
          <a:xfrm>
            <a:off x="648072" y="1412776"/>
            <a:ext cx="3500438" cy="42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900"/>
              </a:lnSpc>
            </a:pPr>
            <a:r>
              <a:rPr lang="es-MX" sz="1800" b="1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BitTorrent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97768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Redes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(Redes de igual a igual)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250876"/>
            <a:ext cx="2690647" cy="2274468"/>
          </a:xfrm>
          <a:prstGeom prst="rect">
            <a:avLst/>
          </a:prstGeom>
        </p:spPr>
      </p:pic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611560" y="4437112"/>
            <a:ext cx="4704631" cy="199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s-MX" sz="1600" dirty="0">
                <a:latin typeface="ZapfHumnst BT"/>
              </a:rPr>
              <a:t>En cualquier instante de tiempo BitTorrent tiene, en promedio, más usuarios activos que YouTube y Facebook juntos.  El protocolo BitTorrent mueve hasta el 40% del tráfico mundial de Internet diariamente.</a:t>
            </a:r>
            <a:endParaRPr lang="es-ES" sz="160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54939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41" grpId="0"/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11663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Cliente Servidor vs Peer to Peer</a:t>
            </a:r>
          </a:p>
          <a:p>
            <a:pPr>
              <a:lnSpc>
                <a:spcPts val="4000"/>
              </a:lnSpc>
              <a:defRPr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(Diferencias)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628346"/>
            <a:ext cx="7619047" cy="5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00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83568" y="1546944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pueden ser conectadas a otras redes, formando así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inter-redes</a:t>
            </a:r>
            <a:r>
              <a:rPr lang="es-MX" sz="1800" b="1" dirty="0">
                <a:latin typeface="ZapfHumnst BT"/>
              </a:rPr>
              <a:t>.</a:t>
            </a:r>
          </a:p>
        </p:txBody>
      </p:sp>
      <p:sp>
        <p:nvSpPr>
          <p:cNvPr id="15364" name="Text Box 6"/>
          <p:cNvSpPr txBox="1">
            <a:spLocks noChangeArrowheads="1"/>
          </p:cNvSpPr>
          <p:nvPr/>
        </p:nvSpPr>
        <p:spPr bwMode="auto">
          <a:xfrm>
            <a:off x="683568" y="1988840"/>
            <a:ext cx="7458867" cy="45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Internet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la inter-red mejor conocida a nivel mundial.</a:t>
            </a:r>
            <a:endParaRPr lang="es-MX" sz="2400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60040" y="53752"/>
            <a:ext cx="8604448" cy="15030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Inter-redes</a:t>
            </a:r>
          </a:p>
          <a:p>
            <a:pPr>
              <a:lnSpc>
                <a:spcPts val="4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(Inter-</a:t>
            </a:r>
            <a:r>
              <a:rPr lang="es-MX" sz="2400" b="1" dirty="0" err="1">
                <a:solidFill>
                  <a:schemeClr val="accent3">
                    <a:lumMod val="75000"/>
                  </a:schemeClr>
                </a:solidFill>
              </a:rPr>
              <a:t>networking</a:t>
            </a: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</a:rPr>
              <a:t>)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494056"/>
            <a:ext cx="7344816" cy="2887272"/>
          </a:xfrm>
          <a:prstGeom prst="rect">
            <a:avLst/>
          </a:prstGeom>
        </p:spPr>
      </p:pic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683569" y="2492896"/>
            <a:ext cx="79928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redes son interconectadas utilizando equipos especiales de interconexión, tales como: 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1800" dirty="0">
                <a:latin typeface="ZapfHumnst BT"/>
              </a:rPr>
              <a:t> y </a:t>
            </a:r>
            <a:r>
              <a:rPr lang="es-MX" sz="18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routers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035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/>
      <p:bldP spid="15364" grpId="0"/>
      <p:bldP spid="28679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1844824"/>
            <a:ext cx="4392488" cy="329436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Web</a:t>
            </a:r>
          </a:p>
        </p:txBody>
      </p:sp>
      <p:sp>
        <p:nvSpPr>
          <p:cNvPr id="3" name="Rectángulo 2"/>
          <p:cNvSpPr/>
          <p:nvPr/>
        </p:nvSpPr>
        <p:spPr>
          <a:xfrm>
            <a:off x="1187759" y="1845770"/>
            <a:ext cx="2304256" cy="2204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</a:p>
          <a:p>
            <a:pPr marL="342900" indent="-342900" algn="just">
              <a:lnSpc>
                <a:spcPct val="200000"/>
              </a:lnSpc>
              <a:spcAft>
                <a:spcPts val="0"/>
              </a:spcAft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Intranet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3. Extranet</a:t>
            </a:r>
            <a:endParaRPr lang="es-MX" sz="2400" dirty="0">
              <a:solidFill>
                <a:schemeClr val="accent6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097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Break out rooms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691680" y="1340768"/>
            <a:ext cx="590452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Características de las Intranets y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 minutos</a:t>
            </a:r>
            <a:endParaRPr lang="es-MX" sz="2400" dirty="0">
              <a:solidFill>
                <a:schemeClr val="accent3">
                  <a:lumMod val="75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268FEA6-453B-453C-8378-589398E87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67613"/>
            <a:ext cx="4564360" cy="375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254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913409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484784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2127722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 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581872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224809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Rayos infrarrojos y láser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4127972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7984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397280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166012"/>
            <a:ext cx="4118962" cy="2926631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Internet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10090"/>
            <a:ext cx="777686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la conexión de varios servidores alrededor de mundo que tienen como objetivo compartir información o comunicarse entre ellos, también llamada “la red de redes”. </a:t>
            </a:r>
          </a:p>
        </p:txBody>
      </p:sp>
      <p:sp>
        <p:nvSpPr>
          <p:cNvPr id="7" name="Rectángulo 6"/>
          <p:cNvSpPr/>
          <p:nvPr/>
        </p:nvSpPr>
        <p:spPr>
          <a:xfrm>
            <a:off x="899592" y="3284984"/>
            <a:ext cx="34741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 través de este medio es posible realizar todo tipo de transacciones y obtener información en tiempo real.</a:t>
            </a:r>
          </a:p>
        </p:txBody>
      </p:sp>
    </p:spTree>
    <p:extLst>
      <p:ext uri="{BB962C8B-B14F-4D97-AF65-F5344CB8AC3E}">
        <p14:creationId xmlns:p14="http://schemas.microsoft.com/office/powerpoint/2010/main" val="358384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3501008"/>
            <a:ext cx="4916626" cy="2952328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899592" y="1211194"/>
            <a:ext cx="7869882" cy="18912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que usa las tecnologías del Internet para ser utilizadas dentro de una misma organización, para distribuir información y aplicaciones a las que solo puede tener acceso un grupo controlado de usuarios.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39552" y="3123065"/>
            <a:ext cx="28083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 privada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que cuenta con servidores de aplicaciones, de correo o web. 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firewall la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protege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contra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usuarios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redes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no </a:t>
            </a:r>
            <a:r>
              <a:rPr lang="en-US" altLang="ja-JP" sz="2000" dirty="0" err="1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autorizados</a:t>
            </a:r>
            <a:r>
              <a:rPr lang="en-US" altLang="ja-JP" sz="20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75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2. Intranet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>
          <a:xfrm>
            <a:off x="857132" y="1350052"/>
            <a:ext cx="7394240" cy="30892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Usos: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Páginas de la Institución, de los departamentos o individuales.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Publicación de documentos.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distribución de software y material de capacitación.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La calendarización de actividades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y ejecución de aplicaciones.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El acceso a bases de datos de la organización.</a:t>
            </a:r>
            <a:endParaRPr lang="es-ES_tradnl" altLang="es-MX" sz="1800" dirty="0">
              <a:solidFill>
                <a:schemeClr val="bg2">
                  <a:lumMod val="25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440961"/>
            <a:ext cx="4320480" cy="2087964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58012"/>
            <a:ext cx="2448272" cy="234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6694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750" y="3212976"/>
            <a:ext cx="5048250" cy="1543050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3. Extranet</a:t>
            </a:r>
          </a:p>
        </p:txBody>
      </p:sp>
      <p:sp>
        <p:nvSpPr>
          <p:cNvPr id="2" name="Rectángulo 1"/>
          <p:cNvSpPr/>
          <p:nvPr/>
        </p:nvSpPr>
        <p:spPr>
          <a:xfrm>
            <a:off x="755576" y="1360499"/>
            <a:ext cx="7920880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Es una red privada usada por las compañías para compartir información del negocio con sus proveedores, vendedores, socios, clientes y otros negocios.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9552" y="2636912"/>
            <a:ext cx="4932412" cy="3384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Aplicaciones de </a:t>
            </a:r>
            <a:r>
              <a:rPr lang="es-ES" altLang="es-MX" sz="1800" b="1" dirty="0" err="1">
                <a:solidFill>
                  <a:schemeClr val="accent5">
                    <a:lumMod val="7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Extranets</a:t>
            </a: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Listas de catálogos de productos.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Órdenes de procesamiento.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Comunicación entre negocios.</a:t>
            </a:r>
          </a:p>
          <a:p>
            <a:pPr marL="285750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altLang="es-MX" sz="1800" dirty="0">
                <a:solidFill>
                  <a:schemeClr val="bg2">
                    <a:lumMod val="25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Soporte técnico en línea.</a:t>
            </a:r>
            <a:endParaRPr lang="es-ES_tradnl" altLang="es-MX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9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ChangeArrowheads="1"/>
          </p:cNvSpPr>
          <p:nvPr/>
        </p:nvSpPr>
        <p:spPr bwMode="auto">
          <a:xfrm>
            <a:off x="683568" y="260648"/>
            <a:ext cx="792088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Intranets vs </a:t>
            </a:r>
            <a:r>
              <a:rPr lang="es-ES_tradnl" altLang="es-MX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Extranets</a:t>
            </a:r>
            <a:endParaRPr lang="es-ES_tradnl" alt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92899" name="Rectangle 3"/>
          <p:cNvSpPr>
            <a:spLocks noChangeArrowheads="1"/>
          </p:cNvSpPr>
          <p:nvPr/>
        </p:nvSpPr>
        <p:spPr bwMode="auto">
          <a:xfrm>
            <a:off x="1360190" y="1772816"/>
            <a:ext cx="6711652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s-ES" altLang="es-MX" sz="2400" b="1" dirty="0">
                <a:latin typeface="+mn-lt"/>
              </a:rPr>
              <a:t>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Intranet</a:t>
            </a:r>
            <a:r>
              <a:rPr lang="es-ES" altLang="es-MX" sz="28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  </a:t>
            </a:r>
            <a:r>
              <a:rPr lang="es-ES" altLang="es-MX" sz="2800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                             </a:t>
            </a:r>
            <a:r>
              <a:rPr lang="es-ES" altLang="es-MX" sz="2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Extranet</a:t>
            </a:r>
          </a:p>
          <a:p>
            <a:endParaRPr lang="es-ES" altLang="es-MX" sz="1600" dirty="0">
              <a:latin typeface="+mn-lt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*Negocio - Empleado             *Negocio – Negocio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*Red común		           *Redes distintas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s-ES" altLang="es-MX" sz="24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*Ahorro en costos	           *Ventaja competitiva</a:t>
            </a:r>
          </a:p>
        </p:txBody>
      </p:sp>
    </p:spTree>
    <p:extLst>
      <p:ext uri="{BB962C8B-B14F-4D97-AF65-F5344CB8AC3E}">
        <p14:creationId xmlns:p14="http://schemas.microsoft.com/office/powerpoint/2010/main" val="2929804212"/>
      </p:ext>
    </p:extLst>
  </p:cSld>
  <p:clrMapOvr>
    <a:masterClrMapping/>
  </p:clrMapOvr>
  <p:transition>
    <p:spli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7" name="Rectangle 3"/>
          <p:cNvSpPr>
            <a:spLocks noChangeArrowheads="1"/>
          </p:cNvSpPr>
          <p:nvPr/>
        </p:nvSpPr>
        <p:spPr bwMode="auto">
          <a:xfrm>
            <a:off x="609600" y="1600200"/>
            <a:ext cx="7994848" cy="2764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s-ES" altLang="es-MX">
              <a:latin typeface="ZapfHumnst BT" charset="0"/>
            </a:endParaRPr>
          </a:p>
        </p:txBody>
      </p:sp>
      <p:sp>
        <p:nvSpPr>
          <p:cNvPr id="594948" name="Rectangle 4"/>
          <p:cNvSpPr>
            <a:spLocks noChangeArrowheads="1"/>
          </p:cNvSpPr>
          <p:nvPr/>
        </p:nvSpPr>
        <p:spPr bwMode="auto">
          <a:xfrm>
            <a:off x="595358" y="1812768"/>
            <a:ext cx="7786642" cy="53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Desarrollar </a:t>
            </a:r>
            <a:r>
              <a:rPr lang="es-ES" altLang="es-MX" sz="2000" dirty="0" err="1">
                <a:solidFill>
                  <a:schemeClr val="bg2">
                    <a:lumMod val="25000"/>
                  </a:schemeClr>
                </a:solidFill>
                <a:latin typeface="+mn-lt"/>
              </a:rPr>
              <a:t>WANs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privadas es caro. </a:t>
            </a:r>
            <a:endParaRPr lang="es-ES" altLang="es-MX" sz="2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94949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5852" y="4293096"/>
            <a:ext cx="3348372" cy="2160240"/>
          </a:xfrm>
          <a:prstGeom prst="rect">
            <a:avLst/>
          </a:prstGeom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577102" y="2262120"/>
            <a:ext cx="8027346" cy="2463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¡"/>
              <a:defRPr sz="29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5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65000"/>
              <a:buFont typeface="Wingdings" panose="05000000000000000000" pitchFamily="2" charset="2"/>
              <a:buChar char="¡"/>
              <a:defRPr sz="22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¡"/>
              <a:defRPr sz="19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Internet provee una estructura más flexible y económica de interconectar oficinas remotas. Sin embargo,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las redes públicas no garantizan la seguridad de las comunicaciones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por lo que las </a:t>
            </a:r>
            <a:r>
              <a:rPr lang="es-ES" altLang="es-MX" sz="2000" b="1" dirty="0">
                <a:solidFill>
                  <a:srgbClr val="0070C0"/>
                </a:solidFill>
                <a:latin typeface="+mn-lt"/>
              </a:rPr>
              <a:t>redes privadas virtuales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surgieron de la necesidad de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garantizar la seguridad de las comunicaciones en las redes públicas.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endParaRPr lang="es-ES" altLang="es-MX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13739"/>
      </p:ext>
    </p:extLst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536" y="1628800"/>
            <a:ext cx="8496944" cy="230425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Para tener aplicaciones seguras de acceso a Intranets y </a:t>
            </a:r>
            <a:r>
              <a:rPr lang="es-ES_tradnl" altLang="es-MX" sz="1800" dirty="0" err="1">
                <a:solidFill>
                  <a:schemeClr val="bg2">
                    <a:lumMod val="25000"/>
                  </a:schemeClr>
                </a:solidFill>
              </a:rPr>
              <a:t>Extranets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 se requiere de una </a:t>
            </a:r>
            <a:r>
              <a:rPr lang="es-ES_tradnl" altLang="es-MX" sz="1800" b="1" i="1" dirty="0">
                <a:solidFill>
                  <a:srgbClr val="3333FF"/>
                </a:solidFill>
              </a:rPr>
              <a:t>VPN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es una conexión segura entre dos puntos de Internet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(red pública), mediante el uso de</a:t>
            </a:r>
            <a:r>
              <a:rPr lang="es-ES_tradnl" altLang="es-MX" sz="1800" dirty="0"/>
              <a:t> </a:t>
            </a:r>
            <a:r>
              <a:rPr lang="es-ES_tradnl" altLang="es-MX" sz="1800" b="1" dirty="0">
                <a:solidFill>
                  <a:srgbClr val="3333FF"/>
                </a:solidFill>
              </a:rPr>
              <a:t>firewalls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que previenen el acceso no autorizado a la red y la práctica conocida como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“envíos por túneles - </a:t>
            </a:r>
            <a:r>
              <a:rPr lang="es-ES_tradnl" altLang="es-MX" sz="1800" b="1" dirty="0" err="1">
                <a:solidFill>
                  <a:schemeClr val="accent6">
                    <a:lumMod val="75000"/>
                  </a:schemeClr>
                </a:solidFill>
              </a:rPr>
              <a:t>Tunneling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”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, donde los paquetes de datos se cifran (encriptan) y encapsulan en paquetes IP para poder viajar a través de Internet y ocultar su contenido. 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949788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678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9" name="Rectangle 7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596" y="1778496"/>
            <a:ext cx="7617844" cy="1578496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firewall o servidor</a:t>
            </a:r>
            <a:r>
              <a:rPr lang="es-ES_tradnl" altLang="es-MX" sz="18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</a:rPr>
              <a:t>de seguridad </a:t>
            </a:r>
            <a:r>
              <a:rPr lang="es-ES_tradnl" altLang="es-MX" sz="1800" dirty="0">
                <a:solidFill>
                  <a:schemeClr val="bg2">
                    <a:lumMod val="25000"/>
                  </a:schemeClr>
                </a:solidFill>
              </a:rPr>
              <a:t>consta de hardware y software ubicados entre la red interna de una organización y una red externa para evitar que personas ajenas invadan las redes privadas.</a:t>
            </a:r>
          </a:p>
          <a:p>
            <a:pPr>
              <a:spcBef>
                <a:spcPct val="0"/>
              </a:spcBef>
            </a:pPr>
            <a:endParaRPr lang="es-ES_tradnl" altLang="es-MX" sz="1800" dirty="0"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4" y="3360486"/>
            <a:ext cx="7135156" cy="2654641"/>
          </a:xfrm>
          <a:prstGeom prst="rect">
            <a:avLst/>
          </a:prstGeom>
        </p:spPr>
      </p:pic>
      <p:sp>
        <p:nvSpPr>
          <p:cNvPr id="8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624" y="341784"/>
            <a:ext cx="7086600" cy="1143000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ts val="3800"/>
              </a:lnSpc>
              <a:spcBef>
                <a:spcPts val="0"/>
              </a:spcBef>
            </a:pPr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Redes Privadas Virtuales</a:t>
            </a:r>
            <a:b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(VPN = Virtual </a:t>
            </a:r>
            <a:r>
              <a:rPr lang="es-ES_tradnl" alt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Private</a:t>
            </a:r>
            <a:r>
              <a:rPr lang="es-ES_tradnl" alt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</a:rPr>
              <a:t> Network)</a:t>
            </a:r>
            <a:endParaRPr lang="es-ES_tradnl" altLang="es-MX" sz="2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47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75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004" name="Rectangle 12"/>
          <p:cNvSpPr>
            <a:spLocks noChangeArrowheads="1"/>
          </p:cNvSpPr>
          <p:nvPr/>
        </p:nvSpPr>
        <p:spPr bwMode="auto">
          <a:xfrm>
            <a:off x="3200400" y="2020888"/>
            <a:ext cx="3200400" cy="25908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7" name="Rectangle 35"/>
          <p:cNvSpPr>
            <a:spLocks noChangeArrowheads="1"/>
          </p:cNvSpPr>
          <p:nvPr/>
        </p:nvSpPr>
        <p:spPr bwMode="auto">
          <a:xfrm>
            <a:off x="381000" y="5943600"/>
            <a:ext cx="24384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6" name="Rectangle 34"/>
          <p:cNvSpPr>
            <a:spLocks noChangeArrowheads="1"/>
          </p:cNvSpPr>
          <p:nvPr/>
        </p:nvSpPr>
        <p:spPr bwMode="auto">
          <a:xfrm>
            <a:off x="1295400" y="1371600"/>
            <a:ext cx="78486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4" name="Rectangle 2"/>
          <p:cNvSpPr>
            <a:spLocks noChangeArrowheads="1"/>
          </p:cNvSpPr>
          <p:nvPr/>
        </p:nvSpPr>
        <p:spPr bwMode="auto">
          <a:xfrm>
            <a:off x="5638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I</a:t>
            </a:r>
          </a:p>
        </p:txBody>
      </p:sp>
      <p:sp>
        <p:nvSpPr>
          <p:cNvPr id="596995" name="Rectangle 3"/>
          <p:cNvSpPr>
            <a:spLocks noChangeArrowheads="1"/>
          </p:cNvSpPr>
          <p:nvPr/>
        </p:nvSpPr>
        <p:spPr bwMode="auto">
          <a:xfrm>
            <a:off x="3352800" y="38496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F</a:t>
            </a:r>
          </a:p>
        </p:txBody>
      </p:sp>
      <p:sp>
        <p:nvSpPr>
          <p:cNvPr id="596996" name="Rectangle 4"/>
          <p:cNvSpPr>
            <a:spLocks noChangeArrowheads="1"/>
          </p:cNvSpPr>
          <p:nvPr/>
        </p:nvSpPr>
        <p:spPr bwMode="auto">
          <a:xfrm>
            <a:off x="3352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H</a:t>
            </a:r>
          </a:p>
        </p:txBody>
      </p:sp>
      <p:sp>
        <p:nvSpPr>
          <p:cNvPr id="596997" name="Rectangle 5"/>
          <p:cNvSpPr>
            <a:spLocks noChangeArrowheads="1"/>
          </p:cNvSpPr>
          <p:nvPr/>
        </p:nvSpPr>
        <p:spPr bwMode="auto">
          <a:xfrm>
            <a:off x="5638800" y="2173288"/>
            <a:ext cx="609600" cy="609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400">
                <a:solidFill>
                  <a:srgbClr val="66FFFF"/>
                </a:solidFill>
                <a:latin typeface="Arial" panose="020B0604020202020204" pitchFamily="34" charset="0"/>
              </a:rPr>
              <a:t>M</a:t>
            </a:r>
          </a:p>
        </p:txBody>
      </p:sp>
      <p:sp>
        <p:nvSpPr>
          <p:cNvPr id="596998" name="Line 6"/>
          <p:cNvSpPr>
            <a:spLocks noChangeShapeType="1"/>
          </p:cNvSpPr>
          <p:nvPr/>
        </p:nvSpPr>
        <p:spPr bwMode="auto">
          <a:xfrm>
            <a:off x="3962400" y="24780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6999" name="Line 7"/>
          <p:cNvSpPr>
            <a:spLocks noChangeShapeType="1"/>
          </p:cNvSpPr>
          <p:nvPr/>
        </p:nvSpPr>
        <p:spPr bwMode="auto">
          <a:xfrm>
            <a:off x="3657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0" name="Line 8"/>
          <p:cNvSpPr>
            <a:spLocks noChangeShapeType="1"/>
          </p:cNvSpPr>
          <p:nvPr/>
        </p:nvSpPr>
        <p:spPr bwMode="auto">
          <a:xfrm>
            <a:off x="5943600" y="2782888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1" name="Line 9"/>
          <p:cNvSpPr>
            <a:spLocks noChangeShapeType="1"/>
          </p:cNvSpPr>
          <p:nvPr/>
        </p:nvSpPr>
        <p:spPr bwMode="auto">
          <a:xfrm>
            <a:off x="3962400" y="4154488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02" name="Text Box 10"/>
          <p:cNvSpPr txBox="1">
            <a:spLocks noChangeArrowheads="1"/>
          </p:cNvSpPr>
          <p:nvPr/>
        </p:nvSpPr>
        <p:spPr bwMode="auto">
          <a:xfrm>
            <a:off x="4038600" y="2428875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Intranet</a:t>
            </a:r>
          </a:p>
        </p:txBody>
      </p:sp>
      <p:sp>
        <p:nvSpPr>
          <p:cNvPr id="597005" name="Rectangle 13"/>
          <p:cNvSpPr>
            <a:spLocks noChangeArrowheads="1"/>
          </p:cNvSpPr>
          <p:nvPr/>
        </p:nvSpPr>
        <p:spPr bwMode="auto">
          <a:xfrm>
            <a:off x="1371600" y="1487488"/>
            <a:ext cx="1447800" cy="533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Clientes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6" name="Rectangle 14"/>
          <p:cNvSpPr>
            <a:spLocks noChangeArrowheads="1"/>
          </p:cNvSpPr>
          <p:nvPr/>
        </p:nvSpPr>
        <p:spPr bwMode="auto">
          <a:xfrm>
            <a:off x="6781800" y="4611688"/>
            <a:ext cx="1600200" cy="560387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 Vendedores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7" name="Rectangle 15"/>
          <p:cNvSpPr>
            <a:spLocks noChangeArrowheads="1"/>
          </p:cNvSpPr>
          <p:nvPr/>
        </p:nvSpPr>
        <p:spPr bwMode="auto">
          <a:xfrm>
            <a:off x="1219200" y="4611688"/>
            <a:ext cx="1828800" cy="6731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Proveedores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8" name="Rectangle 16"/>
          <p:cNvSpPr>
            <a:spLocks noChangeArrowheads="1"/>
          </p:cNvSpPr>
          <p:nvPr/>
        </p:nvSpPr>
        <p:spPr bwMode="auto">
          <a:xfrm>
            <a:off x="6477000" y="1487488"/>
            <a:ext cx="1981200" cy="533400"/>
          </a:xfrm>
          <a:prstGeom prst="rect">
            <a:avLst/>
          </a:prstGeom>
          <a:solidFill>
            <a:srgbClr val="99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es-MX" sz="2000" b="1" i="1">
                <a:latin typeface="Times New Roman" panose="02020603050405020304" pitchFamily="18" charset="0"/>
              </a:rPr>
              <a:t>Distribuidores</a:t>
            </a:r>
            <a:endParaRPr lang="en-US" altLang="es-MX" sz="2000" i="1">
              <a:latin typeface="Times New Roman" panose="02020603050405020304" pitchFamily="18" charset="0"/>
            </a:endParaRPr>
          </a:p>
        </p:txBody>
      </p:sp>
      <p:sp>
        <p:nvSpPr>
          <p:cNvPr id="597009" name="Line 17"/>
          <p:cNvSpPr>
            <a:spLocks noChangeShapeType="1"/>
          </p:cNvSpPr>
          <p:nvPr/>
        </p:nvSpPr>
        <p:spPr bwMode="auto">
          <a:xfrm>
            <a:off x="2819400" y="1716088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0" name="Line 18"/>
          <p:cNvSpPr>
            <a:spLocks noChangeShapeType="1"/>
          </p:cNvSpPr>
          <p:nvPr/>
        </p:nvSpPr>
        <p:spPr bwMode="auto">
          <a:xfrm>
            <a:off x="4724400" y="17160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1" name="Line 19"/>
          <p:cNvSpPr>
            <a:spLocks noChangeShapeType="1"/>
          </p:cNvSpPr>
          <p:nvPr/>
        </p:nvSpPr>
        <p:spPr bwMode="auto">
          <a:xfrm flipH="1">
            <a:off x="6400800" y="3316288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2" name="Line 20"/>
          <p:cNvSpPr>
            <a:spLocks noChangeShapeType="1"/>
          </p:cNvSpPr>
          <p:nvPr/>
        </p:nvSpPr>
        <p:spPr bwMode="auto">
          <a:xfrm flipH="1">
            <a:off x="4800600" y="49164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3" name="Line 21"/>
          <p:cNvSpPr>
            <a:spLocks noChangeShapeType="1"/>
          </p:cNvSpPr>
          <p:nvPr/>
        </p:nvSpPr>
        <p:spPr bwMode="auto">
          <a:xfrm flipV="1">
            <a:off x="4800600" y="46116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4" name="Line 22"/>
          <p:cNvSpPr>
            <a:spLocks noChangeShapeType="1"/>
          </p:cNvSpPr>
          <p:nvPr/>
        </p:nvSpPr>
        <p:spPr bwMode="auto">
          <a:xfrm flipV="1">
            <a:off x="2057400" y="3392488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5" name="Line 23"/>
          <p:cNvSpPr>
            <a:spLocks noChangeShapeType="1"/>
          </p:cNvSpPr>
          <p:nvPr/>
        </p:nvSpPr>
        <p:spPr bwMode="auto">
          <a:xfrm>
            <a:off x="2057400" y="3392488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16" name="Text Box 24"/>
          <p:cNvSpPr txBox="1">
            <a:spLocks noChangeArrowheads="1"/>
          </p:cNvSpPr>
          <p:nvPr/>
        </p:nvSpPr>
        <p:spPr bwMode="auto">
          <a:xfrm>
            <a:off x="3048000" y="12065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7" name="Text Box 25"/>
          <p:cNvSpPr txBox="1">
            <a:spLocks noChangeArrowheads="1"/>
          </p:cNvSpPr>
          <p:nvPr/>
        </p:nvSpPr>
        <p:spPr bwMode="auto">
          <a:xfrm>
            <a:off x="4943475" y="4930775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8" name="Text Box 26"/>
          <p:cNvSpPr txBox="1">
            <a:spLocks noChangeArrowheads="1"/>
          </p:cNvSpPr>
          <p:nvPr/>
        </p:nvSpPr>
        <p:spPr bwMode="auto">
          <a:xfrm>
            <a:off x="1524000" y="2882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19" name="Text Box 27"/>
          <p:cNvSpPr txBox="1">
            <a:spLocks noChangeArrowheads="1"/>
          </p:cNvSpPr>
          <p:nvPr/>
        </p:nvSpPr>
        <p:spPr bwMode="auto">
          <a:xfrm>
            <a:off x="6477000" y="3263900"/>
            <a:ext cx="1609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Extranet</a:t>
            </a:r>
          </a:p>
        </p:txBody>
      </p:sp>
      <p:sp>
        <p:nvSpPr>
          <p:cNvPr id="597020" name="Rectangle 28"/>
          <p:cNvSpPr>
            <a:spLocks noChangeArrowheads="1"/>
          </p:cNvSpPr>
          <p:nvPr/>
        </p:nvSpPr>
        <p:spPr bwMode="auto">
          <a:xfrm>
            <a:off x="1143000" y="954088"/>
            <a:ext cx="7391400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1" name="Text Box 29"/>
          <p:cNvSpPr txBox="1">
            <a:spLocks noChangeArrowheads="1"/>
          </p:cNvSpPr>
          <p:nvPr/>
        </p:nvSpPr>
        <p:spPr bwMode="auto">
          <a:xfrm>
            <a:off x="3962400" y="3810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2" name="Text Box 30"/>
          <p:cNvSpPr txBox="1">
            <a:spLocks noChangeArrowheads="1"/>
          </p:cNvSpPr>
          <p:nvPr/>
        </p:nvSpPr>
        <p:spPr bwMode="auto">
          <a:xfrm>
            <a:off x="3962400" y="6172200"/>
            <a:ext cx="1490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s-MX" sz="2800" b="1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597023" name="Line 31"/>
          <p:cNvSpPr>
            <a:spLocks noChangeShapeType="1"/>
          </p:cNvSpPr>
          <p:nvPr/>
        </p:nvSpPr>
        <p:spPr bwMode="auto">
          <a:xfrm flipV="1">
            <a:off x="7467600" y="2020888"/>
            <a:ext cx="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4" name="Line 32"/>
          <p:cNvSpPr>
            <a:spLocks noChangeShapeType="1"/>
          </p:cNvSpPr>
          <p:nvPr/>
        </p:nvSpPr>
        <p:spPr bwMode="auto">
          <a:xfrm flipH="1"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97025" name="Line 33"/>
          <p:cNvSpPr>
            <a:spLocks noChangeShapeType="1"/>
          </p:cNvSpPr>
          <p:nvPr/>
        </p:nvSpPr>
        <p:spPr bwMode="auto">
          <a:xfrm>
            <a:off x="3962400" y="2782888"/>
            <a:ext cx="1676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593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489473"/>
            <a:ext cx="3558854" cy="2299567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2699792" y="644517"/>
            <a:ext cx="5013087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y fibra óptica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114" y="3100449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9109" y="3789040"/>
            <a:ext cx="3474452" cy="249388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D60A3AE0-F029-4261-A37A-7BC4726BC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66591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044" y="2431705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400874" y="825601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711601" y="1467444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1600" y="244663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4752" y="577815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37980" y="415882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1600" y="295622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37980" y="467003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0794" y="346854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9250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980728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6" name="CuadroTexto 15"/>
          <p:cNvSpPr txBox="1"/>
          <p:nvPr/>
        </p:nvSpPr>
        <p:spPr>
          <a:xfrm>
            <a:off x="683568" y="5949280"/>
            <a:ext cx="8188959" cy="698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El </a:t>
            </a:r>
            <a:r>
              <a:rPr lang="es-MX" sz="1400" b="1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ancho de banda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 es la longitud, medida en 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  <a:hlinkClick r:id="rId3" tooltip="Hz"/>
              </a:rPr>
              <a:t>Hz</a:t>
            </a:r>
            <a:r>
              <a:rPr lang="es-MX" sz="1400" dirty="0">
                <a:solidFill>
                  <a:schemeClr val="bg2">
                    <a:lumMod val="10000"/>
                  </a:schemeClr>
                </a:solidFill>
                <a:latin typeface="ZapfHumnst BT"/>
              </a:rPr>
              <a:t>, del rango de frecuencias en el que se concentra la mayor parte de la potencia de la señal.</a:t>
            </a:r>
            <a:endParaRPr lang="es-MX" sz="1500" dirty="0">
              <a:solidFill>
                <a:schemeClr val="bg2">
                  <a:lumMod val="10000"/>
                </a:schemeClr>
              </a:solidFill>
              <a:latin typeface="ZapfHumnst BT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28750" y="210003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703521" y="1736079"/>
            <a:ext cx="8044942" cy="395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/>
        </p:nvGraphicFramePr>
        <p:xfrm>
          <a:off x="1095662" y="2135652"/>
          <a:ext cx="7364770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912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394165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218797259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Ancho de banda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-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16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250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500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600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1000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2000 </a:t>
                      </a:r>
                      <a:r>
                        <a:rPr lang="es-MX" sz="1600" u="none" strike="noStrike" dirty="0" err="1">
                          <a:effectLst/>
                        </a:rPr>
                        <a:t>Mhz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94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508071" y="1876704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500062" y="1063253"/>
            <a:ext cx="8248401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608484" y="4562760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639283" y="5199583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500062" y="3395726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7A9D05A7-EFFA-49E7-B45A-240FEC7C13CE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2439996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5FA61F0A-8B1A-4E77-ADEB-9B2141381D01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7683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 que utilizan líneas físicas</a:t>
            </a:r>
          </a:p>
        </p:txBody>
      </p:sp>
    </p:spTree>
    <p:extLst>
      <p:ext uri="{BB962C8B-B14F-4D97-AF65-F5344CB8AC3E}">
        <p14:creationId xmlns:p14="http://schemas.microsoft.com/office/powerpoint/2010/main" val="11214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2853</Words>
  <Application>Microsoft Office PowerPoint</Application>
  <PresentationFormat>Presentación en pantalla (4:3)</PresentationFormat>
  <Paragraphs>291</Paragraphs>
  <Slides>48</Slides>
  <Notes>19</Notes>
  <HiddenSlides>0</HiddenSlides>
  <MMClips>0</MMClips>
  <ScaleCrop>false</ScaleCrop>
  <HeadingPairs>
    <vt:vector size="8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60" baseType="lpstr">
      <vt:lpstr>Arial</vt:lpstr>
      <vt:lpstr>Calibri</vt:lpstr>
      <vt:lpstr>Courier New</vt:lpstr>
      <vt:lpstr>Dom Casual</vt:lpstr>
      <vt:lpstr>inherit</vt:lpstr>
      <vt:lpstr>Monotype Sorts</vt:lpstr>
      <vt:lpstr>Times New Roman</vt:lpstr>
      <vt:lpstr>Verdana</vt:lpstr>
      <vt:lpstr>Wingdings</vt:lpstr>
      <vt:lpstr>ZapfHumnst BT</vt:lpstr>
      <vt:lpstr>Tema de Office</vt:lpstr>
      <vt:lpstr>Imagen</vt:lpstr>
      <vt:lpstr>TC 2022 Interconexión de redes</vt:lpstr>
      <vt:lpstr>TC 2022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Redes Privadas Virtuales (VPN = Virtual Private Network)</vt:lpstr>
      <vt:lpstr>Redes Privadas Virtuales (VPN = Virtual Private Network)</vt:lpstr>
      <vt:lpstr>Redes Privadas Virtuales (VPN = Virtual Private Network)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2022 Interconexión de redes</dc:title>
  <dc:creator>Lizethe Pérez Fuertes</dc:creator>
  <cp:lastModifiedBy>Lizethe Pérez Fuertes</cp:lastModifiedBy>
  <cp:revision>3</cp:revision>
  <dcterms:created xsi:type="dcterms:W3CDTF">2021-02-08T03:07:42Z</dcterms:created>
  <dcterms:modified xsi:type="dcterms:W3CDTF">2021-02-08T03:51:00Z</dcterms:modified>
</cp:coreProperties>
</file>