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41" r:id="rId2"/>
    <p:sldId id="344" r:id="rId3"/>
    <p:sldId id="345" r:id="rId4"/>
    <p:sldId id="346" r:id="rId5"/>
    <p:sldId id="348" r:id="rId6"/>
    <p:sldId id="349" r:id="rId7"/>
    <p:sldId id="802" r:id="rId8"/>
    <p:sldId id="352" r:id="rId9"/>
    <p:sldId id="353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9" r:id="rId18"/>
    <p:sldId id="366" r:id="rId19"/>
    <p:sldId id="367" r:id="rId20"/>
    <p:sldId id="368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80" r:id="rId30"/>
    <p:sldId id="382" r:id="rId31"/>
    <p:sldId id="381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804" r:id="rId41"/>
    <p:sldId id="803" r:id="rId42"/>
    <p:sldId id="805" r:id="rId43"/>
    <p:sldId id="393" r:id="rId44"/>
    <p:sldId id="394" r:id="rId45"/>
    <p:sldId id="395" r:id="rId46"/>
    <p:sldId id="396" r:id="rId47"/>
    <p:sldId id="397" r:id="rId4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43" autoAdjust="0"/>
    <p:restoredTop sz="93250" autoAdjust="0"/>
  </p:normalViewPr>
  <p:slideViewPr>
    <p:cSldViewPr>
      <p:cViewPr varScale="1">
        <p:scale>
          <a:sx n="103" d="100"/>
          <a:sy n="103" d="100"/>
        </p:scale>
        <p:origin x="214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15F0F-6D28-499C-8425-A9347399C9A5}" type="datetimeFigureOut">
              <a:rPr lang="es-MX" smtClean="0"/>
              <a:t>24/04/2022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4254-95EA-43C3-A456-75717B6028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315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34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C16159-BDB0-42BC-817E-44D203180313}" type="slidenum">
              <a:rPr lang="es-MX" sz="1200" smtClean="0"/>
              <a:pPr/>
              <a:t>19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285941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6827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00C4400-0B65-4078-9655-01B1FBDF1311}" type="slidenum">
              <a:rPr lang="es-MX" sz="1200" smtClean="0"/>
              <a:pPr/>
              <a:t>23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757845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55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E07A90-E945-4BD1-8CD7-BAD22F1D132F}" type="slidenum">
              <a:rPr lang="es-MX" sz="1200" smtClean="0"/>
              <a:pPr/>
              <a:t>24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664402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65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A42187-753D-4B20-937F-1DD0CCADB0AF}" type="slidenum">
              <a:rPr lang="es-MX" sz="1200" smtClean="0"/>
              <a:pPr/>
              <a:t>28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080733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758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6BEB14-AFDF-4787-B308-5C6D2692C763}" type="slidenum">
              <a:rPr lang="es-MX" sz="1200" smtClean="0"/>
              <a:pPr/>
              <a:t>29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221737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96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6F4935-66C1-411A-A676-27A7EC6DAB9B}" type="slidenum">
              <a:rPr lang="es-MX" sz="1200" smtClean="0"/>
              <a:pPr/>
              <a:t>30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954538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86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EFECB1-F6DF-4DED-9BA9-4B9EBAEA4306}" type="slidenum">
              <a:rPr lang="es-MX" sz="1200" smtClean="0"/>
              <a:pPr/>
              <a:t>31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2029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168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DC0D326-B316-4193-883C-B9DE43D6A269}" type="slidenum">
              <a:rPr lang="es-MX" sz="1200" smtClean="0"/>
              <a:pPr/>
              <a:t>32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99324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270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F710B4-6B7B-4D55-A8F5-8BA355BBB001}" type="slidenum">
              <a:rPr lang="es-MX" sz="1200" smtClean="0"/>
              <a:pPr/>
              <a:t>34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26863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61756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373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E99E83-092C-4C26-A737-B1DC600089FB}" type="slidenum">
              <a:rPr lang="es-MX" sz="1200" smtClean="0"/>
              <a:pPr/>
              <a:t>35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980715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47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0AA854-E2F7-4776-BABB-B3F86AD868DD}" type="slidenum">
              <a:rPr lang="es-MX" sz="1200" smtClean="0"/>
              <a:pPr/>
              <a:t>36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074178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57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682B6F-1B7B-432B-B010-C4947D3DE591}" type="slidenum">
              <a:rPr lang="es-MX" sz="1200" smtClean="0"/>
              <a:pPr/>
              <a:t>37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2701533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680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A0E061-6C61-4A42-A744-BF8C1586F66D}" type="slidenum">
              <a:rPr lang="es-MX" sz="1200" smtClean="0"/>
              <a:pPr/>
              <a:t>38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997905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782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C13321-D942-4557-AD67-337E6890D949}" type="slidenum">
              <a:rPr lang="es-MX" sz="1200" smtClean="0"/>
              <a:pPr/>
              <a:t>39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098059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7637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32131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7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 – Protocolos y estándares de red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3.2.3 – </a:t>
            </a:r>
            <a:r>
              <a:rPr lang="es-ES" altLang="en-US" sz="1200" dirty="0"/>
              <a:t>Organizaciones de estándares</a:t>
            </a:r>
          </a:p>
          <a:p>
            <a:r>
              <a:rPr lang="es-ES" dirty="0">
                <a:latin typeface="Arial" charset="0"/>
              </a:rPr>
              <a:t>3.2.3.3 – </a:t>
            </a:r>
            <a:r>
              <a:rPr lang="es-ES" b="0" dirty="0"/>
              <a:t>Organizaciones de estándares de comunicaciones y electrónica</a:t>
            </a:r>
          </a:p>
        </p:txBody>
      </p:sp>
    </p:spTree>
    <p:extLst>
      <p:ext uri="{BB962C8B-B14F-4D97-AF65-F5344CB8AC3E}">
        <p14:creationId xmlns:p14="http://schemas.microsoft.com/office/powerpoint/2010/main" val="827683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2499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98DD59-7978-4B76-8B6F-22E3F47892A9}" type="slidenum">
              <a:rPr lang="es-MX" sz="1200" smtClean="0"/>
              <a:pPr/>
              <a:t>10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272246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3243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sz="1100"/>
              <a:t>PBX es cualquier central telefónica conectada directamente a la red pública de teléfono por </a:t>
            </a:r>
          </a:p>
          <a:p>
            <a:r>
              <a:rPr lang="es-MX" sz="1100"/>
              <a:t>medio de líneas troncales para gestionar, además de las llamadas internas, las entrantes y/o salientes con autonomía sobre cualquier otra central telefónica. </a:t>
            </a:r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1539CD3-0928-490D-8C5B-B4B522BB5DA6}" type="slidenum">
              <a:rPr lang="es-MX" sz="1200" smtClean="0"/>
              <a:pPr/>
              <a:t>14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057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14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0F2B3B-50BB-4825-8039-787CE9057AC7}" type="slidenum">
              <a:rPr lang="es-MX" sz="1200" smtClean="0"/>
              <a:pPr/>
              <a:t>15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952139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24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2D5A9B-FF37-44F1-B870-4349840A317E}" type="slidenum">
              <a:rPr lang="es-MX" sz="1200" smtClean="0"/>
              <a:pPr/>
              <a:t>18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11435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24774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gi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4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4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8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1.pn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5616" y="2420888"/>
            <a:ext cx="6008712" cy="112454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Cableado estructurado</a:t>
            </a:r>
            <a:endParaRPr lang="es-MX" sz="14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21" y="3645024"/>
            <a:ext cx="326436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10 CuadroTexto"/>
          <p:cNvSpPr txBox="1">
            <a:spLocks noChangeArrowheads="1"/>
          </p:cNvSpPr>
          <p:nvPr/>
        </p:nvSpPr>
        <p:spPr bwMode="auto">
          <a:xfrm>
            <a:off x="515481" y="1029921"/>
            <a:ext cx="8110537" cy="173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tecnologías Ethernet que existen se diferencian en estos conceptos:</a:t>
            </a:r>
          </a:p>
          <a:p>
            <a:pPr eaLnBrk="1" hangingPunct="1"/>
            <a:endParaRPr lang="es-MX" sz="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Velocidad de transmisión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Velocidad a la que transmite la tecnología.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Tipo de cable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Tecnología del nivel físico que usa la tecnología. </a:t>
            </a:r>
          </a:p>
          <a:p>
            <a:pPr algn="just"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Longitud máxima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Distancia máxima que puede haber entre dos nodos adyacentes (sin repetidores)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Topología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Determina la forma de actuar de los puntos de enlace centrales. Éstos pueden ser </a:t>
            </a:r>
          </a:p>
          <a:p>
            <a:pPr eaLnBrk="1" hangingPunct="1">
              <a:lnSpc>
                <a:spcPts val="2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Conectores T (usados con las tecnologías más antiguas),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hubs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switches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3400" y="260648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Tecnología Ethernet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AF62C64-072C-4F81-B529-452E82A0A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44" y="2890672"/>
            <a:ext cx="8089274" cy="372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5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sp>
        <p:nvSpPr>
          <p:cNvPr id="22532" name="4 CuadroTexto"/>
          <p:cNvSpPr txBox="1">
            <a:spLocks noChangeArrowheads="1"/>
          </p:cNvSpPr>
          <p:nvPr/>
        </p:nvSpPr>
        <p:spPr bwMode="auto">
          <a:xfrm>
            <a:off x="642938" y="1340768"/>
            <a:ext cx="57864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b="1" dirty="0">
                <a:latin typeface="ZapfHumnst BT"/>
              </a:rPr>
              <a:t>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 definen 6 componentes o subsistemas: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52525" y="2034579"/>
            <a:ext cx="377666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Instalaciones de entrada (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POP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152525" y="2506067"/>
            <a:ext cx="41338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 de equipos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143000" y="3506192"/>
            <a:ext cx="44291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4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vertical (“Backbone”)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143000" y="3006129"/>
            <a:ext cx="37147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3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Salas de telecomunicaciones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143000" y="4071342"/>
            <a:ext cx="2857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5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horizontal</a:t>
            </a: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1143000" y="4649192"/>
            <a:ext cx="37861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6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Área de trabajo</a:t>
            </a:r>
          </a:p>
        </p:txBody>
      </p:sp>
      <p:pic>
        <p:nvPicPr>
          <p:cNvPr id="194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00250"/>
            <a:ext cx="2524125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3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14" grpId="0" autoUpdateAnimBg="0"/>
      <p:bldP spid="15" grpId="0" autoUpdateAnimBg="0"/>
      <p:bldP spid="26" grpId="0" autoUpdateAnimBg="0"/>
      <p:bldP spid="27" grpId="0" autoUpdateAnimBg="0"/>
      <p:bldP spid="28" grpId="0" autoUpdateAnimBg="0"/>
      <p:bldP spid="2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428750"/>
            <a:ext cx="8010525" cy="464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575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1. Instalaciones de entrada (POP)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500063" y="1285875"/>
            <a:ext cx="800100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define como la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ubicación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donde “entran” los servicios de telecomunicaciones</a:t>
            </a: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edificio, incluyendo: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3357563"/>
            <a:ext cx="2681288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071563" y="2214563"/>
            <a:ext cx="4929187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9875" indent="-269875">
              <a:lnSpc>
                <a:spcPct val="150000"/>
              </a:lnSpc>
              <a:buFont typeface="Courier New" pitchFamily="49" charset="0"/>
              <a:buChar char="o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El punto de entrada a través de la pared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Rectángulo"/>
          <p:cNvSpPr>
            <a:spLocks noChangeArrowheads="1"/>
          </p:cNvSpPr>
          <p:nvPr/>
        </p:nvSpPr>
        <p:spPr bwMode="auto">
          <a:xfrm>
            <a:off x="571500" y="3291235"/>
            <a:ext cx="4929188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contener interfaces de acceso de la red pública.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071563" y="2714625"/>
            <a:ext cx="7072312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9875" indent="-269875">
              <a:lnSpc>
                <a:spcPct val="150000"/>
              </a:lnSpc>
              <a:buFont typeface="Courier New" pitchFamily="49" charset="0"/>
              <a:buChar char="o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Continuando hasta la sala o espacio de instalaciones de entrada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571500" y="5005735"/>
            <a:ext cx="5072063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Puede incorporar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backbone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que conecta a otros edificios.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571500" y="4134197"/>
            <a:ext cx="500062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 ubicarse cerca de los montajes verticales.</a:t>
            </a:r>
          </a:p>
        </p:txBody>
      </p:sp>
    </p:spTree>
    <p:extLst>
      <p:ext uri="{BB962C8B-B14F-4D97-AF65-F5344CB8AC3E}">
        <p14:creationId xmlns:p14="http://schemas.microsoft.com/office/powerpoint/2010/main" val="136548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2. Sala de equipos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500063" y="1500188"/>
            <a:ext cx="800100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define como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espacio</a:t>
            </a:r>
            <a:r>
              <a:rPr lang="es-MX" sz="2000" b="1" dirty="0">
                <a:latin typeface="ZapfHumnst BT"/>
              </a:rPr>
              <a:t>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donde residen los equipos de telecomunicaciones</a:t>
            </a:r>
            <a:r>
              <a:rPr lang="es-MX" sz="2000" dirty="0"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comunes al edificio tales como:</a:t>
            </a:r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000125" y="2879725"/>
            <a:ext cx="3429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Central telefónica (PBX)</a:t>
            </a:r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1000125" y="3379788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Centrales de video</a:t>
            </a:r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auto">
          <a:xfrm>
            <a:off x="1000125" y="3879850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Servidores centrales</a:t>
            </a:r>
          </a:p>
        </p:txBody>
      </p:sp>
      <p:grpSp>
        <p:nvGrpSpPr>
          <p:cNvPr id="22535" name="78 Grupo"/>
          <p:cNvGrpSpPr>
            <a:grpSpLocks/>
          </p:cNvGrpSpPr>
          <p:nvPr/>
        </p:nvGrpSpPr>
        <p:grpSpPr bwMode="auto">
          <a:xfrm>
            <a:off x="4584700" y="3022600"/>
            <a:ext cx="3916363" cy="1835150"/>
            <a:chOff x="4584754" y="2500306"/>
            <a:chExt cx="3916336" cy="1835161"/>
          </a:xfrm>
        </p:grpSpPr>
        <p:grpSp>
          <p:nvGrpSpPr>
            <p:cNvPr id="22537" name="Group 12"/>
            <p:cNvGrpSpPr>
              <a:grpSpLocks/>
            </p:cNvGrpSpPr>
            <p:nvPr/>
          </p:nvGrpSpPr>
          <p:grpSpPr bwMode="auto">
            <a:xfrm>
              <a:off x="4705377" y="4073529"/>
              <a:ext cx="3795713" cy="261938"/>
              <a:chOff x="1132" y="3798"/>
              <a:chExt cx="4532" cy="229"/>
            </a:xfrm>
          </p:grpSpPr>
          <p:sp>
            <p:nvSpPr>
              <p:cNvPr id="22548" name="Freeform 13"/>
              <p:cNvSpPr>
                <a:spLocks/>
              </p:cNvSpPr>
              <p:nvPr/>
            </p:nvSpPr>
            <p:spPr bwMode="auto">
              <a:xfrm>
                <a:off x="1152" y="3799"/>
                <a:ext cx="395" cy="228"/>
              </a:xfrm>
              <a:custGeom>
                <a:avLst/>
                <a:gdLst>
                  <a:gd name="T0" fmla="*/ 65 w 432"/>
                  <a:gd name="T1" fmla="*/ 20 h 252"/>
                  <a:gd name="T2" fmla="*/ 65 w 432"/>
                  <a:gd name="T3" fmla="*/ 30 h 252"/>
                  <a:gd name="T4" fmla="*/ 0 w 432"/>
                  <a:gd name="T5" fmla="*/ 5 h 252"/>
                  <a:gd name="T6" fmla="*/ 0 w 432"/>
                  <a:gd name="T7" fmla="*/ 0 h 252"/>
                  <a:gd name="T8" fmla="*/ 65 w 432"/>
                  <a:gd name="T9" fmla="*/ 20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9" name="Freeform 14"/>
              <p:cNvSpPr>
                <a:spLocks/>
              </p:cNvSpPr>
              <p:nvPr/>
            </p:nvSpPr>
            <p:spPr bwMode="auto">
              <a:xfrm>
                <a:off x="1132" y="3798"/>
                <a:ext cx="4516" cy="148"/>
              </a:xfrm>
              <a:custGeom>
                <a:avLst/>
                <a:gdLst>
                  <a:gd name="T0" fmla="*/ 737 w 4944"/>
                  <a:gd name="T1" fmla="*/ 16 h 165"/>
                  <a:gd name="T2" fmla="*/ 70 w 4944"/>
                  <a:gd name="T3" fmla="*/ 16 h 165"/>
                  <a:gd name="T4" fmla="*/ 0 w 4944"/>
                  <a:gd name="T5" fmla="*/ 0 h 165"/>
                  <a:gd name="T6" fmla="*/ 576 w 4944"/>
                  <a:gd name="T7" fmla="*/ 3 h 165"/>
                  <a:gd name="T8" fmla="*/ 737 w 4944"/>
                  <a:gd name="T9" fmla="*/ 16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44"/>
                  <a:gd name="T16" fmla="*/ 0 h 165"/>
                  <a:gd name="T17" fmla="*/ 4944 w 4944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44" h="165">
                    <a:moveTo>
                      <a:pt x="4943" y="164"/>
                    </a:moveTo>
                    <a:lnTo>
                      <a:pt x="473" y="162"/>
                    </a:lnTo>
                    <a:lnTo>
                      <a:pt x="0" y="0"/>
                    </a:lnTo>
                    <a:lnTo>
                      <a:pt x="3864" y="3"/>
                    </a:lnTo>
                    <a:lnTo>
                      <a:pt x="4943" y="164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50" name="Freeform 15"/>
              <p:cNvSpPr>
                <a:spLocks/>
              </p:cNvSpPr>
              <p:nvPr/>
            </p:nvSpPr>
            <p:spPr bwMode="auto">
              <a:xfrm>
                <a:off x="1563" y="3956"/>
                <a:ext cx="4101" cy="68"/>
              </a:xfrm>
              <a:custGeom>
                <a:avLst/>
                <a:gdLst>
                  <a:gd name="T0" fmla="*/ 0 w 4490"/>
                  <a:gd name="T1" fmla="*/ 10 h 75"/>
                  <a:gd name="T2" fmla="*/ 670 w 4490"/>
                  <a:gd name="T3" fmla="*/ 10 h 75"/>
                  <a:gd name="T4" fmla="*/ 670 w 4490"/>
                  <a:gd name="T5" fmla="*/ 0 h 75"/>
                  <a:gd name="T6" fmla="*/ 0 w 4490"/>
                  <a:gd name="T7" fmla="*/ 0 h 75"/>
                  <a:gd name="T8" fmla="*/ 0 w 4490"/>
                  <a:gd name="T9" fmla="*/ 1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90"/>
                  <a:gd name="T16" fmla="*/ 0 h 75"/>
                  <a:gd name="T17" fmla="*/ 4490 w 4490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90" h="75">
                    <a:moveTo>
                      <a:pt x="0" y="74"/>
                    </a:moveTo>
                    <a:lnTo>
                      <a:pt x="4489" y="74"/>
                    </a:lnTo>
                    <a:lnTo>
                      <a:pt x="4489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2538" name="AutoShape 31"/>
            <p:cNvSpPr>
              <a:spLocks noChangeArrowheads="1"/>
            </p:cNvSpPr>
            <p:nvPr/>
          </p:nvSpPr>
          <p:spPr bwMode="auto">
            <a:xfrm flipH="1">
              <a:off x="4929190" y="3500438"/>
              <a:ext cx="615975" cy="671513"/>
            </a:xfrm>
            <a:prstGeom prst="cube">
              <a:avLst>
                <a:gd name="adj" fmla="val 23806"/>
              </a:avLst>
            </a:prstGeom>
            <a:solidFill>
              <a:srgbClr val="919191"/>
            </a:solidFill>
            <a:ln w="508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800"/>
            </a:p>
          </p:txBody>
        </p:sp>
        <p:sp>
          <p:nvSpPr>
            <p:cNvPr id="70" name="Rectangle 38"/>
            <p:cNvSpPr>
              <a:spLocks noChangeArrowheads="1"/>
            </p:cNvSpPr>
            <p:nvPr/>
          </p:nvSpPr>
          <p:spPr bwMode="auto">
            <a:xfrm>
              <a:off x="5513436" y="3751263"/>
              <a:ext cx="1965311" cy="3397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s-ES_tradnl" sz="18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Sala de Equipos</a:t>
              </a:r>
            </a:p>
          </p:txBody>
        </p:sp>
        <p:grpSp>
          <p:nvGrpSpPr>
            <p:cNvPr id="22540" name="Group 16"/>
            <p:cNvGrpSpPr>
              <a:grpSpLocks/>
            </p:cNvGrpSpPr>
            <p:nvPr/>
          </p:nvGrpSpPr>
          <p:grpSpPr bwMode="auto">
            <a:xfrm>
              <a:off x="4584754" y="3189289"/>
              <a:ext cx="3790950" cy="263525"/>
              <a:chOff x="2241" y="2888"/>
              <a:chExt cx="4231" cy="254"/>
            </a:xfrm>
          </p:grpSpPr>
          <p:sp>
            <p:nvSpPr>
              <p:cNvPr id="22545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6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7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22541" name="Group 16"/>
            <p:cNvGrpSpPr>
              <a:grpSpLocks/>
            </p:cNvGrpSpPr>
            <p:nvPr/>
          </p:nvGrpSpPr>
          <p:grpSpPr bwMode="auto">
            <a:xfrm>
              <a:off x="4584754" y="2500306"/>
              <a:ext cx="3790950" cy="263525"/>
              <a:chOff x="2241" y="2888"/>
              <a:chExt cx="4231" cy="254"/>
            </a:xfrm>
          </p:grpSpPr>
          <p:sp>
            <p:nvSpPr>
              <p:cNvPr id="22542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3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4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24" name="23 Rectángulo"/>
          <p:cNvSpPr>
            <a:spLocks noChangeArrowheads="1"/>
          </p:cNvSpPr>
          <p:nvPr/>
        </p:nvSpPr>
        <p:spPr bwMode="auto">
          <a:xfrm>
            <a:off x="1000125" y="4379913"/>
            <a:ext cx="3214688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Ruteadores </a:t>
            </a:r>
          </a:p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primario para la distribución vertical.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128948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17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539552" y="1137266"/>
            <a:ext cx="79168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En su diseño se debe prever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lugar suficiente para los equipos actuales </a:t>
            </a:r>
            <a:r>
              <a:rPr lang="es-MX" sz="2000" dirty="0">
                <a:latin typeface="ZapfHumnst BT"/>
              </a:rPr>
              <a:t>y para los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futuros crecimientos</a:t>
            </a:r>
            <a:r>
              <a:rPr lang="es-MX" sz="2000" b="1" dirty="0">
                <a:latin typeface="ZapfHumnst BT"/>
              </a:rPr>
              <a:t>.</a:t>
            </a:r>
            <a:r>
              <a:rPr lang="es-MX" sz="2000" dirty="0">
                <a:latin typeface="ZapfHumnst BT"/>
              </a:rPr>
              <a:t> </a:t>
            </a:r>
            <a:endParaRPr lang="es-MX" sz="2000" b="1" dirty="0">
              <a:latin typeface="ZapfHumnst BT"/>
            </a:endParaRP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539552" y="2843828"/>
            <a:ext cx="77152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Incluye espacio de trabajo para personal de telecomunicaciones. </a:t>
            </a: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579612" y="2199700"/>
            <a:ext cx="6500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ZapfHumnst BT"/>
              </a:rPr>
              <a:t>El tamaño mínimo recomendado es de </a:t>
            </a:r>
            <a:r>
              <a:rPr lang="es-MX" sz="2000" b="1" dirty="0">
                <a:latin typeface="ZapfHumnst BT"/>
              </a:rPr>
              <a:t>13.5 m</a:t>
            </a:r>
            <a:r>
              <a:rPr lang="es-MX" sz="2000" b="1" baseline="30000" dirty="0">
                <a:latin typeface="ZapfHumnst BT"/>
              </a:rPr>
              <a:t>2</a:t>
            </a:r>
            <a:endParaRPr lang="es-MX" sz="2000" b="1" dirty="0">
              <a:latin typeface="ZapfHumnst BT"/>
            </a:endParaRPr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539551" y="3494703"/>
            <a:ext cx="3895071" cy="281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La sala de equipos en un edificio debe ser situada idealmente en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nivel intermedio</a:t>
            </a:r>
            <a:r>
              <a:rPr lang="es-MX" sz="2000" dirty="0">
                <a:latin typeface="ZapfHumnst BT"/>
              </a:rPr>
              <a:t>, sin embargo en muchas ocasiones se le ubica en uno de los niveles inferiores</a:t>
            </a:r>
          </a:p>
        </p:txBody>
      </p:sp>
      <p:grpSp>
        <p:nvGrpSpPr>
          <p:cNvPr id="23559" name="21 Grupo"/>
          <p:cNvGrpSpPr>
            <a:grpSpLocks/>
          </p:cNvGrpSpPr>
          <p:nvPr/>
        </p:nvGrpSpPr>
        <p:grpSpPr bwMode="auto">
          <a:xfrm>
            <a:off x="4497983" y="3885584"/>
            <a:ext cx="3916363" cy="1835150"/>
            <a:chOff x="4584752" y="2500306"/>
            <a:chExt cx="3916343" cy="1835161"/>
          </a:xfrm>
        </p:grpSpPr>
        <p:grpSp>
          <p:nvGrpSpPr>
            <p:cNvPr id="23560" name="Group 12"/>
            <p:cNvGrpSpPr>
              <a:grpSpLocks/>
            </p:cNvGrpSpPr>
            <p:nvPr/>
          </p:nvGrpSpPr>
          <p:grpSpPr bwMode="auto">
            <a:xfrm>
              <a:off x="4705378" y="4073529"/>
              <a:ext cx="3795717" cy="261938"/>
              <a:chOff x="1132" y="3798"/>
              <a:chExt cx="4532" cy="229"/>
            </a:xfrm>
          </p:grpSpPr>
          <p:sp>
            <p:nvSpPr>
              <p:cNvPr id="23571" name="Freeform 13"/>
              <p:cNvSpPr>
                <a:spLocks/>
              </p:cNvSpPr>
              <p:nvPr/>
            </p:nvSpPr>
            <p:spPr bwMode="auto">
              <a:xfrm>
                <a:off x="1152" y="3799"/>
                <a:ext cx="395" cy="228"/>
              </a:xfrm>
              <a:custGeom>
                <a:avLst/>
                <a:gdLst>
                  <a:gd name="T0" fmla="*/ 65 w 432"/>
                  <a:gd name="T1" fmla="*/ 20 h 252"/>
                  <a:gd name="T2" fmla="*/ 65 w 432"/>
                  <a:gd name="T3" fmla="*/ 30 h 252"/>
                  <a:gd name="T4" fmla="*/ 0 w 432"/>
                  <a:gd name="T5" fmla="*/ 5 h 252"/>
                  <a:gd name="T6" fmla="*/ 0 w 432"/>
                  <a:gd name="T7" fmla="*/ 0 h 252"/>
                  <a:gd name="T8" fmla="*/ 65 w 432"/>
                  <a:gd name="T9" fmla="*/ 20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2" name="Freeform 14"/>
              <p:cNvSpPr>
                <a:spLocks/>
              </p:cNvSpPr>
              <p:nvPr/>
            </p:nvSpPr>
            <p:spPr bwMode="auto">
              <a:xfrm>
                <a:off x="1132" y="3798"/>
                <a:ext cx="4516" cy="148"/>
              </a:xfrm>
              <a:custGeom>
                <a:avLst/>
                <a:gdLst>
                  <a:gd name="T0" fmla="*/ 737 w 4944"/>
                  <a:gd name="T1" fmla="*/ 16 h 165"/>
                  <a:gd name="T2" fmla="*/ 70 w 4944"/>
                  <a:gd name="T3" fmla="*/ 16 h 165"/>
                  <a:gd name="T4" fmla="*/ 0 w 4944"/>
                  <a:gd name="T5" fmla="*/ 0 h 165"/>
                  <a:gd name="T6" fmla="*/ 576 w 4944"/>
                  <a:gd name="T7" fmla="*/ 3 h 165"/>
                  <a:gd name="T8" fmla="*/ 737 w 4944"/>
                  <a:gd name="T9" fmla="*/ 16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44"/>
                  <a:gd name="T16" fmla="*/ 0 h 165"/>
                  <a:gd name="T17" fmla="*/ 4944 w 4944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44" h="165">
                    <a:moveTo>
                      <a:pt x="4943" y="164"/>
                    </a:moveTo>
                    <a:lnTo>
                      <a:pt x="473" y="162"/>
                    </a:lnTo>
                    <a:lnTo>
                      <a:pt x="0" y="0"/>
                    </a:lnTo>
                    <a:lnTo>
                      <a:pt x="3864" y="3"/>
                    </a:lnTo>
                    <a:lnTo>
                      <a:pt x="4943" y="164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3" name="Freeform 15"/>
              <p:cNvSpPr>
                <a:spLocks/>
              </p:cNvSpPr>
              <p:nvPr/>
            </p:nvSpPr>
            <p:spPr bwMode="auto">
              <a:xfrm>
                <a:off x="1563" y="3956"/>
                <a:ext cx="4101" cy="68"/>
              </a:xfrm>
              <a:custGeom>
                <a:avLst/>
                <a:gdLst>
                  <a:gd name="T0" fmla="*/ 0 w 4490"/>
                  <a:gd name="T1" fmla="*/ 10 h 75"/>
                  <a:gd name="T2" fmla="*/ 670 w 4490"/>
                  <a:gd name="T3" fmla="*/ 10 h 75"/>
                  <a:gd name="T4" fmla="*/ 670 w 4490"/>
                  <a:gd name="T5" fmla="*/ 0 h 75"/>
                  <a:gd name="T6" fmla="*/ 0 w 4490"/>
                  <a:gd name="T7" fmla="*/ 0 h 75"/>
                  <a:gd name="T8" fmla="*/ 0 w 4490"/>
                  <a:gd name="T9" fmla="*/ 1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90"/>
                  <a:gd name="T16" fmla="*/ 0 h 75"/>
                  <a:gd name="T17" fmla="*/ 4490 w 4490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90" h="75">
                    <a:moveTo>
                      <a:pt x="0" y="74"/>
                    </a:moveTo>
                    <a:lnTo>
                      <a:pt x="4489" y="74"/>
                    </a:lnTo>
                    <a:lnTo>
                      <a:pt x="4489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3561" name="AutoShape 31"/>
            <p:cNvSpPr>
              <a:spLocks noChangeArrowheads="1"/>
            </p:cNvSpPr>
            <p:nvPr/>
          </p:nvSpPr>
          <p:spPr bwMode="auto">
            <a:xfrm flipH="1">
              <a:off x="5013382" y="3546479"/>
              <a:ext cx="530259" cy="671513"/>
            </a:xfrm>
            <a:prstGeom prst="cube">
              <a:avLst>
                <a:gd name="adj" fmla="val 23806"/>
              </a:avLst>
            </a:prstGeom>
            <a:solidFill>
              <a:srgbClr val="919191"/>
            </a:solidFill>
            <a:ln w="508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5513435" y="3751263"/>
              <a:ext cx="1766878" cy="311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s-ES_tradnl" sz="16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Sala de Equipos</a:t>
              </a:r>
            </a:p>
          </p:txBody>
        </p:sp>
        <p:grpSp>
          <p:nvGrpSpPr>
            <p:cNvPr id="23563" name="Group 16"/>
            <p:cNvGrpSpPr>
              <a:grpSpLocks/>
            </p:cNvGrpSpPr>
            <p:nvPr/>
          </p:nvGrpSpPr>
          <p:grpSpPr bwMode="auto">
            <a:xfrm>
              <a:off x="4584752" y="3189289"/>
              <a:ext cx="3790947" cy="263525"/>
              <a:chOff x="2241" y="2888"/>
              <a:chExt cx="4231" cy="254"/>
            </a:xfrm>
          </p:grpSpPr>
          <p:sp>
            <p:nvSpPr>
              <p:cNvPr id="23568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9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0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23564" name="Group 16"/>
            <p:cNvGrpSpPr>
              <a:grpSpLocks/>
            </p:cNvGrpSpPr>
            <p:nvPr/>
          </p:nvGrpSpPr>
          <p:grpSpPr bwMode="auto">
            <a:xfrm>
              <a:off x="4584752" y="2500306"/>
              <a:ext cx="3790947" cy="263525"/>
              <a:chOff x="2241" y="2888"/>
              <a:chExt cx="4231" cy="254"/>
            </a:xfrm>
          </p:grpSpPr>
          <p:sp>
            <p:nvSpPr>
              <p:cNvPr id="23565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6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7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2. Sala de equipos</a:t>
            </a:r>
          </a:p>
        </p:txBody>
      </p:sp>
    </p:spTree>
    <p:extLst>
      <p:ext uri="{BB962C8B-B14F-4D97-AF65-F5344CB8AC3E}">
        <p14:creationId xmlns:p14="http://schemas.microsoft.com/office/powerpoint/2010/main" val="428267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/>
      <p:bldP spid="14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728" y="2678906"/>
            <a:ext cx="48101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71500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39552" y="1556792"/>
            <a:ext cx="79295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estándar TIA/EIA especifica que tanto el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vertical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como el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horizontal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debe estar “terminado” en un punto central, de acuerdo a la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topología estrella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ES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39552" y="3143250"/>
            <a:ext cx="3357563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Este punto central es conocido como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closet de cableado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telecomunicaciones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243596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  <p:bldP spid="20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7 Rectángulo"/>
          <p:cNvSpPr>
            <a:spLocks noChangeArrowheads="1"/>
          </p:cNvSpPr>
          <p:nvPr/>
        </p:nvSpPr>
        <p:spPr bwMode="auto">
          <a:xfrm>
            <a:off x="571500" y="1700808"/>
            <a:ext cx="8001000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área en un edificio utilizada para el uso exclusivo de equipo asociado con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de cableado de telecomunicaciones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los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switches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41989" name="10 Rectángulo"/>
          <p:cNvSpPr>
            <a:spLocks noChangeArrowheads="1"/>
          </p:cNvSpPr>
          <p:nvPr/>
        </p:nvSpPr>
        <p:spPr bwMode="auto">
          <a:xfrm>
            <a:off x="571500" y="3236913"/>
            <a:ext cx="521493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 sala de telecomunicaciones debe ser capaz de albergar:</a:t>
            </a:r>
          </a:p>
        </p:txBody>
      </p:sp>
      <p:sp>
        <p:nvSpPr>
          <p:cNvPr id="41990" name="11 Rectángulo"/>
          <p:cNvSpPr>
            <a:spLocks noChangeArrowheads="1"/>
          </p:cNvSpPr>
          <p:nvPr/>
        </p:nvSpPr>
        <p:spPr bwMode="auto">
          <a:xfrm>
            <a:off x="1071563" y="4286250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 de telecomunicaciones</a:t>
            </a:r>
          </a:p>
        </p:txBody>
      </p:sp>
      <p:sp>
        <p:nvSpPr>
          <p:cNvPr id="41992" name="13 Rectángulo"/>
          <p:cNvSpPr>
            <a:spLocks noChangeArrowheads="1"/>
          </p:cNvSpPr>
          <p:nvPr/>
        </p:nvSpPr>
        <p:spPr bwMode="auto">
          <a:xfrm>
            <a:off x="1071562" y="4802843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Cableado de interconexión asociado</a:t>
            </a:r>
          </a:p>
        </p:txBody>
      </p:sp>
      <p:pic>
        <p:nvPicPr>
          <p:cNvPr id="286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3500438"/>
            <a:ext cx="2163763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13159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  <p:bldP spid="41989" grpId="0"/>
      <p:bldP spid="41990" grpId="0"/>
      <p:bldP spid="4199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890193"/>
            <a:ext cx="42513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3343" y="1340768"/>
            <a:ext cx="7715250" cy="6143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kern="0" dirty="0">
                <a:latin typeface="ZapfHumnst BT"/>
              </a:rPr>
              <a:t>Pueden llegar a existir </a:t>
            </a:r>
            <a:r>
              <a:rPr lang="es-MX" sz="2000" b="1" kern="0" dirty="0">
                <a:latin typeface="ZapfHumnst BT"/>
              </a:rPr>
              <a:t>tres tipos de closets de cableado</a:t>
            </a:r>
            <a:r>
              <a:rPr lang="es-MX" sz="2000" kern="0" dirty="0">
                <a:latin typeface="ZapfHumnst BT"/>
              </a:rPr>
              <a:t>: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-36511" y="1956247"/>
            <a:ext cx="8624887" cy="10156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MC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Main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Cross-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o MDF 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(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Main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Distribution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Facilities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)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kern="0" dirty="0">
                <a:latin typeface="ZapfHumnst BT"/>
              </a:rPr>
              <a:t>: Closet de cableado principal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-57775" y="2993090"/>
            <a:ext cx="9073007" cy="6143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IC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Intermediate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Crosss-connect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o IDF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Intermediate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Distribution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Facilities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</a:t>
            </a:r>
            <a:r>
              <a:rPr lang="es-MX" sz="2000" kern="0" dirty="0">
                <a:latin typeface="ZapfHumnst BT"/>
              </a:rPr>
              <a:t>: Closet de cableado intermedio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-100483" y="4081877"/>
            <a:ext cx="4024412" cy="6143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HC o HCC (Horizontal Cross-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)</a:t>
            </a:r>
            <a:r>
              <a:rPr lang="es-MX" sz="2000" kern="0" dirty="0">
                <a:latin typeface="ZapfHumnst BT"/>
              </a:rPr>
              <a:t>: Closet de cableado para conectar áreas de trabajo.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565348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81189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0" grpId="0" build="p" autoUpdateAnimBg="0"/>
      <p:bldP spid="11" grpId="0" build="p" autoUpdateAnimBg="0"/>
      <p:bldP spid="1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20 Grupo"/>
          <p:cNvGrpSpPr>
            <a:grpSpLocks/>
          </p:cNvGrpSpPr>
          <p:nvPr/>
        </p:nvGrpSpPr>
        <p:grpSpPr bwMode="auto">
          <a:xfrm>
            <a:off x="1714500" y="1428750"/>
            <a:ext cx="5521325" cy="4071938"/>
            <a:chOff x="1714480" y="1785926"/>
            <a:chExt cx="5521984" cy="4071966"/>
          </a:xfrm>
        </p:grpSpPr>
        <p:pic>
          <p:nvPicPr>
            <p:cNvPr id="2663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480" y="1785926"/>
              <a:ext cx="5521984" cy="4071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3" name="14 CuadroTexto"/>
            <p:cNvSpPr txBox="1">
              <a:spLocks noChangeArrowheads="1"/>
            </p:cNvSpPr>
            <p:nvPr/>
          </p:nvSpPr>
          <p:spPr bwMode="auto">
            <a:xfrm>
              <a:off x="2643174" y="2202412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4" name="15 CuadroTexto"/>
            <p:cNvSpPr txBox="1">
              <a:spLocks noChangeArrowheads="1"/>
            </p:cNvSpPr>
            <p:nvPr/>
          </p:nvSpPr>
          <p:spPr bwMode="auto">
            <a:xfrm>
              <a:off x="5572132" y="2857496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5" name="16 CuadroTexto"/>
            <p:cNvSpPr txBox="1">
              <a:spLocks noChangeArrowheads="1"/>
            </p:cNvSpPr>
            <p:nvPr/>
          </p:nvSpPr>
          <p:spPr bwMode="auto">
            <a:xfrm>
              <a:off x="5143504" y="4714884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6" name="17 CuadroTexto"/>
            <p:cNvSpPr txBox="1">
              <a:spLocks noChangeArrowheads="1"/>
            </p:cNvSpPr>
            <p:nvPr/>
          </p:nvSpPr>
          <p:spPr bwMode="auto">
            <a:xfrm>
              <a:off x="2857488" y="4643446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7" name="18 CuadroTexto"/>
            <p:cNvSpPr txBox="1">
              <a:spLocks noChangeArrowheads="1"/>
            </p:cNvSpPr>
            <p:nvPr/>
          </p:nvSpPr>
          <p:spPr bwMode="auto">
            <a:xfrm>
              <a:off x="4000496" y="3425611"/>
              <a:ext cx="857256" cy="64633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MDF y POP</a:t>
              </a:r>
            </a:p>
          </p:txBody>
        </p:sp>
        <p:sp>
          <p:nvSpPr>
            <p:cNvPr id="26638" name="19 CuadroTexto"/>
            <p:cNvSpPr txBox="1">
              <a:spLocks noChangeArrowheads="1"/>
            </p:cNvSpPr>
            <p:nvPr/>
          </p:nvSpPr>
          <p:spPr bwMode="auto">
            <a:xfrm>
              <a:off x="5357818" y="3857628"/>
              <a:ext cx="857256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sz="1400" b="1">
                  <a:latin typeface="ZapfHumnst BT"/>
                </a:rPr>
                <a:t>Internet</a:t>
              </a:r>
            </a:p>
          </p:txBody>
        </p:sp>
      </p:grp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3. Sala de telecomunicaciones</a:t>
            </a:r>
          </a:p>
        </p:txBody>
      </p:sp>
      <p:sp>
        <p:nvSpPr>
          <p:cNvPr id="26628" name="11 CuadroTexto"/>
          <p:cNvSpPr txBox="1">
            <a:spLocks noChangeArrowheads="1"/>
          </p:cNvSpPr>
          <p:nvPr/>
        </p:nvSpPr>
        <p:spPr bwMode="auto">
          <a:xfrm>
            <a:off x="500063" y="1143000"/>
            <a:ext cx="4643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/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estrella extendida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678880" y="5517232"/>
            <a:ext cx="3286125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MC o MDF</a:t>
            </a:r>
            <a:r>
              <a:rPr lang="es-MX" sz="1400" i="1" kern="0" dirty="0">
                <a:cs typeface="Times New Roman" pitchFamily="18" charset="0"/>
              </a:rPr>
              <a:t>: Closet de cableado principal</a:t>
            </a:r>
            <a:endParaRPr lang="es-ES" sz="1400" i="1" kern="0" dirty="0">
              <a:cs typeface="Times New Roman" pitchFamily="18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78880" y="5877272"/>
            <a:ext cx="3286125" cy="428625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IC o IDF</a:t>
            </a:r>
            <a:r>
              <a:rPr lang="es-MX" sz="1400" i="1" kern="0" dirty="0">
                <a:cs typeface="Times New Roman" pitchFamily="18" charset="0"/>
              </a:rPr>
              <a:t>: Closet de cableado intermedio</a:t>
            </a:r>
            <a:endParaRPr lang="es-ES" sz="1400" i="1" kern="0" dirty="0">
              <a:cs typeface="Times New Roman" pitchFamily="18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649784" y="6213922"/>
            <a:ext cx="4786312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HC o HCC</a:t>
            </a:r>
            <a:r>
              <a:rPr lang="es-MX" sz="1400" i="1" kern="0" dirty="0">
                <a:cs typeface="Times New Roman" pitchFamily="18" charset="0"/>
              </a:rPr>
              <a:t>: Closet de cableado para conectar áreas de trabajo</a:t>
            </a:r>
            <a:endParaRPr lang="es-ES" sz="1400" i="1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8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utoUpdateAnimBg="0"/>
      <p:bldP spid="23" grpId="0" build="p" autoUpdateAnimBg="0"/>
      <p:bldP spid="24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3" descr="Paper bag"/>
          <p:cNvSpPr>
            <a:spLocks noChangeArrowheads="1" noChangeShapeType="1" noTextEdit="1"/>
          </p:cNvSpPr>
          <p:nvPr/>
        </p:nvSpPr>
        <p:spPr bwMode="auto">
          <a:xfrm>
            <a:off x="683568" y="4442284"/>
            <a:ext cx="2952328" cy="71663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/>
                  </a:outerShdw>
                </a:effectLst>
                <a:latin typeface="Times New Roman"/>
                <a:cs typeface="Times New Roman"/>
              </a:rPr>
              <a:t>Interconexión de dispositivos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355976" y="1700808"/>
            <a:ext cx="4102224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b="1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Identificar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los 6 puntos más importantes de cableado estructurado, </a:t>
            </a:r>
            <a:r>
              <a:rPr lang="es-MX" sz="2000" b="1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conocer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las características más importantes y las normas de instalación de una red local observando las normas de cableado estructurado.</a:t>
            </a:r>
          </a:p>
        </p:txBody>
      </p:sp>
      <p:graphicFrame>
        <p:nvGraphicFramePr>
          <p:cNvPr id="307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477211"/>
              </p:ext>
            </p:extLst>
          </p:nvPr>
        </p:nvGraphicFramePr>
        <p:xfrm>
          <a:off x="398562" y="1700808"/>
          <a:ext cx="3696906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5" name="Bitmap Image" r:id="rId4" imgW="3162162" imgH="1847928" progId="Paint.Picture">
                  <p:embed/>
                </p:oleObj>
              </mc:Choice>
              <mc:Fallback>
                <p:oleObj name="Bitmap Image" r:id="rId4" imgW="3162162" imgH="184792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562" y="1700808"/>
                        <a:ext cx="3696906" cy="2160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27298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091" y="2043956"/>
            <a:ext cx="3001962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4643438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65348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202286" y="1399833"/>
            <a:ext cx="6765223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3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equipos o closet de cableado principal (MDF)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debe ser situada idealmente en un punto central o intermedio.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09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12 Rectángulo"/>
          <p:cNvSpPr>
            <a:spLocks noChangeArrowheads="1"/>
          </p:cNvSpPr>
          <p:nvPr/>
        </p:nvSpPr>
        <p:spPr bwMode="auto">
          <a:xfrm>
            <a:off x="610989" y="1750070"/>
            <a:ext cx="78581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ubicación debe ser lo más cercana posible al centro del área a ser atendida.</a:t>
            </a:r>
          </a:p>
        </p:txBody>
      </p:sp>
      <p:sp>
        <p:nvSpPr>
          <p:cNvPr id="29700" name="14 Rectángulo"/>
          <p:cNvSpPr>
            <a:spLocks noChangeArrowheads="1"/>
          </p:cNvSpPr>
          <p:nvPr/>
        </p:nvSpPr>
        <p:spPr bwMode="auto">
          <a:xfrm>
            <a:off x="611560" y="2996952"/>
            <a:ext cx="4100409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recomienda por lo menos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una sala de telecomunicaciones por piso</a:t>
            </a:r>
          </a:p>
        </p:txBody>
      </p:sp>
      <p:sp>
        <p:nvSpPr>
          <p:cNvPr id="29702" name="9 Rectángulo"/>
          <p:cNvSpPr>
            <a:spLocks noChangeArrowheads="1"/>
          </p:cNvSpPr>
          <p:nvPr/>
        </p:nvSpPr>
        <p:spPr bwMode="auto">
          <a:xfrm>
            <a:off x="539552" y="4797152"/>
            <a:ext cx="78581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espacio de la sala de telecomunicaciones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no debe ser compartido con instalaciones eléctricas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que no sean de telecomunicaciones.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5159472" y="2936738"/>
            <a:ext cx="3228952" cy="1356358"/>
            <a:chOff x="5004048" y="2936738"/>
            <a:chExt cx="3228952" cy="1356358"/>
          </a:xfrm>
        </p:grpSpPr>
        <p:grpSp>
          <p:nvGrpSpPr>
            <p:cNvPr id="29704" name="Group 35"/>
            <p:cNvGrpSpPr>
              <a:grpSpLocks/>
            </p:cNvGrpSpPr>
            <p:nvPr/>
          </p:nvGrpSpPr>
          <p:grpSpPr bwMode="auto">
            <a:xfrm>
              <a:off x="5004048" y="2936738"/>
              <a:ext cx="3228952" cy="1356358"/>
              <a:chOff x="2977" y="3101"/>
              <a:chExt cx="2783" cy="854"/>
            </a:xfrm>
          </p:grpSpPr>
          <p:sp>
            <p:nvSpPr>
              <p:cNvPr id="29726" name="Rectangle 8"/>
              <p:cNvSpPr>
                <a:spLocks noChangeArrowheads="1"/>
              </p:cNvSpPr>
              <p:nvPr/>
            </p:nvSpPr>
            <p:spPr bwMode="auto">
              <a:xfrm>
                <a:off x="2977" y="310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7" name="Rectangle 9"/>
              <p:cNvSpPr>
                <a:spLocks noChangeArrowheads="1"/>
              </p:cNvSpPr>
              <p:nvPr/>
            </p:nvSpPr>
            <p:spPr bwMode="auto">
              <a:xfrm>
                <a:off x="2977" y="3315"/>
                <a:ext cx="2783" cy="211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8" name="Rectangle 10"/>
              <p:cNvSpPr>
                <a:spLocks noChangeArrowheads="1"/>
              </p:cNvSpPr>
              <p:nvPr/>
            </p:nvSpPr>
            <p:spPr bwMode="auto">
              <a:xfrm>
                <a:off x="2977" y="353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9" name="Rectangle 11"/>
              <p:cNvSpPr>
                <a:spLocks noChangeArrowheads="1"/>
              </p:cNvSpPr>
              <p:nvPr/>
            </p:nvSpPr>
            <p:spPr bwMode="auto">
              <a:xfrm>
                <a:off x="2977" y="3745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9705" name="Rectangle 12"/>
            <p:cNvSpPr>
              <a:spLocks noChangeArrowheads="1"/>
            </p:cNvSpPr>
            <p:nvPr/>
          </p:nvSpPr>
          <p:spPr bwMode="auto">
            <a:xfrm>
              <a:off x="5392983" y="4072326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6" name="Rectangle 13"/>
            <p:cNvSpPr>
              <a:spLocks noChangeArrowheads="1"/>
            </p:cNvSpPr>
            <p:nvPr/>
          </p:nvSpPr>
          <p:spPr bwMode="auto">
            <a:xfrm>
              <a:off x="5392983" y="3732443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7" name="Rectangle 14"/>
            <p:cNvSpPr>
              <a:spLocks noChangeArrowheads="1"/>
            </p:cNvSpPr>
            <p:nvPr/>
          </p:nvSpPr>
          <p:spPr bwMode="auto">
            <a:xfrm>
              <a:off x="5392983" y="3390971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8" name="Rectangle 15"/>
            <p:cNvSpPr>
              <a:spLocks noChangeArrowheads="1"/>
            </p:cNvSpPr>
            <p:nvPr/>
          </p:nvSpPr>
          <p:spPr bwMode="auto">
            <a:xfrm>
              <a:off x="5392983" y="3051087"/>
              <a:ext cx="238123" cy="219177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9" name="Line 18"/>
            <p:cNvSpPr>
              <a:spLocks noChangeShapeType="1"/>
            </p:cNvSpPr>
            <p:nvPr/>
          </p:nvSpPr>
          <p:spPr bwMode="auto">
            <a:xfrm flipH="1">
              <a:off x="5099297" y="4251797"/>
              <a:ext cx="29686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0" name="Line 19"/>
            <p:cNvSpPr>
              <a:spLocks noChangeShapeType="1"/>
            </p:cNvSpPr>
            <p:nvPr/>
          </p:nvSpPr>
          <p:spPr bwMode="auto">
            <a:xfrm flipV="1">
              <a:off x="5105647" y="3197205"/>
              <a:ext cx="0" cy="105300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1" name="Line 20"/>
            <p:cNvSpPr>
              <a:spLocks noChangeShapeType="1"/>
            </p:cNvSpPr>
            <p:nvPr/>
          </p:nvSpPr>
          <p:spPr bwMode="auto">
            <a:xfrm>
              <a:off x="5100885" y="3189265"/>
              <a:ext cx="27939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2" name="Line 21"/>
            <p:cNvSpPr>
              <a:spLocks noChangeShapeType="1"/>
            </p:cNvSpPr>
            <p:nvPr/>
          </p:nvSpPr>
          <p:spPr bwMode="auto">
            <a:xfrm flipH="1">
              <a:off x="5183434" y="4196209"/>
              <a:ext cx="19684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3" name="Line 22"/>
            <p:cNvSpPr>
              <a:spLocks noChangeShapeType="1"/>
            </p:cNvSpPr>
            <p:nvPr/>
          </p:nvSpPr>
          <p:spPr bwMode="auto">
            <a:xfrm flipV="1">
              <a:off x="5192959" y="3570442"/>
              <a:ext cx="0" cy="62735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4" name="Line 23"/>
            <p:cNvSpPr>
              <a:spLocks noChangeShapeType="1"/>
            </p:cNvSpPr>
            <p:nvPr/>
          </p:nvSpPr>
          <p:spPr bwMode="auto">
            <a:xfrm>
              <a:off x="5197721" y="3576795"/>
              <a:ext cx="182561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5" name="Line 24"/>
            <p:cNvSpPr>
              <a:spLocks noChangeShapeType="1"/>
            </p:cNvSpPr>
            <p:nvPr/>
          </p:nvSpPr>
          <p:spPr bwMode="auto">
            <a:xfrm flipH="1">
              <a:off x="5281859" y="4126327"/>
              <a:ext cx="11429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6" name="Line 25"/>
            <p:cNvSpPr>
              <a:spLocks noChangeShapeType="1"/>
            </p:cNvSpPr>
            <p:nvPr/>
          </p:nvSpPr>
          <p:spPr bwMode="auto">
            <a:xfrm flipH="1">
              <a:off x="5281859" y="3918267"/>
              <a:ext cx="11429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7" name="Line 26"/>
            <p:cNvSpPr>
              <a:spLocks noChangeShapeType="1"/>
            </p:cNvSpPr>
            <p:nvPr/>
          </p:nvSpPr>
          <p:spPr bwMode="auto">
            <a:xfrm>
              <a:off x="5289796" y="3924620"/>
              <a:ext cx="0" cy="19694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5664425" y="4011471"/>
              <a:ext cx="2322513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edificio</a:t>
              </a: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5664425" y="3670159"/>
              <a:ext cx="2438400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>
                  <a:solidFill>
                    <a:schemeClr val="accent6">
                      <a:lumMod val="50000"/>
                    </a:schemeClr>
                  </a:solidFill>
                </a:rPr>
                <a:t>Closet de cableado del  1er. piso</a:t>
              </a: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5664425" y="3330434"/>
              <a:ext cx="2487613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2do. piso</a:t>
              </a: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5664425" y="2957371"/>
              <a:ext cx="2438400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3er. piso</a:t>
              </a:r>
            </a:p>
          </p:txBody>
        </p:sp>
      </p:grp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790113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514" y="2928938"/>
            <a:ext cx="4968552" cy="3510786"/>
          </a:xfrm>
          <a:prstGeom prst="rect">
            <a:avLst/>
          </a:prstGeom>
        </p:spPr>
      </p:pic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642939" y="1657578"/>
            <a:ext cx="796912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Pueden existir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más de una sala de comunicaciones por piso</a:t>
            </a:r>
            <a:r>
              <a:rPr lang="es-MX" sz="2000" dirty="0">
                <a:latin typeface="ZapfHumnst BT"/>
              </a:rPr>
              <a:t>.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642938" y="2257425"/>
            <a:ext cx="707231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Debe haber una sala por cada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1000 m</a:t>
            </a:r>
            <a:r>
              <a:rPr lang="es-MX" sz="2000" b="1" baseline="30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2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área utilizable</a:t>
            </a:r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642938" y="2928938"/>
            <a:ext cx="2848942" cy="281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caso de existir más de una sala por piso se recomienda que existan canalizaciones de </a:t>
            </a:r>
            <a:r>
              <a:rPr lang="es-MX" sz="20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backbone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entre ellas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241547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42938" y="1714500"/>
            <a:ext cx="7858125" cy="1071563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Cualquier localización que se seleccione para un closet cableado deberá de satisfacer ciertos requerimientos que incluyen: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71563" y="2786063"/>
            <a:ext cx="4071937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Suministro de energía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071563" y="3286125"/>
            <a:ext cx="4000500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Condiciones de calor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071563" y="3857625"/>
            <a:ext cx="3643312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Ventilación</a:t>
            </a:r>
          </a:p>
        </p:txBody>
      </p:sp>
      <p:pic>
        <p:nvPicPr>
          <p:cNvPr id="31752" name="9 Imagen" descr="cablead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4" y="2870994"/>
            <a:ext cx="2528267" cy="355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65348" y="397113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237414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14" grpId="0" build="p" autoUpdateAnimBg="0"/>
      <p:bldP spid="15" grpId="0" build="p" autoUpdateAnimBg="0"/>
      <p:bldP spid="16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42938" y="1714500"/>
            <a:ext cx="7786687" cy="1071563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Por último deberá cumplir con las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normas de construcción </a:t>
            </a:r>
            <a:r>
              <a:rPr lang="es-MX" sz="1800" kern="0" dirty="0">
                <a:latin typeface="Arial" pitchFamily="34" charset="0"/>
                <a:cs typeface="Arial" pitchFamily="34" charset="0"/>
              </a:rPr>
              <a:t>y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códigos de seguridad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71500" y="2742630"/>
            <a:ext cx="6072188" cy="614362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¿Qué aspectos debemos de tener en cuenta?</a:t>
            </a:r>
            <a:endParaRPr lang="es-ES" sz="1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285875" y="3357563"/>
            <a:ext cx="6715125" cy="2857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Materiales para las paredes, pisos y techos.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Temperatura y humedad.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Tipo y localización de las fuentes de luz.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Conectores de corrientes.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Acceso al cuarto y al equipo.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Acceso al cable.</a:t>
            </a:r>
            <a:endParaRPr lang="es-ES" sz="1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52472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10" grpId="0" build="p" autoUpdateAnimBg="0"/>
      <p:bldP spid="1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571500" y="1303338"/>
            <a:ext cx="450056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Proporciona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interconexiones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latin typeface="ZapfHumnst BT"/>
              </a:rPr>
              <a:t>entre: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971599" y="1892300"/>
            <a:ext cx="39290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Las instalaciones de entrada al edificio</a:t>
            </a:r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971600" y="2892425"/>
            <a:ext cx="392906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 sala de equipos</a:t>
            </a:r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971600" y="3446463"/>
            <a:ext cx="422108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Las salas de telecomunicaciones (MDF, IDF, HCC)</a:t>
            </a:r>
          </a:p>
        </p:txBody>
      </p:sp>
      <p:pic>
        <p:nvPicPr>
          <p:cNvPr id="337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404938"/>
            <a:ext cx="36480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50 Rectángulo"/>
          <p:cNvSpPr>
            <a:spLocks noChangeArrowheads="1"/>
          </p:cNvSpPr>
          <p:nvPr/>
        </p:nvSpPr>
        <p:spPr bwMode="auto">
          <a:xfrm>
            <a:off x="642938" y="4686300"/>
            <a:ext cx="428625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Topología estrella extendida</a:t>
            </a:r>
          </a:p>
        </p:txBody>
      </p:sp>
    </p:spTree>
    <p:extLst>
      <p:ext uri="{BB962C8B-B14F-4D97-AF65-F5344CB8AC3E}">
        <p14:creationId xmlns:p14="http://schemas.microsoft.com/office/powerpoint/2010/main" val="106468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/>
      <p:bldP spid="15" grpId="0"/>
      <p:bldP spid="16" grpId="0"/>
      <p:bldP spid="5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971600" y="1367755"/>
            <a:ext cx="5919787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Canalizaciones verticales: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101799" y="2583155"/>
            <a:ext cx="707231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vertical entre pisos en edificios de varios pisos.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101799" y="2065630"/>
            <a:ext cx="642937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entre edificios (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interbuilding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49" name="48 Rectángulo"/>
          <p:cNvSpPr>
            <a:spLocks noChangeArrowheads="1"/>
          </p:cNvSpPr>
          <p:nvPr/>
        </p:nvSpPr>
        <p:spPr bwMode="auto">
          <a:xfrm>
            <a:off x="1101799" y="3137193"/>
            <a:ext cx="72866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entre salas del mismo piso</a:t>
            </a:r>
          </a:p>
        </p:txBody>
      </p:sp>
      <p:grpSp>
        <p:nvGrpSpPr>
          <p:cNvPr id="34823" name="44 Grupo"/>
          <p:cNvGrpSpPr>
            <a:grpSpLocks/>
          </p:cNvGrpSpPr>
          <p:nvPr/>
        </p:nvGrpSpPr>
        <p:grpSpPr bwMode="auto">
          <a:xfrm>
            <a:off x="2071688" y="3977034"/>
            <a:ext cx="4572000" cy="1900238"/>
            <a:chOff x="2143108" y="3899358"/>
            <a:chExt cx="4572032" cy="1899351"/>
          </a:xfrm>
        </p:grpSpPr>
        <p:grpSp>
          <p:nvGrpSpPr>
            <p:cNvPr id="34824" name="Group 35"/>
            <p:cNvGrpSpPr>
              <a:grpSpLocks/>
            </p:cNvGrpSpPr>
            <p:nvPr/>
          </p:nvGrpSpPr>
          <p:grpSpPr bwMode="auto">
            <a:xfrm>
              <a:off x="3486165" y="3899358"/>
              <a:ext cx="3228975" cy="1355725"/>
              <a:chOff x="2977" y="3101"/>
              <a:chExt cx="2783" cy="854"/>
            </a:xfrm>
          </p:grpSpPr>
          <p:sp>
            <p:nvSpPr>
              <p:cNvPr id="34846" name="Rectangle 8"/>
              <p:cNvSpPr>
                <a:spLocks noChangeArrowheads="1"/>
              </p:cNvSpPr>
              <p:nvPr/>
            </p:nvSpPr>
            <p:spPr bwMode="auto">
              <a:xfrm>
                <a:off x="2977" y="310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847" name="Rectangle 9"/>
              <p:cNvSpPr>
                <a:spLocks noChangeArrowheads="1"/>
              </p:cNvSpPr>
              <p:nvPr/>
            </p:nvSpPr>
            <p:spPr bwMode="auto">
              <a:xfrm>
                <a:off x="2977" y="3315"/>
                <a:ext cx="2783" cy="211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848" name="Rectangle 10"/>
              <p:cNvSpPr>
                <a:spLocks noChangeArrowheads="1"/>
              </p:cNvSpPr>
              <p:nvPr/>
            </p:nvSpPr>
            <p:spPr bwMode="auto">
              <a:xfrm>
                <a:off x="2977" y="353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849" name="Rectangle 11"/>
              <p:cNvSpPr>
                <a:spLocks noChangeArrowheads="1"/>
              </p:cNvSpPr>
              <p:nvPr/>
            </p:nvSpPr>
            <p:spPr bwMode="auto">
              <a:xfrm>
                <a:off x="2977" y="3745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4825" name="Rectangle 12"/>
            <p:cNvSpPr>
              <a:spLocks noChangeArrowheads="1"/>
            </p:cNvSpPr>
            <p:nvPr/>
          </p:nvSpPr>
          <p:spPr bwMode="auto">
            <a:xfrm>
              <a:off x="3875103" y="5034421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6" name="Rectangle 13"/>
            <p:cNvSpPr>
              <a:spLocks noChangeArrowheads="1"/>
            </p:cNvSpPr>
            <p:nvPr/>
          </p:nvSpPr>
          <p:spPr bwMode="auto">
            <a:xfrm>
              <a:off x="3875103" y="4694696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7" name="Rectangle 14"/>
            <p:cNvSpPr>
              <a:spLocks noChangeArrowheads="1"/>
            </p:cNvSpPr>
            <p:nvPr/>
          </p:nvSpPr>
          <p:spPr bwMode="auto">
            <a:xfrm>
              <a:off x="3875103" y="4353383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8" name="Rectangle 15"/>
            <p:cNvSpPr>
              <a:spLocks noChangeArrowheads="1"/>
            </p:cNvSpPr>
            <p:nvPr/>
          </p:nvSpPr>
          <p:spPr bwMode="auto">
            <a:xfrm>
              <a:off x="3875103" y="4013658"/>
              <a:ext cx="238125" cy="219075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9" name="Line 18"/>
            <p:cNvSpPr>
              <a:spLocks noChangeShapeType="1"/>
            </p:cNvSpPr>
            <p:nvPr/>
          </p:nvSpPr>
          <p:spPr bwMode="auto">
            <a:xfrm flipH="1">
              <a:off x="3581415" y="5213808"/>
              <a:ext cx="29686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0" name="Line 19"/>
            <p:cNvSpPr>
              <a:spLocks noChangeShapeType="1"/>
            </p:cNvSpPr>
            <p:nvPr/>
          </p:nvSpPr>
          <p:spPr bwMode="auto">
            <a:xfrm flipV="1">
              <a:off x="3587765" y="4159708"/>
              <a:ext cx="0" cy="105251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1" name="Line 20"/>
            <p:cNvSpPr>
              <a:spLocks noChangeShapeType="1"/>
            </p:cNvSpPr>
            <p:nvPr/>
          </p:nvSpPr>
          <p:spPr bwMode="auto">
            <a:xfrm>
              <a:off x="3583003" y="4151771"/>
              <a:ext cx="2794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2" name="Line 21"/>
            <p:cNvSpPr>
              <a:spLocks noChangeShapeType="1"/>
            </p:cNvSpPr>
            <p:nvPr/>
          </p:nvSpPr>
          <p:spPr bwMode="auto">
            <a:xfrm flipH="1">
              <a:off x="3665553" y="5158246"/>
              <a:ext cx="19685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3" name="Line 22"/>
            <p:cNvSpPr>
              <a:spLocks noChangeShapeType="1"/>
            </p:cNvSpPr>
            <p:nvPr/>
          </p:nvSpPr>
          <p:spPr bwMode="auto">
            <a:xfrm flipV="1">
              <a:off x="3675078" y="4532771"/>
              <a:ext cx="0" cy="6270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4" name="Line 23"/>
            <p:cNvSpPr>
              <a:spLocks noChangeShapeType="1"/>
            </p:cNvSpPr>
            <p:nvPr/>
          </p:nvSpPr>
          <p:spPr bwMode="auto">
            <a:xfrm>
              <a:off x="3679840" y="4539121"/>
              <a:ext cx="18256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5" name="Line 24"/>
            <p:cNvSpPr>
              <a:spLocks noChangeShapeType="1"/>
            </p:cNvSpPr>
            <p:nvPr/>
          </p:nvSpPr>
          <p:spPr bwMode="auto">
            <a:xfrm flipH="1">
              <a:off x="3763978" y="5088396"/>
              <a:ext cx="1143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6" name="Line 25"/>
            <p:cNvSpPr>
              <a:spLocks noChangeShapeType="1"/>
            </p:cNvSpPr>
            <p:nvPr/>
          </p:nvSpPr>
          <p:spPr bwMode="auto">
            <a:xfrm flipH="1">
              <a:off x="3763978" y="4880433"/>
              <a:ext cx="1143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7" name="Line 26"/>
            <p:cNvSpPr>
              <a:spLocks noChangeShapeType="1"/>
            </p:cNvSpPr>
            <p:nvPr/>
          </p:nvSpPr>
          <p:spPr bwMode="auto">
            <a:xfrm>
              <a:off x="3771915" y="4886783"/>
              <a:ext cx="0" cy="19685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4146547" y="4973594"/>
              <a:ext cx="2322528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edificio</a:t>
              </a:r>
            </a:p>
          </p:txBody>
        </p:sp>
        <p:sp>
          <p:nvSpPr>
            <p:cNvPr id="37" name="Rectangle 28"/>
            <p:cNvSpPr>
              <a:spLocks noChangeArrowheads="1"/>
            </p:cNvSpPr>
            <p:nvPr/>
          </p:nvSpPr>
          <p:spPr bwMode="auto">
            <a:xfrm>
              <a:off x="4146547" y="4632441"/>
              <a:ext cx="2438417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>
                  <a:solidFill>
                    <a:schemeClr val="accent6">
                      <a:lumMod val="50000"/>
                    </a:schemeClr>
                  </a:solidFill>
                </a:rPr>
                <a:t>Closet de cableado del  1er. piso</a:t>
              </a:r>
            </a:p>
          </p:txBody>
        </p:sp>
        <p:sp>
          <p:nvSpPr>
            <p:cNvPr id="38" name="Rectangle 29"/>
            <p:cNvSpPr>
              <a:spLocks noChangeArrowheads="1"/>
            </p:cNvSpPr>
            <p:nvPr/>
          </p:nvSpPr>
          <p:spPr bwMode="auto">
            <a:xfrm>
              <a:off x="4146547" y="4292874"/>
              <a:ext cx="2487629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2do. piso</a:t>
              </a:r>
            </a:p>
          </p:txBody>
        </p:sp>
        <p:sp>
          <p:nvSpPr>
            <p:cNvPr id="39" name="Rectangle 30"/>
            <p:cNvSpPr>
              <a:spLocks noChangeArrowheads="1"/>
            </p:cNvSpPr>
            <p:nvPr/>
          </p:nvSpPr>
          <p:spPr bwMode="auto">
            <a:xfrm>
              <a:off x="4146547" y="3919986"/>
              <a:ext cx="2438417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3er. piso</a:t>
              </a:r>
            </a:p>
          </p:txBody>
        </p:sp>
        <p:sp>
          <p:nvSpPr>
            <p:cNvPr id="34842" name="Rectangle 32"/>
            <p:cNvSpPr>
              <a:spLocks noChangeArrowheads="1"/>
            </p:cNvSpPr>
            <p:nvPr/>
          </p:nvSpPr>
          <p:spPr bwMode="auto">
            <a:xfrm>
              <a:off x="2287609" y="4368575"/>
              <a:ext cx="1017907" cy="530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Cableado</a:t>
              </a:r>
            </a:p>
            <a:p>
              <a:pPr algn="ctr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vertical</a:t>
              </a:r>
            </a:p>
          </p:txBody>
        </p:sp>
        <p:sp>
          <p:nvSpPr>
            <p:cNvPr id="34843" name="Line 16"/>
            <p:cNvSpPr>
              <a:spLocks noChangeShapeType="1"/>
            </p:cNvSpPr>
            <p:nvPr/>
          </p:nvSpPr>
          <p:spPr bwMode="auto">
            <a:xfrm>
              <a:off x="3980682" y="5286388"/>
              <a:ext cx="0" cy="160338"/>
            </a:xfrm>
            <a:prstGeom prst="line">
              <a:avLst/>
            </a:prstGeom>
            <a:noFill/>
            <a:ln w="508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44" name="Line 17"/>
            <p:cNvSpPr>
              <a:spLocks noChangeShapeType="1"/>
            </p:cNvSpPr>
            <p:nvPr/>
          </p:nvSpPr>
          <p:spPr bwMode="auto">
            <a:xfrm flipH="1">
              <a:off x="2726557" y="5441963"/>
              <a:ext cx="1277937" cy="0"/>
            </a:xfrm>
            <a:prstGeom prst="line">
              <a:avLst/>
            </a:prstGeom>
            <a:noFill/>
            <a:ln w="50800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45" name="Rectangle 31"/>
            <p:cNvSpPr>
              <a:spLocks noChangeArrowheads="1"/>
            </p:cNvSpPr>
            <p:nvPr/>
          </p:nvSpPr>
          <p:spPr bwMode="auto">
            <a:xfrm>
              <a:off x="2143108" y="5483238"/>
              <a:ext cx="2481449" cy="315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800" b="1" i="1">
                  <a:solidFill>
                    <a:srgbClr val="009900"/>
                  </a:solidFill>
                </a:rPr>
                <a:t>Cableado entre edificios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481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18" grpId="0"/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642938" y="1285875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Las canalizaciones pueden ser: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714375" y="3629025"/>
            <a:ext cx="778668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 cantidad y el tamaño de las canalizaciones deben ser suficientes para alojar a todo el cableado necesario, y las futuras ampliaciones</a:t>
            </a: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143000" y="1857375"/>
            <a:ext cx="2214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Ductos</a:t>
            </a:r>
          </a:p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Bandejas</a:t>
            </a: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714375" y="2928938"/>
            <a:ext cx="664368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NO pueden utilizarse ductos de ascensores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714375" y="4829175"/>
            <a:ext cx="778668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Se considera la utilización de </a:t>
            </a:r>
            <a:r>
              <a:rPr lang="es-MX" sz="2000" b="1">
                <a:latin typeface="ZapfHumnst BT"/>
              </a:rPr>
              <a:t>fibra óptica</a:t>
            </a:r>
            <a:r>
              <a:rPr lang="es-MX" sz="2000">
                <a:latin typeface="ZapfHumnst B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131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08063" y="363855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MX"/>
              <a:t>MC</a:t>
            </a:r>
            <a:endParaRPr lang="es-E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989263" y="478155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MX"/>
              <a:t>IC</a:t>
            </a:r>
            <a:endParaRPr lang="es-E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989263" y="1428750"/>
            <a:ext cx="1963737" cy="2286000"/>
            <a:chOff x="1824" y="1200"/>
            <a:chExt cx="1237" cy="1440"/>
          </a:xfrm>
        </p:grpSpPr>
        <p:sp>
          <p:nvSpPr>
            <p:cNvPr id="36886" name="Rectangle 4"/>
            <p:cNvSpPr>
              <a:spLocks noChangeArrowheads="1"/>
            </p:cNvSpPr>
            <p:nvPr/>
          </p:nvSpPr>
          <p:spPr bwMode="auto">
            <a:xfrm>
              <a:off x="1824" y="1776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MX"/>
                <a:t>HC</a:t>
              </a:r>
              <a:endParaRPr lang="es-ES"/>
            </a:p>
          </p:txBody>
        </p:sp>
        <p:pic>
          <p:nvPicPr>
            <p:cNvPr id="36887" name="Picture 7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20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8" name="Picture 8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1392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9" name="Picture 9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192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90" name="Picture 10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240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891" name="AutoShape 15"/>
            <p:cNvCxnSpPr>
              <a:cxnSpLocks noChangeShapeType="1"/>
              <a:stCxn id="36886" idx="3"/>
            </p:cNvCxnSpPr>
            <p:nvPr/>
          </p:nvCxnSpPr>
          <p:spPr bwMode="auto">
            <a:xfrm flipV="1">
              <a:off x="2304" y="1440"/>
              <a:ext cx="67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2" name="AutoShape 16"/>
            <p:cNvCxnSpPr>
              <a:cxnSpLocks noChangeShapeType="1"/>
              <a:stCxn id="36886" idx="3"/>
            </p:cNvCxnSpPr>
            <p:nvPr/>
          </p:nvCxnSpPr>
          <p:spPr bwMode="auto">
            <a:xfrm flipV="1">
              <a:off x="2304" y="1632"/>
              <a:ext cx="547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3" name="AutoShape 17"/>
            <p:cNvCxnSpPr>
              <a:cxnSpLocks noChangeShapeType="1"/>
              <a:stCxn id="36886" idx="3"/>
            </p:cNvCxnSpPr>
            <p:nvPr/>
          </p:nvCxnSpPr>
          <p:spPr bwMode="auto">
            <a:xfrm>
              <a:off x="2304" y="1920"/>
              <a:ext cx="528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4" name="AutoShape 18"/>
            <p:cNvCxnSpPr>
              <a:cxnSpLocks noChangeShapeType="1"/>
              <a:stCxn id="36886" idx="3"/>
            </p:cNvCxnSpPr>
            <p:nvPr/>
          </p:nvCxnSpPr>
          <p:spPr bwMode="auto">
            <a:xfrm>
              <a:off x="2304" y="1920"/>
              <a:ext cx="163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884863" y="3790950"/>
            <a:ext cx="2116137" cy="2286000"/>
            <a:chOff x="3648" y="2688"/>
            <a:chExt cx="1333" cy="1440"/>
          </a:xfrm>
        </p:grpSpPr>
        <p:sp>
          <p:nvSpPr>
            <p:cNvPr id="36877" name="Rectangle 6"/>
            <p:cNvSpPr>
              <a:spLocks noChangeArrowheads="1"/>
            </p:cNvSpPr>
            <p:nvPr/>
          </p:nvSpPr>
          <p:spPr bwMode="auto">
            <a:xfrm>
              <a:off x="3648" y="331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MX"/>
                <a:t>HC</a:t>
              </a:r>
              <a:endParaRPr lang="es-ES"/>
            </a:p>
          </p:txBody>
        </p:sp>
        <p:pic>
          <p:nvPicPr>
            <p:cNvPr id="36878" name="Picture 11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268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9" name="Picture 12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88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0" name="Picture 13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" y="340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1" name="Picture 14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388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882" name="AutoShape 19"/>
            <p:cNvCxnSpPr>
              <a:cxnSpLocks noChangeShapeType="1"/>
              <a:stCxn id="36877" idx="3"/>
            </p:cNvCxnSpPr>
            <p:nvPr/>
          </p:nvCxnSpPr>
          <p:spPr bwMode="auto">
            <a:xfrm flipV="1">
              <a:off x="4128" y="2928"/>
              <a:ext cx="163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3" name="AutoShape 20"/>
            <p:cNvCxnSpPr>
              <a:cxnSpLocks noChangeShapeType="1"/>
              <a:stCxn id="36877" idx="3"/>
            </p:cNvCxnSpPr>
            <p:nvPr/>
          </p:nvCxnSpPr>
          <p:spPr bwMode="auto">
            <a:xfrm flipV="1">
              <a:off x="4128" y="3120"/>
              <a:ext cx="643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4" name="AutoShape 21"/>
            <p:cNvCxnSpPr>
              <a:cxnSpLocks noChangeShapeType="1"/>
              <a:stCxn id="36877" idx="3"/>
            </p:cNvCxnSpPr>
            <p:nvPr/>
          </p:nvCxnSpPr>
          <p:spPr bwMode="auto">
            <a:xfrm>
              <a:off x="4128" y="3456"/>
              <a:ext cx="624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5" name="AutoShape 22"/>
            <p:cNvCxnSpPr>
              <a:cxnSpLocks noChangeShapeType="1"/>
              <a:stCxn id="36877" idx="3"/>
            </p:cNvCxnSpPr>
            <p:nvPr/>
          </p:nvCxnSpPr>
          <p:spPr bwMode="auto">
            <a:xfrm>
              <a:off x="4128" y="3456"/>
              <a:ext cx="259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5" name="AutoShape 23"/>
          <p:cNvCxnSpPr>
            <a:cxnSpLocks noChangeShapeType="1"/>
            <a:stCxn id="9" idx="3"/>
          </p:cNvCxnSpPr>
          <p:nvPr/>
        </p:nvCxnSpPr>
        <p:spPr bwMode="auto">
          <a:xfrm>
            <a:off x="3751263" y="501015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24"/>
          <p:cNvCxnSpPr>
            <a:cxnSpLocks noChangeShapeType="1"/>
            <a:stCxn id="8" idx="3"/>
          </p:cNvCxnSpPr>
          <p:nvPr/>
        </p:nvCxnSpPr>
        <p:spPr bwMode="auto">
          <a:xfrm flipV="1">
            <a:off x="1770063" y="2571750"/>
            <a:ext cx="12192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25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1770063" y="3867150"/>
            <a:ext cx="121920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285750" y="5429250"/>
            <a:ext cx="4214813" cy="471488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MC o MDF</a:t>
            </a:r>
            <a:r>
              <a:rPr lang="es-MX" sz="1600" i="1" kern="0" dirty="0">
                <a:cs typeface="Times New Roman" pitchFamily="18" charset="0"/>
              </a:rPr>
              <a:t>: Closet de cableado principal</a:t>
            </a:r>
            <a:endParaRPr lang="es-ES" sz="1600" i="1" kern="0" dirty="0">
              <a:cs typeface="Times New Roman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285750" y="5857875"/>
            <a:ext cx="4214813" cy="428625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IC o IDF</a:t>
            </a:r>
            <a:r>
              <a:rPr lang="es-MX" sz="1600" i="1" kern="0" dirty="0">
                <a:cs typeface="Times New Roman" pitchFamily="18" charset="0"/>
              </a:rPr>
              <a:t>: Closet de cableado intermedio</a:t>
            </a:r>
            <a:endParaRPr lang="es-ES" sz="1600" i="1" kern="0" dirty="0">
              <a:cs typeface="Times New Roman" pitchFamily="18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285750" y="6243638"/>
            <a:ext cx="5500688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HC o HCC</a:t>
            </a:r>
            <a:r>
              <a:rPr lang="es-MX" sz="1600" i="1" kern="0" dirty="0">
                <a:cs typeface="Times New Roman" pitchFamily="18" charset="0"/>
              </a:rPr>
              <a:t>: Closet de cableado para conectar áreas de trabajo</a:t>
            </a:r>
            <a:endParaRPr lang="es-ES" sz="1600" i="1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21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  <p:bldP spid="28" grpId="0" build="p" autoUpdateAnimBg="0"/>
      <p:bldP spid="29" grpId="0" build="p" autoUpdateAnimBg="0"/>
      <p:bldP spid="30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1" name="6 Rectángulo"/>
          <p:cNvSpPr>
            <a:spLocks noChangeArrowheads="1"/>
          </p:cNvSpPr>
          <p:nvPr/>
        </p:nvSpPr>
        <p:spPr bwMode="auto">
          <a:xfrm>
            <a:off x="675456" y="1137518"/>
            <a:ext cx="778497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las canalizaciones que vinculan las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áreas de trabajo con las salas de telecomunicaciones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consisten de lo siguiente:</a:t>
            </a:r>
          </a:p>
        </p:txBody>
      </p:sp>
      <p:sp>
        <p:nvSpPr>
          <p:cNvPr id="48132" name="11 Rectángulo"/>
          <p:cNvSpPr>
            <a:spLocks noChangeArrowheads="1"/>
          </p:cNvSpPr>
          <p:nvPr/>
        </p:nvSpPr>
        <p:spPr bwMode="auto">
          <a:xfrm>
            <a:off x="611560" y="2141062"/>
            <a:ext cx="88742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de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telecomunicaciones a toma de telecomunicaciones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(90 m)</a:t>
            </a:r>
          </a:p>
        </p:txBody>
      </p:sp>
      <p:sp>
        <p:nvSpPr>
          <p:cNvPr id="48133" name="12 Rectángulo"/>
          <p:cNvSpPr>
            <a:spLocks noChangeArrowheads="1"/>
          </p:cNvSpPr>
          <p:nvPr/>
        </p:nvSpPr>
        <p:spPr bwMode="auto">
          <a:xfrm>
            <a:off x="611560" y="2641695"/>
            <a:ext cx="8010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área de trabajo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(3 m)</a:t>
            </a:r>
          </a:p>
        </p:txBody>
      </p:sp>
      <p:sp>
        <p:nvSpPr>
          <p:cNvPr id="48135" name="14 Rectángulo"/>
          <p:cNvSpPr>
            <a:spLocks noChangeArrowheads="1"/>
          </p:cNvSpPr>
          <p:nvPr/>
        </p:nvSpPr>
        <p:spPr bwMode="auto">
          <a:xfrm>
            <a:off x="611560" y="3137193"/>
            <a:ext cx="8532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Conexiones cruzadas horizontales en la sala de telecomunicaciones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(7 m)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694" y="3632691"/>
            <a:ext cx="55245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6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48132" grpId="0"/>
      <p:bldP spid="48133" grpId="0"/>
      <p:bldP spid="481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Introducción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71875" y="1363663"/>
            <a:ext cx="5000625" cy="188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reto más importante en el diseño de la infraestructura de Telecomunicaciones de una organización 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comunicar las distintas redes sin limitaciones de marca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100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7146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571875" y="3356992"/>
            <a:ext cx="5000625" cy="96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Antes cada compañía establecía sus propias normas para cablear sus instalaciones.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571875" y="4429125"/>
            <a:ext cx="5000625" cy="142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Luego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Asociación de Industrias de Telecomunicaciones (TIA)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estableció la </a:t>
            </a:r>
            <a:r>
              <a:rPr lang="es-MX" sz="20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norma 568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para el cableado de edificios comerciales.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0" grpId="0" autoUpdateAnimBg="0"/>
      <p:bldP spid="1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33400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5. Cableado horizontal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475555" y="1996346"/>
            <a:ext cx="8416925" cy="4673014"/>
            <a:chOff x="357188" y="1572211"/>
            <a:chExt cx="8416925" cy="4673014"/>
          </a:xfrm>
        </p:grpSpPr>
        <p:pic>
          <p:nvPicPr>
            <p:cNvPr id="4199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19" y="1656352"/>
              <a:ext cx="8345494" cy="4286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6" name="6 CuadroTexto"/>
            <p:cNvSpPr txBox="1">
              <a:spLocks noChangeArrowheads="1"/>
            </p:cNvSpPr>
            <p:nvPr/>
          </p:nvSpPr>
          <p:spPr bwMode="auto">
            <a:xfrm>
              <a:off x="357188" y="2013561"/>
              <a:ext cx="2142932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Sala de telecomunicaciones</a:t>
              </a:r>
            </a:p>
          </p:txBody>
        </p:sp>
        <p:sp>
          <p:nvSpPr>
            <p:cNvPr id="41997" name="7 CuadroTexto"/>
            <p:cNvSpPr txBox="1">
              <a:spLocks noChangeArrowheads="1"/>
            </p:cNvSpPr>
            <p:nvPr/>
          </p:nvSpPr>
          <p:spPr bwMode="auto">
            <a:xfrm>
              <a:off x="1928671" y="5371324"/>
              <a:ext cx="1642914" cy="831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Conexiones cruzadas horizontales</a:t>
              </a:r>
            </a:p>
          </p:txBody>
        </p:sp>
        <p:sp>
          <p:nvSpPr>
            <p:cNvPr id="41998" name="8 CuadroTexto"/>
            <p:cNvSpPr txBox="1">
              <a:spLocks noChangeArrowheads="1"/>
            </p:cNvSpPr>
            <p:nvPr/>
          </p:nvSpPr>
          <p:spPr bwMode="auto">
            <a:xfrm>
              <a:off x="3679031" y="1572211"/>
              <a:ext cx="164291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es-MX" sz="1600" b="1" dirty="0">
                <a:latin typeface="ZapfHumnst BT"/>
              </a:endParaRPr>
            </a:p>
          </p:txBody>
        </p:sp>
        <p:sp>
          <p:nvSpPr>
            <p:cNvPr id="41999" name="9 CuadroTexto"/>
            <p:cNvSpPr txBox="1">
              <a:spLocks noChangeArrowheads="1"/>
            </p:cNvSpPr>
            <p:nvPr/>
          </p:nvSpPr>
          <p:spPr bwMode="auto">
            <a:xfrm>
              <a:off x="7143139" y="4656906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latin typeface="ZapfHumnst BT"/>
                </a:rPr>
                <a:t>Área de trabajo</a:t>
              </a:r>
            </a:p>
          </p:txBody>
        </p:sp>
        <p:sp>
          <p:nvSpPr>
            <p:cNvPr id="42000" name="10 CuadroTexto"/>
            <p:cNvSpPr txBox="1">
              <a:spLocks noChangeArrowheads="1"/>
            </p:cNvSpPr>
            <p:nvPr/>
          </p:nvSpPr>
          <p:spPr bwMode="auto">
            <a:xfrm>
              <a:off x="6214535" y="2071731"/>
              <a:ext cx="1642914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Cableado de área de trabajo</a:t>
              </a:r>
            </a:p>
          </p:txBody>
        </p:sp>
        <p:sp>
          <p:nvSpPr>
            <p:cNvPr id="42001" name="11 CuadroTexto"/>
            <p:cNvSpPr txBox="1">
              <a:spLocks noChangeArrowheads="1"/>
            </p:cNvSpPr>
            <p:nvPr/>
          </p:nvSpPr>
          <p:spPr bwMode="auto">
            <a:xfrm>
              <a:off x="3857310" y="4143542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A otros equipos</a:t>
              </a:r>
            </a:p>
          </p:txBody>
        </p:sp>
        <p:sp>
          <p:nvSpPr>
            <p:cNvPr id="41989" name="15 CuadroTexto"/>
            <p:cNvSpPr txBox="1">
              <a:spLocks noChangeArrowheads="1"/>
            </p:cNvSpPr>
            <p:nvPr/>
          </p:nvSpPr>
          <p:spPr bwMode="auto">
            <a:xfrm>
              <a:off x="3214688" y="2786063"/>
              <a:ext cx="2357437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>
                  <a:latin typeface="ZapfHumnst BT"/>
                </a:rPr>
                <a:t>Toma de telecomunicaciones placa de pared</a:t>
              </a:r>
            </a:p>
          </p:txBody>
        </p:sp>
        <p:cxnSp>
          <p:nvCxnSpPr>
            <p:cNvPr id="41990" name="17 Conector recto de flecha"/>
            <p:cNvCxnSpPr>
              <a:cxnSpLocks noChangeShapeType="1"/>
            </p:cNvCxnSpPr>
            <p:nvPr/>
          </p:nvCxnSpPr>
          <p:spPr bwMode="auto">
            <a:xfrm flipV="1">
              <a:off x="4714875" y="2571750"/>
              <a:ext cx="357188" cy="2143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991" name="18 CuadroTexto"/>
            <p:cNvSpPr txBox="1">
              <a:spLocks noChangeArrowheads="1"/>
            </p:cNvSpPr>
            <p:nvPr/>
          </p:nvSpPr>
          <p:spPr bwMode="auto">
            <a:xfrm>
              <a:off x="6500813" y="2571750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3 m</a:t>
              </a:r>
            </a:p>
          </p:txBody>
        </p:sp>
        <p:sp>
          <p:nvSpPr>
            <p:cNvPr id="41992" name="19 CuadroTexto"/>
            <p:cNvSpPr txBox="1">
              <a:spLocks noChangeArrowheads="1"/>
            </p:cNvSpPr>
            <p:nvPr/>
          </p:nvSpPr>
          <p:spPr bwMode="auto">
            <a:xfrm>
              <a:off x="3286125" y="2071688"/>
              <a:ext cx="7858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90 m</a:t>
              </a:r>
            </a:p>
          </p:txBody>
        </p:sp>
        <p:sp>
          <p:nvSpPr>
            <p:cNvPr id="41993" name="20 CuadroTexto"/>
            <p:cNvSpPr txBox="1">
              <a:spLocks noChangeArrowheads="1"/>
            </p:cNvSpPr>
            <p:nvPr/>
          </p:nvSpPr>
          <p:spPr bwMode="auto">
            <a:xfrm>
              <a:off x="2357438" y="3876675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solidFill>
                    <a:schemeClr val="accent2"/>
                  </a:solidFill>
                  <a:latin typeface="ZapfHumnst BT"/>
                </a:rPr>
                <a:t>7 m</a:t>
              </a:r>
            </a:p>
          </p:txBody>
        </p:sp>
        <p:sp>
          <p:nvSpPr>
            <p:cNvPr id="41994" name="21 CuadroTexto"/>
            <p:cNvSpPr txBox="1">
              <a:spLocks noChangeArrowheads="1"/>
            </p:cNvSpPr>
            <p:nvPr/>
          </p:nvSpPr>
          <p:spPr bwMode="auto">
            <a:xfrm>
              <a:off x="4500563" y="5876925"/>
              <a:ext cx="3357562" cy="368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 dirty="0">
                  <a:solidFill>
                    <a:schemeClr val="accent2"/>
                  </a:solidFill>
                  <a:latin typeface="ZapfHumnst BT"/>
                </a:rPr>
                <a:t>3 m + 90 m + 7 m = 100 m</a:t>
              </a:r>
            </a:p>
          </p:txBody>
        </p:sp>
      </p:grpSp>
      <p:sp>
        <p:nvSpPr>
          <p:cNvPr id="19" name="16 Rectángulo"/>
          <p:cNvSpPr>
            <a:spLocks noChangeArrowheads="1"/>
          </p:cNvSpPr>
          <p:nvPr/>
        </p:nvSpPr>
        <p:spPr bwMode="auto">
          <a:xfrm>
            <a:off x="475555" y="1219269"/>
            <a:ext cx="8190071" cy="103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adición a los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90 metros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cableado desde la sala de telecomunicaciones al área de trabajo, un total de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10 metros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 permitidos para el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área de trabajo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la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 de telecomunicaciones.</a:t>
            </a:r>
          </a:p>
        </p:txBody>
      </p:sp>
    </p:spTree>
    <p:extLst>
      <p:ext uri="{BB962C8B-B14F-4D97-AF65-F5344CB8AC3E}">
        <p14:creationId xmlns:p14="http://schemas.microsoft.com/office/powerpoint/2010/main" val="1167408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6" name="15 Rectángulo"/>
          <p:cNvSpPr>
            <a:spLocks noChangeArrowheads="1"/>
          </p:cNvSpPr>
          <p:nvPr/>
        </p:nvSpPr>
        <p:spPr bwMode="auto">
          <a:xfrm>
            <a:off x="642938" y="1428750"/>
            <a:ext cx="771525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>
                <a:latin typeface="ZapfHumnst BT"/>
              </a:rPr>
              <a:t>Tres tipos de medios son reconocidos como opciones para el cableado horizontal:</a:t>
            </a:r>
          </a:p>
        </p:txBody>
      </p:sp>
      <p:sp>
        <p:nvSpPr>
          <p:cNvPr id="48137" name="18 Rectángulo"/>
          <p:cNvSpPr>
            <a:spLocks noChangeArrowheads="1"/>
          </p:cNvSpPr>
          <p:nvPr/>
        </p:nvSpPr>
        <p:spPr bwMode="auto">
          <a:xfrm>
            <a:off x="1115616" y="2444750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latin typeface="ZapfHumnst BT"/>
              </a:rPr>
              <a:t>UTP</a:t>
            </a:r>
          </a:p>
        </p:txBody>
      </p:sp>
      <p:sp>
        <p:nvSpPr>
          <p:cNvPr id="48138" name="19 Rectángulo"/>
          <p:cNvSpPr>
            <a:spLocks noChangeArrowheads="1"/>
          </p:cNvSpPr>
          <p:nvPr/>
        </p:nvSpPr>
        <p:spPr bwMode="auto">
          <a:xfrm>
            <a:off x="1115616" y="2944813"/>
            <a:ext cx="39290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STP</a:t>
            </a:r>
          </a:p>
        </p:txBody>
      </p:sp>
      <p:sp>
        <p:nvSpPr>
          <p:cNvPr id="48139" name="20 Rectángulo"/>
          <p:cNvSpPr>
            <a:spLocks noChangeArrowheads="1"/>
          </p:cNvSpPr>
          <p:nvPr/>
        </p:nvSpPr>
        <p:spPr bwMode="auto">
          <a:xfrm>
            <a:off x="1115616" y="3429000"/>
            <a:ext cx="3429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Fibra óptica</a:t>
            </a:r>
          </a:p>
        </p:txBody>
      </p:sp>
      <p:pic>
        <p:nvPicPr>
          <p:cNvPr id="40967" name="12 Imagen" descr="cableado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000250"/>
            <a:ext cx="3063875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8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/>
      <p:bldP spid="48137" grpId="0"/>
      <p:bldP spid="48138" grpId="0"/>
      <p:bldP spid="481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662" y="1196752"/>
            <a:ext cx="6084676" cy="5247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25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horizontal</a:t>
            </a:r>
          </a:p>
        </p:txBody>
      </p:sp>
      <p:grpSp>
        <p:nvGrpSpPr>
          <p:cNvPr id="2" name="54 Grupo"/>
          <p:cNvGrpSpPr>
            <a:grpSpLocks/>
          </p:cNvGrpSpPr>
          <p:nvPr/>
        </p:nvGrpSpPr>
        <p:grpSpPr bwMode="auto">
          <a:xfrm>
            <a:off x="612775" y="2428875"/>
            <a:ext cx="8031163" cy="2795588"/>
            <a:chOff x="642910" y="2500306"/>
            <a:chExt cx="8030932" cy="2795023"/>
          </a:xfrm>
        </p:grpSpPr>
        <p:graphicFrame>
          <p:nvGraphicFramePr>
            <p:cNvPr id="46085" name="Object 645"/>
            <p:cNvGraphicFramePr>
              <a:graphicFrameLocks noChangeAspect="1"/>
            </p:cNvGraphicFramePr>
            <p:nvPr/>
          </p:nvGraphicFramePr>
          <p:xfrm>
            <a:off x="1196115" y="2961107"/>
            <a:ext cx="541210" cy="5568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58" name="Imagen" r:id="rId3" imgW="2501798" imgH="2616098" progId="MS_ClipArt_Gallery.2">
                    <p:embed/>
                  </p:oleObj>
                </mc:Choice>
                <mc:Fallback>
                  <p:oleObj name="Imagen" r:id="rId3" imgW="2501798" imgH="2616098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115" y="2961107"/>
                          <a:ext cx="541210" cy="5568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6" name="Object 646"/>
            <p:cNvGraphicFramePr>
              <a:graphicFrameLocks noChangeAspect="1"/>
            </p:cNvGraphicFramePr>
            <p:nvPr/>
          </p:nvGraphicFramePr>
          <p:xfrm>
            <a:off x="7385339" y="3352023"/>
            <a:ext cx="1063339" cy="227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59" name="Imagen" r:id="rId5" imgW="3986213" imgH="4144963" progId="MS_ClipArt_Gallery.2">
                    <p:embed/>
                  </p:oleObj>
                </mc:Choice>
                <mc:Fallback>
                  <p:oleObj name="Imagen" r:id="rId5" imgW="3986213" imgH="414496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5339" y="3352023"/>
                          <a:ext cx="1063339" cy="227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7" name="Rectangle 649"/>
            <p:cNvSpPr>
              <a:spLocks noChangeArrowheads="1"/>
            </p:cNvSpPr>
            <p:nvPr/>
          </p:nvSpPr>
          <p:spPr bwMode="auto">
            <a:xfrm>
              <a:off x="2517917" y="3240644"/>
              <a:ext cx="254993" cy="360342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88" name="Rectangle 650"/>
            <p:cNvSpPr>
              <a:spLocks noChangeArrowheads="1"/>
            </p:cNvSpPr>
            <p:nvPr/>
          </p:nvSpPr>
          <p:spPr bwMode="auto">
            <a:xfrm>
              <a:off x="2557814" y="3332368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89" name="Rectangle 651"/>
            <p:cNvSpPr>
              <a:spLocks noChangeArrowheads="1"/>
            </p:cNvSpPr>
            <p:nvPr/>
          </p:nvSpPr>
          <p:spPr bwMode="auto">
            <a:xfrm>
              <a:off x="2663627" y="3332368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0" name="Rectangle 652"/>
            <p:cNvSpPr>
              <a:spLocks noChangeArrowheads="1"/>
            </p:cNvSpPr>
            <p:nvPr/>
          </p:nvSpPr>
          <p:spPr bwMode="auto">
            <a:xfrm>
              <a:off x="2557814" y="3459033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1" name="Rectangle 653"/>
            <p:cNvSpPr>
              <a:spLocks noChangeArrowheads="1"/>
            </p:cNvSpPr>
            <p:nvPr/>
          </p:nvSpPr>
          <p:spPr bwMode="auto">
            <a:xfrm>
              <a:off x="2663627" y="3456849"/>
              <a:ext cx="72855" cy="65517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46092" name="Group 658"/>
            <p:cNvGrpSpPr>
              <a:grpSpLocks/>
            </p:cNvGrpSpPr>
            <p:nvPr/>
          </p:nvGrpSpPr>
          <p:grpSpPr bwMode="auto">
            <a:xfrm>
              <a:off x="5314169" y="3212254"/>
              <a:ext cx="431927" cy="714132"/>
              <a:chOff x="2150" y="1680"/>
              <a:chExt cx="260" cy="435"/>
            </a:xfrm>
          </p:grpSpPr>
          <p:sp>
            <p:nvSpPr>
              <p:cNvPr id="46130" name="Rectangle 647"/>
              <p:cNvSpPr>
                <a:spLocks noChangeArrowheads="1"/>
              </p:cNvSpPr>
              <p:nvPr/>
            </p:nvSpPr>
            <p:spPr bwMode="auto">
              <a:xfrm>
                <a:off x="2150" y="1682"/>
                <a:ext cx="260" cy="433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31" name="Line 655"/>
              <p:cNvSpPr>
                <a:spLocks noChangeShapeType="1"/>
              </p:cNvSpPr>
              <p:nvPr/>
            </p:nvSpPr>
            <p:spPr bwMode="auto">
              <a:xfrm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32" name="Line 656"/>
              <p:cNvSpPr>
                <a:spLocks noChangeShapeType="1"/>
              </p:cNvSpPr>
              <p:nvPr/>
            </p:nvSpPr>
            <p:spPr bwMode="auto">
              <a:xfrm flipH="1"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46093" name="Group 659"/>
            <p:cNvGrpSpPr>
              <a:grpSpLocks/>
            </p:cNvGrpSpPr>
            <p:nvPr/>
          </p:nvGrpSpPr>
          <p:grpSpPr bwMode="auto">
            <a:xfrm>
              <a:off x="6134658" y="3210070"/>
              <a:ext cx="431927" cy="714132"/>
              <a:chOff x="2150" y="1680"/>
              <a:chExt cx="260" cy="435"/>
            </a:xfrm>
          </p:grpSpPr>
          <p:sp>
            <p:nvSpPr>
              <p:cNvPr id="46127" name="Rectangle 660"/>
              <p:cNvSpPr>
                <a:spLocks noChangeArrowheads="1"/>
              </p:cNvSpPr>
              <p:nvPr/>
            </p:nvSpPr>
            <p:spPr bwMode="auto">
              <a:xfrm>
                <a:off x="2150" y="1682"/>
                <a:ext cx="260" cy="433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28" name="Line 661"/>
              <p:cNvSpPr>
                <a:spLocks noChangeShapeType="1"/>
              </p:cNvSpPr>
              <p:nvPr/>
            </p:nvSpPr>
            <p:spPr bwMode="auto">
              <a:xfrm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29" name="Line 662"/>
              <p:cNvSpPr>
                <a:spLocks noChangeShapeType="1"/>
              </p:cNvSpPr>
              <p:nvPr/>
            </p:nvSpPr>
            <p:spPr bwMode="auto">
              <a:xfrm flipH="1"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6094" name="Line 663"/>
            <p:cNvSpPr>
              <a:spLocks noChangeShapeType="1"/>
            </p:cNvSpPr>
            <p:nvPr/>
          </p:nvSpPr>
          <p:spPr bwMode="auto">
            <a:xfrm>
              <a:off x="5536204" y="2860648"/>
              <a:ext cx="860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5" name="Line 664"/>
            <p:cNvSpPr>
              <a:spLocks noChangeShapeType="1"/>
            </p:cNvSpPr>
            <p:nvPr/>
          </p:nvSpPr>
          <p:spPr bwMode="auto">
            <a:xfrm flipV="1">
              <a:off x="2634138" y="4221211"/>
              <a:ext cx="2903801" cy="4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6" name="Line 665"/>
            <p:cNvSpPr>
              <a:spLocks noChangeShapeType="1"/>
            </p:cNvSpPr>
            <p:nvPr/>
          </p:nvSpPr>
          <p:spPr bwMode="auto">
            <a:xfrm flipV="1">
              <a:off x="2648015" y="3598802"/>
              <a:ext cx="0" cy="6267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7" name="Line 666"/>
            <p:cNvSpPr>
              <a:spLocks noChangeShapeType="1"/>
            </p:cNvSpPr>
            <p:nvPr/>
          </p:nvSpPr>
          <p:spPr bwMode="auto">
            <a:xfrm flipV="1">
              <a:off x="5529266" y="3919834"/>
              <a:ext cx="0" cy="314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8" name="Line 667"/>
            <p:cNvSpPr>
              <a:spLocks noChangeShapeType="1"/>
            </p:cNvSpPr>
            <p:nvPr/>
          </p:nvSpPr>
          <p:spPr bwMode="auto">
            <a:xfrm>
              <a:off x="6360162" y="4221211"/>
              <a:ext cx="1568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9" name="Line 668"/>
            <p:cNvSpPr>
              <a:spLocks noChangeShapeType="1"/>
            </p:cNvSpPr>
            <p:nvPr/>
          </p:nvSpPr>
          <p:spPr bwMode="auto">
            <a:xfrm flipV="1">
              <a:off x="6360162" y="3913282"/>
              <a:ext cx="0" cy="314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0" name="Line 669"/>
            <p:cNvSpPr>
              <a:spLocks noChangeShapeType="1"/>
            </p:cNvSpPr>
            <p:nvPr/>
          </p:nvSpPr>
          <p:spPr bwMode="auto">
            <a:xfrm flipV="1">
              <a:off x="7923080" y="3592251"/>
              <a:ext cx="0" cy="628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1" name="Line 670"/>
            <p:cNvSpPr>
              <a:spLocks noChangeShapeType="1"/>
            </p:cNvSpPr>
            <p:nvPr/>
          </p:nvSpPr>
          <p:spPr bwMode="auto">
            <a:xfrm>
              <a:off x="5537939" y="2860648"/>
              <a:ext cx="0" cy="244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2" name="Rectangle 671"/>
            <p:cNvSpPr>
              <a:spLocks noChangeArrowheads="1"/>
            </p:cNvSpPr>
            <p:nvPr/>
          </p:nvSpPr>
          <p:spPr bwMode="auto">
            <a:xfrm>
              <a:off x="5491103" y="3081220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3" name="Line 672"/>
            <p:cNvSpPr>
              <a:spLocks noChangeShapeType="1"/>
            </p:cNvSpPr>
            <p:nvPr/>
          </p:nvSpPr>
          <p:spPr bwMode="auto">
            <a:xfrm>
              <a:off x="6391386" y="2860648"/>
              <a:ext cx="0" cy="244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4" name="Rectangle 673"/>
            <p:cNvSpPr>
              <a:spLocks noChangeArrowheads="1"/>
            </p:cNvSpPr>
            <p:nvPr/>
          </p:nvSpPr>
          <p:spPr bwMode="auto">
            <a:xfrm>
              <a:off x="6335877" y="3081220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5" name="Line 677"/>
            <p:cNvSpPr>
              <a:spLocks noChangeShapeType="1"/>
            </p:cNvSpPr>
            <p:nvPr/>
          </p:nvSpPr>
          <p:spPr bwMode="auto">
            <a:xfrm flipH="1">
              <a:off x="2002726" y="3653399"/>
              <a:ext cx="0" cy="181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6" name="Rectangle 678"/>
            <p:cNvSpPr>
              <a:spLocks noChangeArrowheads="1"/>
            </p:cNvSpPr>
            <p:nvPr/>
          </p:nvSpPr>
          <p:spPr bwMode="auto">
            <a:xfrm>
              <a:off x="2353125" y="3782249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7" name="Rectangle 679"/>
            <p:cNvSpPr>
              <a:spLocks noChangeArrowheads="1"/>
            </p:cNvSpPr>
            <p:nvPr/>
          </p:nvSpPr>
          <p:spPr bwMode="auto">
            <a:xfrm>
              <a:off x="1555187" y="3607538"/>
              <a:ext cx="88467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8" name="Line 680"/>
            <p:cNvSpPr>
              <a:spLocks noChangeShapeType="1"/>
            </p:cNvSpPr>
            <p:nvPr/>
          </p:nvSpPr>
          <p:spPr bwMode="auto">
            <a:xfrm>
              <a:off x="1626308" y="3644664"/>
              <a:ext cx="3850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9" name="Line 681"/>
            <p:cNvSpPr>
              <a:spLocks noChangeShapeType="1"/>
            </p:cNvSpPr>
            <p:nvPr/>
          </p:nvSpPr>
          <p:spPr bwMode="auto">
            <a:xfrm>
              <a:off x="2002726" y="3817191"/>
              <a:ext cx="3833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10" name="Text Box 683"/>
            <p:cNvSpPr txBox="1">
              <a:spLocks noChangeArrowheads="1"/>
            </p:cNvSpPr>
            <p:nvPr/>
          </p:nvSpPr>
          <p:spPr bwMode="auto">
            <a:xfrm>
              <a:off x="642910" y="2500306"/>
              <a:ext cx="1723421" cy="33855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Área de Trabajo</a:t>
              </a:r>
            </a:p>
          </p:txBody>
        </p:sp>
        <p:sp>
          <p:nvSpPr>
            <p:cNvPr id="46111" name="Text Box 684"/>
            <p:cNvSpPr txBox="1">
              <a:spLocks noChangeArrowheads="1"/>
            </p:cNvSpPr>
            <p:nvPr/>
          </p:nvSpPr>
          <p:spPr bwMode="auto">
            <a:xfrm>
              <a:off x="2983938" y="3273982"/>
              <a:ext cx="2159566" cy="369332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800" b="1">
                  <a:solidFill>
                    <a:schemeClr val="accent2"/>
                  </a:solidFill>
                  <a:latin typeface="ZapfHumnst BT"/>
                </a:rPr>
                <a:t>Campo Horizontal</a:t>
              </a:r>
            </a:p>
          </p:txBody>
        </p:sp>
        <p:sp>
          <p:nvSpPr>
            <p:cNvPr id="46112" name="Text Box 685"/>
            <p:cNvSpPr txBox="1">
              <a:spLocks noChangeArrowheads="1"/>
            </p:cNvSpPr>
            <p:nvPr/>
          </p:nvSpPr>
          <p:spPr bwMode="auto">
            <a:xfrm>
              <a:off x="6929454" y="2876132"/>
              <a:ext cx="1744388" cy="33855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Campo Equipos</a:t>
              </a:r>
            </a:p>
          </p:txBody>
        </p:sp>
        <p:sp>
          <p:nvSpPr>
            <p:cNvPr id="34" name="Text Box 686"/>
            <p:cNvSpPr txBox="1">
              <a:spLocks noChangeArrowheads="1"/>
            </p:cNvSpPr>
            <p:nvPr/>
          </p:nvSpPr>
          <p:spPr bwMode="auto">
            <a:xfrm>
              <a:off x="2165279" y="2690767"/>
              <a:ext cx="1655714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Salida de</a:t>
              </a:r>
            </a:p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telecomunicaciones</a:t>
              </a:r>
            </a:p>
          </p:txBody>
        </p:sp>
        <p:sp>
          <p:nvSpPr>
            <p:cNvPr id="35" name="Text Box 687"/>
            <p:cNvSpPr txBox="1">
              <a:spLocks noChangeArrowheads="1"/>
            </p:cNvSpPr>
            <p:nvPr/>
          </p:nvSpPr>
          <p:spPr bwMode="auto">
            <a:xfrm>
              <a:off x="3427305" y="3762114"/>
              <a:ext cx="1398548" cy="277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Horizontal</a:t>
              </a:r>
            </a:p>
          </p:txBody>
        </p:sp>
        <p:sp>
          <p:nvSpPr>
            <p:cNvPr id="36" name="Text Box 688"/>
            <p:cNvSpPr txBox="1">
              <a:spLocks noChangeArrowheads="1"/>
            </p:cNvSpPr>
            <p:nvPr/>
          </p:nvSpPr>
          <p:spPr bwMode="auto">
            <a:xfrm>
              <a:off x="5243353" y="2500306"/>
              <a:ext cx="1604917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Cordón de Parcheo</a:t>
              </a:r>
            </a:p>
          </p:txBody>
        </p:sp>
        <p:sp>
          <p:nvSpPr>
            <p:cNvPr id="37" name="Text Box 689"/>
            <p:cNvSpPr txBox="1">
              <a:spLocks noChangeArrowheads="1"/>
            </p:cNvSpPr>
            <p:nvPr/>
          </p:nvSpPr>
          <p:spPr bwMode="auto">
            <a:xfrm>
              <a:off x="1392188" y="3801793"/>
              <a:ext cx="1338225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del 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Area de Trabajo</a:t>
              </a:r>
            </a:p>
          </p:txBody>
        </p:sp>
        <p:sp>
          <p:nvSpPr>
            <p:cNvPr id="38" name="Text Box 690"/>
            <p:cNvSpPr txBox="1">
              <a:spLocks noChangeArrowheads="1"/>
            </p:cNvSpPr>
            <p:nvPr/>
          </p:nvSpPr>
          <p:spPr bwMode="auto">
            <a:xfrm>
              <a:off x="6529191" y="3873216"/>
              <a:ext cx="1392198" cy="277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de Equipo</a:t>
              </a:r>
            </a:p>
          </p:txBody>
        </p:sp>
        <p:sp>
          <p:nvSpPr>
            <p:cNvPr id="46118" name="Line 692"/>
            <p:cNvSpPr>
              <a:spLocks noChangeShapeType="1"/>
            </p:cNvSpPr>
            <p:nvPr/>
          </p:nvSpPr>
          <p:spPr bwMode="auto">
            <a:xfrm>
              <a:off x="1435497" y="5016146"/>
              <a:ext cx="6494522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19" name="Line 693"/>
            <p:cNvSpPr>
              <a:spLocks noChangeShapeType="1"/>
            </p:cNvSpPr>
            <p:nvPr/>
          </p:nvSpPr>
          <p:spPr bwMode="auto">
            <a:xfrm>
              <a:off x="1433762" y="3756042"/>
              <a:ext cx="0" cy="125792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0" name="Line 694"/>
            <p:cNvSpPr>
              <a:spLocks noChangeShapeType="1"/>
            </p:cNvSpPr>
            <p:nvPr/>
          </p:nvSpPr>
          <p:spPr bwMode="auto">
            <a:xfrm>
              <a:off x="2649750" y="4387186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1" name="Line 695"/>
            <p:cNvSpPr>
              <a:spLocks noChangeShapeType="1"/>
            </p:cNvSpPr>
            <p:nvPr/>
          </p:nvSpPr>
          <p:spPr bwMode="auto">
            <a:xfrm>
              <a:off x="5550081" y="4385002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2" name="Line 696"/>
            <p:cNvSpPr>
              <a:spLocks noChangeShapeType="1"/>
            </p:cNvSpPr>
            <p:nvPr/>
          </p:nvSpPr>
          <p:spPr bwMode="auto">
            <a:xfrm>
              <a:off x="7931753" y="4382818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Text Box 697"/>
            <p:cNvSpPr txBox="1">
              <a:spLocks noChangeArrowheads="1"/>
            </p:cNvSpPr>
            <p:nvPr/>
          </p:nvSpPr>
          <p:spPr bwMode="auto">
            <a:xfrm>
              <a:off x="1498548" y="4533483"/>
              <a:ext cx="1215990" cy="4618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3 metros máx.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45" name="Text Box 698"/>
            <p:cNvSpPr txBox="1">
              <a:spLocks noChangeArrowheads="1"/>
            </p:cNvSpPr>
            <p:nvPr/>
          </p:nvSpPr>
          <p:spPr bwMode="auto">
            <a:xfrm>
              <a:off x="3471754" y="4535070"/>
              <a:ext cx="1301713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90 metros máx.</a:t>
              </a:r>
            </a:p>
          </p:txBody>
        </p:sp>
        <p:sp>
          <p:nvSpPr>
            <p:cNvPr id="46" name="Text Box 699"/>
            <p:cNvSpPr txBox="1">
              <a:spLocks noChangeArrowheads="1"/>
            </p:cNvSpPr>
            <p:nvPr/>
          </p:nvSpPr>
          <p:spPr bwMode="auto">
            <a:xfrm>
              <a:off x="6337109" y="4528721"/>
              <a:ext cx="825476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7 metros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47" name="Text Box 700"/>
            <p:cNvSpPr txBox="1">
              <a:spLocks noChangeArrowheads="1"/>
            </p:cNvSpPr>
            <p:nvPr/>
          </p:nvSpPr>
          <p:spPr bwMode="auto">
            <a:xfrm>
              <a:off x="3117752" y="5017572"/>
              <a:ext cx="2203387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 + B menor ó igual 10 mts.</a:t>
              </a:r>
            </a:p>
          </p:txBody>
        </p:sp>
      </p:grpSp>
      <p:sp>
        <p:nvSpPr>
          <p:cNvPr id="54" name="Text Box 752"/>
          <p:cNvSpPr txBox="1">
            <a:spLocks noChangeArrowheads="1"/>
          </p:cNvSpPr>
          <p:nvPr/>
        </p:nvSpPr>
        <p:spPr bwMode="auto">
          <a:xfrm>
            <a:off x="428625" y="1385888"/>
            <a:ext cx="3463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ES_tradnl" sz="2000" b="1" dirty="0">
                <a:latin typeface="ZapfHumnst BT"/>
              </a:rPr>
              <a:t> 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Norma: ANSI/TIA/EIA- 568</a:t>
            </a:r>
          </a:p>
        </p:txBody>
      </p:sp>
    </p:spTree>
    <p:extLst>
      <p:ext uri="{BB962C8B-B14F-4D97-AF65-F5344CB8AC3E}">
        <p14:creationId xmlns:p14="http://schemas.microsoft.com/office/powerpoint/2010/main" val="268189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7107" name="6 Rectángulo"/>
          <p:cNvSpPr>
            <a:spLocks noChangeArrowheads="1"/>
          </p:cNvSpPr>
          <p:nvPr/>
        </p:nvSpPr>
        <p:spPr bwMode="auto">
          <a:xfrm>
            <a:off x="571500" y="1198563"/>
            <a:ext cx="29289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bajo piso</a:t>
            </a: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785938"/>
            <a:ext cx="37242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4624388"/>
            <a:ext cx="35337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16 Rectángulo"/>
          <p:cNvSpPr>
            <a:spLocks noChangeArrowheads="1"/>
          </p:cNvSpPr>
          <p:nvPr/>
        </p:nvSpPr>
        <p:spPr bwMode="auto">
          <a:xfrm>
            <a:off x="571500" y="4017963"/>
            <a:ext cx="45005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bajo piso elevado</a:t>
            </a:r>
          </a:p>
        </p:txBody>
      </p:sp>
    </p:spTree>
    <p:extLst>
      <p:ext uri="{BB962C8B-B14F-4D97-AF65-F5344CB8AC3E}">
        <p14:creationId xmlns:p14="http://schemas.microsoft.com/office/powerpoint/2010/main" val="3616007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1" name="6 Rectángulo"/>
          <p:cNvSpPr>
            <a:spLocks noChangeArrowheads="1"/>
          </p:cNvSpPr>
          <p:nvPr/>
        </p:nvSpPr>
        <p:spPr bwMode="auto">
          <a:xfrm>
            <a:off x="571500" y="1198563"/>
            <a:ext cx="37861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perimetrales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927225"/>
            <a:ext cx="4786313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758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5299" name="7 Rectángulo"/>
          <p:cNvSpPr>
            <a:spLocks noChangeArrowheads="1"/>
          </p:cNvSpPr>
          <p:nvPr/>
        </p:nvSpPr>
        <p:spPr bwMode="auto">
          <a:xfrm>
            <a:off x="1151620" y="1117958"/>
            <a:ext cx="6840759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Son los espacios donde se ubican los escritorios, lugares habituales de trabajo, o sitios que requieran equipamiento de telecomunicaciones</a:t>
            </a:r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714625"/>
            <a:ext cx="3797300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5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5302" name="10 Rectángulo"/>
          <p:cNvSpPr>
            <a:spLocks noChangeArrowheads="1"/>
          </p:cNvSpPr>
          <p:nvPr/>
        </p:nvSpPr>
        <p:spPr bwMode="auto">
          <a:xfrm>
            <a:off x="571500" y="1285875"/>
            <a:ext cx="7929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Pueden conectarse computadoras, teléfonos, cámaras de video, sistemas de alarmas, impresoras, etc.</a:t>
            </a:r>
          </a:p>
        </p:txBody>
      </p:sp>
      <p:grpSp>
        <p:nvGrpSpPr>
          <p:cNvPr id="50180" name="Group 126"/>
          <p:cNvGrpSpPr>
            <a:grpSpLocks/>
          </p:cNvGrpSpPr>
          <p:nvPr/>
        </p:nvGrpSpPr>
        <p:grpSpPr bwMode="auto">
          <a:xfrm>
            <a:off x="1571625" y="2714625"/>
            <a:ext cx="5927725" cy="1851025"/>
            <a:chOff x="1168" y="1478"/>
            <a:chExt cx="3734" cy="1166"/>
          </a:xfrm>
        </p:grpSpPr>
        <p:sp>
          <p:nvSpPr>
            <p:cNvPr id="50182" name="Rectangle 63"/>
            <p:cNvSpPr>
              <a:spLocks noChangeArrowheads="1"/>
            </p:cNvSpPr>
            <p:nvPr/>
          </p:nvSpPr>
          <p:spPr bwMode="auto">
            <a:xfrm>
              <a:off x="2728" y="1485"/>
              <a:ext cx="116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Salida de </a:t>
              </a:r>
            </a:p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Telecomunicaciones</a:t>
              </a:r>
            </a:p>
          </p:txBody>
        </p:sp>
        <p:sp>
          <p:nvSpPr>
            <p:cNvPr id="11" name="Rectangle 64"/>
            <p:cNvSpPr>
              <a:spLocks noChangeArrowheads="1"/>
            </p:cNvSpPr>
            <p:nvPr/>
          </p:nvSpPr>
          <p:spPr bwMode="auto">
            <a:xfrm>
              <a:off x="2941" y="2242"/>
              <a:ext cx="313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Placa</a:t>
              </a:r>
            </a:p>
          </p:txBody>
        </p:sp>
        <p:sp>
          <p:nvSpPr>
            <p:cNvPr id="50184" name="Rectangle 65"/>
            <p:cNvSpPr>
              <a:spLocks noChangeArrowheads="1"/>
            </p:cNvSpPr>
            <p:nvPr/>
          </p:nvSpPr>
          <p:spPr bwMode="auto">
            <a:xfrm>
              <a:off x="1398" y="2484"/>
              <a:ext cx="159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del área de trabajo</a:t>
              </a:r>
            </a:p>
          </p:txBody>
        </p:sp>
        <p:grpSp>
          <p:nvGrpSpPr>
            <p:cNvPr id="50185" name="Group 66"/>
            <p:cNvGrpSpPr>
              <a:grpSpLocks/>
            </p:cNvGrpSpPr>
            <p:nvPr/>
          </p:nvGrpSpPr>
          <p:grpSpPr bwMode="auto">
            <a:xfrm>
              <a:off x="2719" y="1918"/>
              <a:ext cx="145" cy="70"/>
              <a:chOff x="2909" y="2128"/>
              <a:chExt cx="145" cy="70"/>
            </a:xfrm>
          </p:grpSpPr>
          <p:sp>
            <p:nvSpPr>
              <p:cNvPr id="50239" name="Rectangle 67"/>
              <p:cNvSpPr>
                <a:spLocks noChangeArrowheads="1"/>
              </p:cNvSpPr>
              <p:nvPr/>
            </p:nvSpPr>
            <p:spPr bwMode="auto">
              <a:xfrm>
                <a:off x="2909" y="2128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0" name="Line 68"/>
              <p:cNvSpPr>
                <a:spLocks noChangeShapeType="1"/>
              </p:cNvSpPr>
              <p:nvPr/>
            </p:nvSpPr>
            <p:spPr bwMode="auto">
              <a:xfrm>
                <a:off x="2999" y="2163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1" name="Line 69"/>
              <p:cNvSpPr>
                <a:spLocks noChangeShapeType="1"/>
              </p:cNvSpPr>
              <p:nvPr/>
            </p:nvSpPr>
            <p:spPr bwMode="auto">
              <a:xfrm>
                <a:off x="2999" y="2146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2" name="Line 70"/>
              <p:cNvSpPr>
                <a:spLocks noChangeShapeType="1"/>
              </p:cNvSpPr>
              <p:nvPr/>
            </p:nvSpPr>
            <p:spPr bwMode="auto">
              <a:xfrm>
                <a:off x="2999" y="2179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0186" name="Group 71"/>
            <p:cNvGrpSpPr>
              <a:grpSpLocks/>
            </p:cNvGrpSpPr>
            <p:nvPr/>
          </p:nvGrpSpPr>
          <p:grpSpPr bwMode="auto">
            <a:xfrm>
              <a:off x="1692" y="1694"/>
              <a:ext cx="145" cy="70"/>
              <a:chOff x="1882" y="1904"/>
              <a:chExt cx="145" cy="70"/>
            </a:xfrm>
          </p:grpSpPr>
          <p:sp>
            <p:nvSpPr>
              <p:cNvPr id="50235" name="Rectangle 72"/>
              <p:cNvSpPr>
                <a:spLocks noChangeArrowheads="1"/>
              </p:cNvSpPr>
              <p:nvPr/>
            </p:nvSpPr>
            <p:spPr bwMode="auto">
              <a:xfrm>
                <a:off x="1882" y="1904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6" name="Line 73"/>
              <p:cNvSpPr>
                <a:spLocks noChangeShapeType="1"/>
              </p:cNvSpPr>
              <p:nvPr/>
            </p:nvSpPr>
            <p:spPr bwMode="auto">
              <a:xfrm>
                <a:off x="1894" y="193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7" name="Line 74"/>
              <p:cNvSpPr>
                <a:spLocks noChangeShapeType="1"/>
              </p:cNvSpPr>
              <p:nvPr/>
            </p:nvSpPr>
            <p:spPr bwMode="auto">
              <a:xfrm>
                <a:off x="1894" y="192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8" name="Line 75"/>
              <p:cNvSpPr>
                <a:spLocks noChangeShapeType="1"/>
              </p:cNvSpPr>
              <p:nvPr/>
            </p:nvSpPr>
            <p:spPr bwMode="auto">
              <a:xfrm>
                <a:off x="1894" y="195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pic>
          <p:nvPicPr>
            <p:cNvPr id="50187" name="Picture 7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" y="1478"/>
              <a:ext cx="40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8" name="Line 77"/>
            <p:cNvSpPr>
              <a:spLocks noChangeShapeType="1"/>
            </p:cNvSpPr>
            <p:nvPr/>
          </p:nvSpPr>
          <p:spPr bwMode="auto">
            <a:xfrm>
              <a:off x="1875" y="1729"/>
              <a:ext cx="473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89" name="Line 78"/>
            <p:cNvSpPr>
              <a:spLocks noChangeShapeType="1"/>
            </p:cNvSpPr>
            <p:nvPr/>
          </p:nvSpPr>
          <p:spPr bwMode="auto">
            <a:xfrm>
              <a:off x="2330" y="1953"/>
              <a:ext cx="36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pic>
          <p:nvPicPr>
            <p:cNvPr id="50190" name="Picture 7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" y="2177"/>
              <a:ext cx="48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0191" name="Group 80"/>
            <p:cNvGrpSpPr>
              <a:grpSpLocks/>
            </p:cNvGrpSpPr>
            <p:nvPr/>
          </p:nvGrpSpPr>
          <p:grpSpPr bwMode="auto">
            <a:xfrm>
              <a:off x="2719" y="2106"/>
              <a:ext cx="145" cy="69"/>
              <a:chOff x="2909" y="2316"/>
              <a:chExt cx="145" cy="69"/>
            </a:xfrm>
          </p:grpSpPr>
          <p:sp>
            <p:nvSpPr>
              <p:cNvPr id="50231" name="Rectangle 81"/>
              <p:cNvSpPr>
                <a:spLocks noChangeArrowheads="1"/>
              </p:cNvSpPr>
              <p:nvPr/>
            </p:nvSpPr>
            <p:spPr bwMode="auto">
              <a:xfrm>
                <a:off x="2909" y="2316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2" name="Line 82"/>
              <p:cNvSpPr>
                <a:spLocks noChangeShapeType="1"/>
              </p:cNvSpPr>
              <p:nvPr/>
            </p:nvSpPr>
            <p:spPr bwMode="auto">
              <a:xfrm>
                <a:off x="2999" y="2350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3" name="Line 83"/>
              <p:cNvSpPr>
                <a:spLocks noChangeShapeType="1"/>
              </p:cNvSpPr>
              <p:nvPr/>
            </p:nvSpPr>
            <p:spPr bwMode="auto">
              <a:xfrm>
                <a:off x="2999" y="2334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4" name="Line 84"/>
              <p:cNvSpPr>
                <a:spLocks noChangeShapeType="1"/>
              </p:cNvSpPr>
              <p:nvPr/>
            </p:nvSpPr>
            <p:spPr bwMode="auto">
              <a:xfrm>
                <a:off x="2999" y="2367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0192" name="Group 85"/>
            <p:cNvGrpSpPr>
              <a:grpSpLocks/>
            </p:cNvGrpSpPr>
            <p:nvPr/>
          </p:nvGrpSpPr>
          <p:grpSpPr bwMode="auto">
            <a:xfrm>
              <a:off x="1692" y="2314"/>
              <a:ext cx="145" cy="69"/>
              <a:chOff x="1882" y="2524"/>
              <a:chExt cx="145" cy="69"/>
            </a:xfrm>
          </p:grpSpPr>
          <p:sp>
            <p:nvSpPr>
              <p:cNvPr id="50227" name="Rectangle 86"/>
              <p:cNvSpPr>
                <a:spLocks noChangeArrowheads="1"/>
              </p:cNvSpPr>
              <p:nvPr/>
            </p:nvSpPr>
            <p:spPr bwMode="auto">
              <a:xfrm>
                <a:off x="1882" y="2524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8" name="Line 87"/>
              <p:cNvSpPr>
                <a:spLocks noChangeShapeType="1"/>
              </p:cNvSpPr>
              <p:nvPr/>
            </p:nvSpPr>
            <p:spPr bwMode="auto">
              <a:xfrm>
                <a:off x="1894" y="255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9" name="Line 88"/>
              <p:cNvSpPr>
                <a:spLocks noChangeShapeType="1"/>
              </p:cNvSpPr>
              <p:nvPr/>
            </p:nvSpPr>
            <p:spPr bwMode="auto">
              <a:xfrm>
                <a:off x="1894" y="254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0" name="Line 89"/>
              <p:cNvSpPr>
                <a:spLocks noChangeShapeType="1"/>
              </p:cNvSpPr>
              <p:nvPr/>
            </p:nvSpPr>
            <p:spPr bwMode="auto">
              <a:xfrm>
                <a:off x="1894" y="257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0193" name="Line 90"/>
            <p:cNvSpPr>
              <a:spLocks noChangeShapeType="1"/>
            </p:cNvSpPr>
            <p:nvPr/>
          </p:nvSpPr>
          <p:spPr bwMode="auto">
            <a:xfrm flipV="1">
              <a:off x="1865" y="2350"/>
              <a:ext cx="483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4" name="Line 91"/>
            <p:cNvSpPr>
              <a:spLocks noChangeShapeType="1"/>
            </p:cNvSpPr>
            <p:nvPr/>
          </p:nvSpPr>
          <p:spPr bwMode="auto">
            <a:xfrm>
              <a:off x="2334" y="213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5" name="Line 92"/>
            <p:cNvSpPr>
              <a:spLocks noChangeShapeType="1"/>
            </p:cNvSpPr>
            <p:nvPr/>
          </p:nvSpPr>
          <p:spPr bwMode="auto">
            <a:xfrm>
              <a:off x="2330" y="2140"/>
              <a:ext cx="35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6" name="Line 93"/>
            <p:cNvSpPr>
              <a:spLocks noChangeShapeType="1"/>
            </p:cNvSpPr>
            <p:nvPr/>
          </p:nvSpPr>
          <p:spPr bwMode="auto">
            <a:xfrm>
              <a:off x="2334" y="172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7" name="Rectangle 94"/>
            <p:cNvSpPr>
              <a:spLocks noChangeArrowheads="1"/>
            </p:cNvSpPr>
            <p:nvPr/>
          </p:nvSpPr>
          <p:spPr bwMode="auto">
            <a:xfrm>
              <a:off x="3302" y="1910"/>
              <a:ext cx="230" cy="223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8" name="Line 95"/>
            <p:cNvSpPr>
              <a:spLocks noChangeShapeType="1"/>
            </p:cNvSpPr>
            <p:nvPr/>
          </p:nvSpPr>
          <p:spPr bwMode="auto">
            <a:xfrm>
              <a:off x="3545" y="2142"/>
              <a:ext cx="26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9" name="Line 96"/>
            <p:cNvSpPr>
              <a:spLocks noChangeShapeType="1"/>
            </p:cNvSpPr>
            <p:nvPr/>
          </p:nvSpPr>
          <p:spPr bwMode="auto">
            <a:xfrm>
              <a:off x="3295" y="2142"/>
              <a:ext cx="25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0" name="Line 97"/>
            <p:cNvSpPr>
              <a:spLocks noChangeShapeType="1"/>
            </p:cNvSpPr>
            <p:nvPr/>
          </p:nvSpPr>
          <p:spPr bwMode="auto">
            <a:xfrm>
              <a:off x="3545" y="1905"/>
              <a:ext cx="26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1" name="Line 98"/>
            <p:cNvSpPr>
              <a:spLocks noChangeShapeType="1"/>
            </p:cNvSpPr>
            <p:nvPr/>
          </p:nvSpPr>
          <p:spPr bwMode="auto">
            <a:xfrm>
              <a:off x="3325" y="2160"/>
              <a:ext cx="2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2" name="Line 99"/>
            <p:cNvSpPr>
              <a:spLocks noChangeShapeType="1"/>
            </p:cNvSpPr>
            <p:nvPr/>
          </p:nvSpPr>
          <p:spPr bwMode="auto">
            <a:xfrm>
              <a:off x="3574" y="1925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3" name="Line 100"/>
            <p:cNvSpPr>
              <a:spLocks noChangeShapeType="1"/>
            </p:cNvSpPr>
            <p:nvPr/>
          </p:nvSpPr>
          <p:spPr bwMode="auto">
            <a:xfrm>
              <a:off x="3323" y="1925"/>
              <a:ext cx="0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4" name="Line 101"/>
            <p:cNvSpPr>
              <a:spLocks noChangeShapeType="1"/>
            </p:cNvSpPr>
            <p:nvPr/>
          </p:nvSpPr>
          <p:spPr bwMode="auto">
            <a:xfrm>
              <a:off x="3325" y="1923"/>
              <a:ext cx="2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5" name="Line 102"/>
            <p:cNvSpPr>
              <a:spLocks noChangeShapeType="1"/>
            </p:cNvSpPr>
            <p:nvPr/>
          </p:nvSpPr>
          <p:spPr bwMode="auto">
            <a:xfrm>
              <a:off x="3295" y="1905"/>
              <a:ext cx="25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6" name="Oval 103"/>
            <p:cNvSpPr>
              <a:spLocks noChangeArrowheads="1"/>
            </p:cNvSpPr>
            <p:nvPr/>
          </p:nvSpPr>
          <p:spPr bwMode="auto">
            <a:xfrm>
              <a:off x="3392" y="1994"/>
              <a:ext cx="89" cy="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7" name="AutoShape 104"/>
            <p:cNvSpPr>
              <a:spLocks noChangeArrowheads="1"/>
            </p:cNvSpPr>
            <p:nvPr/>
          </p:nvSpPr>
          <p:spPr bwMode="auto">
            <a:xfrm>
              <a:off x="2973" y="1905"/>
              <a:ext cx="246" cy="233"/>
            </a:xfrm>
            <a:prstGeom prst="roundRect">
              <a:avLst>
                <a:gd name="adj" fmla="val 12495"/>
              </a:avLst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8" name="Rectangle 105"/>
            <p:cNvSpPr>
              <a:spLocks noChangeArrowheads="1"/>
            </p:cNvSpPr>
            <p:nvPr/>
          </p:nvSpPr>
          <p:spPr bwMode="auto">
            <a:xfrm>
              <a:off x="3067" y="1964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9" name="Rectangle 106"/>
            <p:cNvSpPr>
              <a:spLocks noChangeArrowheads="1"/>
            </p:cNvSpPr>
            <p:nvPr/>
          </p:nvSpPr>
          <p:spPr bwMode="auto">
            <a:xfrm>
              <a:off x="3067" y="2043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0210" name="Group 107"/>
            <p:cNvGrpSpPr>
              <a:grpSpLocks/>
            </p:cNvGrpSpPr>
            <p:nvPr/>
          </p:nvGrpSpPr>
          <p:grpSpPr bwMode="auto">
            <a:xfrm>
              <a:off x="3669" y="2002"/>
              <a:ext cx="916" cy="59"/>
              <a:chOff x="3809" y="2212"/>
              <a:chExt cx="610" cy="59"/>
            </a:xfrm>
          </p:grpSpPr>
          <p:sp>
            <p:nvSpPr>
              <p:cNvPr id="50214" name="Oval 108"/>
              <p:cNvSpPr>
                <a:spLocks noChangeArrowheads="1"/>
              </p:cNvSpPr>
              <p:nvPr/>
            </p:nvSpPr>
            <p:spPr bwMode="auto">
              <a:xfrm>
                <a:off x="4393" y="2214"/>
                <a:ext cx="26" cy="55"/>
              </a:xfrm>
              <a:prstGeom prst="ellipse">
                <a:avLst/>
              </a:prstGeom>
              <a:solidFill>
                <a:srgbClr val="91919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5" name="Rectangle 109"/>
              <p:cNvSpPr>
                <a:spLocks noChangeArrowheads="1"/>
              </p:cNvSpPr>
              <p:nvPr/>
            </p:nvSpPr>
            <p:spPr bwMode="auto">
              <a:xfrm>
                <a:off x="3868" y="2215"/>
                <a:ext cx="537" cy="53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6" name="Oval 110"/>
              <p:cNvSpPr>
                <a:spLocks noChangeArrowheads="1"/>
              </p:cNvSpPr>
              <p:nvPr/>
            </p:nvSpPr>
            <p:spPr bwMode="auto">
              <a:xfrm>
                <a:off x="3852" y="2214"/>
                <a:ext cx="27" cy="5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7" name="Line 111"/>
              <p:cNvSpPr>
                <a:spLocks noChangeShapeType="1"/>
              </p:cNvSpPr>
              <p:nvPr/>
            </p:nvSpPr>
            <p:spPr bwMode="auto">
              <a:xfrm>
                <a:off x="3869" y="221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8" name="Line 112"/>
              <p:cNvSpPr>
                <a:spLocks noChangeShapeType="1"/>
              </p:cNvSpPr>
              <p:nvPr/>
            </p:nvSpPr>
            <p:spPr bwMode="auto">
              <a:xfrm>
                <a:off x="3868" y="2271"/>
                <a:ext cx="5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9" name="Line 113"/>
              <p:cNvSpPr>
                <a:spLocks noChangeShapeType="1"/>
              </p:cNvSpPr>
              <p:nvPr/>
            </p:nvSpPr>
            <p:spPr bwMode="auto">
              <a:xfrm>
                <a:off x="3809" y="222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0" name="Line 114"/>
              <p:cNvSpPr>
                <a:spLocks noChangeShapeType="1"/>
              </p:cNvSpPr>
              <p:nvPr/>
            </p:nvSpPr>
            <p:spPr bwMode="auto">
              <a:xfrm>
                <a:off x="3813" y="223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1" name="Line 115"/>
              <p:cNvSpPr>
                <a:spLocks noChangeShapeType="1"/>
              </p:cNvSpPr>
              <p:nvPr/>
            </p:nvSpPr>
            <p:spPr bwMode="auto">
              <a:xfrm>
                <a:off x="3821" y="2244"/>
                <a:ext cx="5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2" name="Line 116"/>
              <p:cNvSpPr>
                <a:spLocks noChangeShapeType="1"/>
              </p:cNvSpPr>
              <p:nvPr/>
            </p:nvSpPr>
            <p:spPr bwMode="auto">
              <a:xfrm>
                <a:off x="3826" y="2259"/>
                <a:ext cx="4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3" name="Line 117"/>
              <p:cNvSpPr>
                <a:spLocks noChangeShapeType="1"/>
              </p:cNvSpPr>
              <p:nvPr/>
            </p:nvSpPr>
            <p:spPr bwMode="auto">
              <a:xfrm>
                <a:off x="3821" y="2249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4" name="Line 118"/>
              <p:cNvSpPr>
                <a:spLocks noChangeShapeType="1"/>
              </p:cNvSpPr>
              <p:nvPr/>
            </p:nvSpPr>
            <p:spPr bwMode="auto">
              <a:xfrm>
                <a:off x="3817" y="223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5" name="Line 119"/>
              <p:cNvSpPr>
                <a:spLocks noChangeShapeType="1"/>
              </p:cNvSpPr>
              <p:nvPr/>
            </p:nvSpPr>
            <p:spPr bwMode="auto">
              <a:xfrm>
                <a:off x="3813" y="222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6" name="Line 120"/>
              <p:cNvSpPr>
                <a:spLocks noChangeShapeType="1"/>
              </p:cNvSpPr>
              <p:nvPr/>
            </p:nvSpPr>
            <p:spPr bwMode="auto">
              <a:xfrm>
                <a:off x="3825" y="2254"/>
                <a:ext cx="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0211" name="Rectangle 121"/>
            <p:cNvSpPr>
              <a:spLocks noChangeArrowheads="1"/>
            </p:cNvSpPr>
            <p:nvPr/>
          </p:nvSpPr>
          <p:spPr bwMode="auto">
            <a:xfrm>
              <a:off x="3765" y="2169"/>
              <a:ext cx="113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horizontal</a:t>
              </a:r>
            </a:p>
          </p:txBody>
        </p:sp>
        <p:sp>
          <p:nvSpPr>
            <p:cNvPr id="40" name="Rectangle 122"/>
            <p:cNvSpPr>
              <a:spLocks noChangeArrowheads="1"/>
            </p:cNvSpPr>
            <p:nvPr/>
          </p:nvSpPr>
          <p:spPr bwMode="auto">
            <a:xfrm>
              <a:off x="3279" y="2238"/>
              <a:ext cx="265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Caja</a:t>
              </a:r>
            </a:p>
          </p:txBody>
        </p:sp>
        <p:sp>
          <p:nvSpPr>
            <p:cNvPr id="50213" name="Rectangle 123"/>
            <p:cNvSpPr>
              <a:spLocks noChangeArrowheads="1"/>
            </p:cNvSpPr>
            <p:nvPr/>
          </p:nvSpPr>
          <p:spPr bwMode="auto">
            <a:xfrm>
              <a:off x="2929" y="1792"/>
              <a:ext cx="682" cy="653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1" name="8 Rectángulo"/>
          <p:cNvSpPr>
            <a:spLocks noChangeArrowheads="1"/>
          </p:cNvSpPr>
          <p:nvPr/>
        </p:nvSpPr>
        <p:spPr bwMode="auto">
          <a:xfrm>
            <a:off x="642938" y="5000625"/>
            <a:ext cx="7929562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Se recomienda prever como mínimo tres dispositivos de conexión por área de trabajo</a:t>
            </a:r>
          </a:p>
        </p:txBody>
      </p:sp>
    </p:spTree>
    <p:extLst>
      <p:ext uri="{BB962C8B-B14F-4D97-AF65-F5344CB8AC3E}">
        <p14:creationId xmlns:p14="http://schemas.microsoft.com/office/powerpoint/2010/main" val="266347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/>
      <p:bldP spid="7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6323" name="7 Rectángulo"/>
          <p:cNvSpPr>
            <a:spLocks noChangeArrowheads="1"/>
          </p:cNvSpPr>
          <p:nvPr/>
        </p:nvSpPr>
        <p:spPr bwMode="auto">
          <a:xfrm>
            <a:off x="503673" y="1173163"/>
            <a:ext cx="7929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000" dirty="0">
                <a:latin typeface="ZapfHumnst BT"/>
              </a:rPr>
              <a:t>Los componentes del área de trabajo se extienden desde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toma de telecomunicaciones en la placa de la pared</a:t>
            </a:r>
            <a:r>
              <a:rPr lang="es-MX" sz="2000" dirty="0">
                <a:latin typeface="ZapfHumnst BT"/>
              </a:rPr>
              <a:t> hacia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equipo.</a:t>
            </a:r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600" y="4495801"/>
            <a:ext cx="36353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5" name="Group 126"/>
          <p:cNvGrpSpPr>
            <a:grpSpLocks/>
          </p:cNvGrpSpPr>
          <p:nvPr/>
        </p:nvGrpSpPr>
        <p:grpSpPr bwMode="auto">
          <a:xfrm>
            <a:off x="1571625" y="2357438"/>
            <a:ext cx="5927725" cy="1851025"/>
            <a:chOff x="1168" y="1478"/>
            <a:chExt cx="3734" cy="1166"/>
          </a:xfrm>
        </p:grpSpPr>
        <p:sp>
          <p:nvSpPr>
            <p:cNvPr id="51206" name="Rectangle 63"/>
            <p:cNvSpPr>
              <a:spLocks noChangeArrowheads="1"/>
            </p:cNvSpPr>
            <p:nvPr/>
          </p:nvSpPr>
          <p:spPr bwMode="auto">
            <a:xfrm>
              <a:off x="2728" y="1485"/>
              <a:ext cx="116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Salida de </a:t>
              </a:r>
            </a:p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Telecomunicaciones</a:t>
              </a:r>
            </a:p>
          </p:txBody>
        </p:sp>
        <p:sp>
          <p:nvSpPr>
            <p:cNvPr id="7" name="Rectangle 64"/>
            <p:cNvSpPr>
              <a:spLocks noChangeArrowheads="1"/>
            </p:cNvSpPr>
            <p:nvPr/>
          </p:nvSpPr>
          <p:spPr bwMode="auto">
            <a:xfrm>
              <a:off x="2941" y="2242"/>
              <a:ext cx="313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Placa</a:t>
              </a:r>
            </a:p>
          </p:txBody>
        </p:sp>
        <p:sp>
          <p:nvSpPr>
            <p:cNvPr id="51208" name="Rectangle 65"/>
            <p:cNvSpPr>
              <a:spLocks noChangeArrowheads="1"/>
            </p:cNvSpPr>
            <p:nvPr/>
          </p:nvSpPr>
          <p:spPr bwMode="auto">
            <a:xfrm>
              <a:off x="1398" y="2484"/>
              <a:ext cx="159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del área de trabajo</a:t>
              </a:r>
            </a:p>
          </p:txBody>
        </p:sp>
        <p:grpSp>
          <p:nvGrpSpPr>
            <p:cNvPr id="51209" name="Group 66"/>
            <p:cNvGrpSpPr>
              <a:grpSpLocks/>
            </p:cNvGrpSpPr>
            <p:nvPr/>
          </p:nvGrpSpPr>
          <p:grpSpPr bwMode="auto">
            <a:xfrm>
              <a:off x="2719" y="1918"/>
              <a:ext cx="145" cy="70"/>
              <a:chOff x="2909" y="2128"/>
              <a:chExt cx="145" cy="70"/>
            </a:xfrm>
          </p:grpSpPr>
          <p:sp>
            <p:nvSpPr>
              <p:cNvPr id="51263" name="Rectangle 67"/>
              <p:cNvSpPr>
                <a:spLocks noChangeArrowheads="1"/>
              </p:cNvSpPr>
              <p:nvPr/>
            </p:nvSpPr>
            <p:spPr bwMode="auto">
              <a:xfrm>
                <a:off x="2909" y="2128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4" name="Line 68"/>
              <p:cNvSpPr>
                <a:spLocks noChangeShapeType="1"/>
              </p:cNvSpPr>
              <p:nvPr/>
            </p:nvSpPr>
            <p:spPr bwMode="auto">
              <a:xfrm>
                <a:off x="2999" y="2163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5" name="Line 69"/>
              <p:cNvSpPr>
                <a:spLocks noChangeShapeType="1"/>
              </p:cNvSpPr>
              <p:nvPr/>
            </p:nvSpPr>
            <p:spPr bwMode="auto">
              <a:xfrm>
                <a:off x="2999" y="2146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6" name="Line 70"/>
              <p:cNvSpPr>
                <a:spLocks noChangeShapeType="1"/>
              </p:cNvSpPr>
              <p:nvPr/>
            </p:nvSpPr>
            <p:spPr bwMode="auto">
              <a:xfrm>
                <a:off x="2999" y="2179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1210" name="Group 71"/>
            <p:cNvGrpSpPr>
              <a:grpSpLocks/>
            </p:cNvGrpSpPr>
            <p:nvPr/>
          </p:nvGrpSpPr>
          <p:grpSpPr bwMode="auto">
            <a:xfrm>
              <a:off x="1692" y="1694"/>
              <a:ext cx="145" cy="70"/>
              <a:chOff x="1882" y="1904"/>
              <a:chExt cx="145" cy="70"/>
            </a:xfrm>
          </p:grpSpPr>
          <p:sp>
            <p:nvSpPr>
              <p:cNvPr id="51259" name="Rectangle 72"/>
              <p:cNvSpPr>
                <a:spLocks noChangeArrowheads="1"/>
              </p:cNvSpPr>
              <p:nvPr/>
            </p:nvSpPr>
            <p:spPr bwMode="auto">
              <a:xfrm>
                <a:off x="1882" y="1904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0" name="Line 73"/>
              <p:cNvSpPr>
                <a:spLocks noChangeShapeType="1"/>
              </p:cNvSpPr>
              <p:nvPr/>
            </p:nvSpPr>
            <p:spPr bwMode="auto">
              <a:xfrm>
                <a:off x="1894" y="193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1" name="Line 74"/>
              <p:cNvSpPr>
                <a:spLocks noChangeShapeType="1"/>
              </p:cNvSpPr>
              <p:nvPr/>
            </p:nvSpPr>
            <p:spPr bwMode="auto">
              <a:xfrm>
                <a:off x="1894" y="192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2" name="Line 75"/>
              <p:cNvSpPr>
                <a:spLocks noChangeShapeType="1"/>
              </p:cNvSpPr>
              <p:nvPr/>
            </p:nvSpPr>
            <p:spPr bwMode="auto">
              <a:xfrm>
                <a:off x="1894" y="195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pic>
          <p:nvPicPr>
            <p:cNvPr id="51211" name="Picture 7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" y="1478"/>
              <a:ext cx="40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2" name="Line 77"/>
            <p:cNvSpPr>
              <a:spLocks noChangeShapeType="1"/>
            </p:cNvSpPr>
            <p:nvPr/>
          </p:nvSpPr>
          <p:spPr bwMode="auto">
            <a:xfrm>
              <a:off x="1875" y="1729"/>
              <a:ext cx="473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3" name="Line 78"/>
            <p:cNvSpPr>
              <a:spLocks noChangeShapeType="1"/>
            </p:cNvSpPr>
            <p:nvPr/>
          </p:nvSpPr>
          <p:spPr bwMode="auto">
            <a:xfrm>
              <a:off x="2330" y="1953"/>
              <a:ext cx="36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pic>
          <p:nvPicPr>
            <p:cNvPr id="51214" name="Picture 79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" y="2177"/>
              <a:ext cx="48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215" name="Group 80"/>
            <p:cNvGrpSpPr>
              <a:grpSpLocks/>
            </p:cNvGrpSpPr>
            <p:nvPr/>
          </p:nvGrpSpPr>
          <p:grpSpPr bwMode="auto">
            <a:xfrm>
              <a:off x="2719" y="2106"/>
              <a:ext cx="145" cy="69"/>
              <a:chOff x="2909" y="2316"/>
              <a:chExt cx="145" cy="69"/>
            </a:xfrm>
          </p:grpSpPr>
          <p:sp>
            <p:nvSpPr>
              <p:cNvPr id="51255" name="Rectangle 81"/>
              <p:cNvSpPr>
                <a:spLocks noChangeArrowheads="1"/>
              </p:cNvSpPr>
              <p:nvPr/>
            </p:nvSpPr>
            <p:spPr bwMode="auto">
              <a:xfrm>
                <a:off x="2909" y="2316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6" name="Line 82"/>
              <p:cNvSpPr>
                <a:spLocks noChangeShapeType="1"/>
              </p:cNvSpPr>
              <p:nvPr/>
            </p:nvSpPr>
            <p:spPr bwMode="auto">
              <a:xfrm>
                <a:off x="2999" y="2350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7" name="Line 83"/>
              <p:cNvSpPr>
                <a:spLocks noChangeShapeType="1"/>
              </p:cNvSpPr>
              <p:nvPr/>
            </p:nvSpPr>
            <p:spPr bwMode="auto">
              <a:xfrm>
                <a:off x="2999" y="2334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8" name="Line 84"/>
              <p:cNvSpPr>
                <a:spLocks noChangeShapeType="1"/>
              </p:cNvSpPr>
              <p:nvPr/>
            </p:nvSpPr>
            <p:spPr bwMode="auto">
              <a:xfrm>
                <a:off x="2999" y="2367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1216" name="Group 85"/>
            <p:cNvGrpSpPr>
              <a:grpSpLocks/>
            </p:cNvGrpSpPr>
            <p:nvPr/>
          </p:nvGrpSpPr>
          <p:grpSpPr bwMode="auto">
            <a:xfrm>
              <a:off x="1692" y="2314"/>
              <a:ext cx="145" cy="69"/>
              <a:chOff x="1882" y="2524"/>
              <a:chExt cx="145" cy="69"/>
            </a:xfrm>
          </p:grpSpPr>
          <p:sp>
            <p:nvSpPr>
              <p:cNvPr id="51251" name="Rectangle 86"/>
              <p:cNvSpPr>
                <a:spLocks noChangeArrowheads="1"/>
              </p:cNvSpPr>
              <p:nvPr/>
            </p:nvSpPr>
            <p:spPr bwMode="auto">
              <a:xfrm>
                <a:off x="1882" y="2524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2" name="Line 87"/>
              <p:cNvSpPr>
                <a:spLocks noChangeShapeType="1"/>
              </p:cNvSpPr>
              <p:nvPr/>
            </p:nvSpPr>
            <p:spPr bwMode="auto">
              <a:xfrm>
                <a:off x="1894" y="255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3" name="Line 88"/>
              <p:cNvSpPr>
                <a:spLocks noChangeShapeType="1"/>
              </p:cNvSpPr>
              <p:nvPr/>
            </p:nvSpPr>
            <p:spPr bwMode="auto">
              <a:xfrm>
                <a:off x="1894" y="254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4" name="Line 89"/>
              <p:cNvSpPr>
                <a:spLocks noChangeShapeType="1"/>
              </p:cNvSpPr>
              <p:nvPr/>
            </p:nvSpPr>
            <p:spPr bwMode="auto">
              <a:xfrm>
                <a:off x="1894" y="257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17" name="Line 90"/>
            <p:cNvSpPr>
              <a:spLocks noChangeShapeType="1"/>
            </p:cNvSpPr>
            <p:nvPr/>
          </p:nvSpPr>
          <p:spPr bwMode="auto">
            <a:xfrm flipV="1">
              <a:off x="1865" y="2350"/>
              <a:ext cx="483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8" name="Line 91"/>
            <p:cNvSpPr>
              <a:spLocks noChangeShapeType="1"/>
            </p:cNvSpPr>
            <p:nvPr/>
          </p:nvSpPr>
          <p:spPr bwMode="auto">
            <a:xfrm>
              <a:off x="2334" y="213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9" name="Line 92"/>
            <p:cNvSpPr>
              <a:spLocks noChangeShapeType="1"/>
            </p:cNvSpPr>
            <p:nvPr/>
          </p:nvSpPr>
          <p:spPr bwMode="auto">
            <a:xfrm>
              <a:off x="2330" y="2140"/>
              <a:ext cx="35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0" name="Line 93"/>
            <p:cNvSpPr>
              <a:spLocks noChangeShapeType="1"/>
            </p:cNvSpPr>
            <p:nvPr/>
          </p:nvSpPr>
          <p:spPr bwMode="auto">
            <a:xfrm>
              <a:off x="2334" y="172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1" name="Rectangle 94"/>
            <p:cNvSpPr>
              <a:spLocks noChangeArrowheads="1"/>
            </p:cNvSpPr>
            <p:nvPr/>
          </p:nvSpPr>
          <p:spPr bwMode="auto">
            <a:xfrm>
              <a:off x="3302" y="1910"/>
              <a:ext cx="230" cy="223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2" name="Line 95"/>
            <p:cNvSpPr>
              <a:spLocks noChangeShapeType="1"/>
            </p:cNvSpPr>
            <p:nvPr/>
          </p:nvSpPr>
          <p:spPr bwMode="auto">
            <a:xfrm>
              <a:off x="3545" y="2142"/>
              <a:ext cx="26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3" name="Line 96"/>
            <p:cNvSpPr>
              <a:spLocks noChangeShapeType="1"/>
            </p:cNvSpPr>
            <p:nvPr/>
          </p:nvSpPr>
          <p:spPr bwMode="auto">
            <a:xfrm>
              <a:off x="3295" y="2142"/>
              <a:ext cx="25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4" name="Line 97"/>
            <p:cNvSpPr>
              <a:spLocks noChangeShapeType="1"/>
            </p:cNvSpPr>
            <p:nvPr/>
          </p:nvSpPr>
          <p:spPr bwMode="auto">
            <a:xfrm>
              <a:off x="3545" y="1905"/>
              <a:ext cx="26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5" name="Line 98"/>
            <p:cNvSpPr>
              <a:spLocks noChangeShapeType="1"/>
            </p:cNvSpPr>
            <p:nvPr/>
          </p:nvSpPr>
          <p:spPr bwMode="auto">
            <a:xfrm>
              <a:off x="3325" y="2160"/>
              <a:ext cx="2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6" name="Line 99"/>
            <p:cNvSpPr>
              <a:spLocks noChangeShapeType="1"/>
            </p:cNvSpPr>
            <p:nvPr/>
          </p:nvSpPr>
          <p:spPr bwMode="auto">
            <a:xfrm>
              <a:off x="3574" y="1925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7" name="Line 100"/>
            <p:cNvSpPr>
              <a:spLocks noChangeShapeType="1"/>
            </p:cNvSpPr>
            <p:nvPr/>
          </p:nvSpPr>
          <p:spPr bwMode="auto">
            <a:xfrm>
              <a:off x="3323" y="1925"/>
              <a:ext cx="0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8" name="Line 101"/>
            <p:cNvSpPr>
              <a:spLocks noChangeShapeType="1"/>
            </p:cNvSpPr>
            <p:nvPr/>
          </p:nvSpPr>
          <p:spPr bwMode="auto">
            <a:xfrm>
              <a:off x="3325" y="1923"/>
              <a:ext cx="2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9" name="Line 102"/>
            <p:cNvSpPr>
              <a:spLocks noChangeShapeType="1"/>
            </p:cNvSpPr>
            <p:nvPr/>
          </p:nvSpPr>
          <p:spPr bwMode="auto">
            <a:xfrm>
              <a:off x="3295" y="1905"/>
              <a:ext cx="25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0" name="Oval 103"/>
            <p:cNvSpPr>
              <a:spLocks noChangeArrowheads="1"/>
            </p:cNvSpPr>
            <p:nvPr/>
          </p:nvSpPr>
          <p:spPr bwMode="auto">
            <a:xfrm>
              <a:off x="3392" y="1994"/>
              <a:ext cx="89" cy="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1" name="AutoShape 104"/>
            <p:cNvSpPr>
              <a:spLocks noChangeArrowheads="1"/>
            </p:cNvSpPr>
            <p:nvPr/>
          </p:nvSpPr>
          <p:spPr bwMode="auto">
            <a:xfrm>
              <a:off x="2973" y="1905"/>
              <a:ext cx="246" cy="233"/>
            </a:xfrm>
            <a:prstGeom prst="roundRect">
              <a:avLst>
                <a:gd name="adj" fmla="val 12495"/>
              </a:avLst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2" name="Rectangle 105"/>
            <p:cNvSpPr>
              <a:spLocks noChangeArrowheads="1"/>
            </p:cNvSpPr>
            <p:nvPr/>
          </p:nvSpPr>
          <p:spPr bwMode="auto">
            <a:xfrm>
              <a:off x="3067" y="1964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3" name="Rectangle 106"/>
            <p:cNvSpPr>
              <a:spLocks noChangeArrowheads="1"/>
            </p:cNvSpPr>
            <p:nvPr/>
          </p:nvSpPr>
          <p:spPr bwMode="auto">
            <a:xfrm>
              <a:off x="3067" y="2043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1234" name="Group 107"/>
            <p:cNvGrpSpPr>
              <a:grpSpLocks/>
            </p:cNvGrpSpPr>
            <p:nvPr/>
          </p:nvGrpSpPr>
          <p:grpSpPr bwMode="auto">
            <a:xfrm>
              <a:off x="3669" y="2002"/>
              <a:ext cx="916" cy="59"/>
              <a:chOff x="3809" y="2212"/>
              <a:chExt cx="610" cy="59"/>
            </a:xfrm>
          </p:grpSpPr>
          <p:sp>
            <p:nvSpPr>
              <p:cNvPr id="51238" name="Oval 108"/>
              <p:cNvSpPr>
                <a:spLocks noChangeArrowheads="1"/>
              </p:cNvSpPr>
              <p:nvPr/>
            </p:nvSpPr>
            <p:spPr bwMode="auto">
              <a:xfrm>
                <a:off x="4393" y="2214"/>
                <a:ext cx="26" cy="55"/>
              </a:xfrm>
              <a:prstGeom prst="ellipse">
                <a:avLst/>
              </a:prstGeom>
              <a:solidFill>
                <a:srgbClr val="91919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39" name="Rectangle 109"/>
              <p:cNvSpPr>
                <a:spLocks noChangeArrowheads="1"/>
              </p:cNvSpPr>
              <p:nvPr/>
            </p:nvSpPr>
            <p:spPr bwMode="auto">
              <a:xfrm>
                <a:off x="3868" y="2215"/>
                <a:ext cx="537" cy="53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0" name="Oval 110"/>
              <p:cNvSpPr>
                <a:spLocks noChangeArrowheads="1"/>
              </p:cNvSpPr>
              <p:nvPr/>
            </p:nvSpPr>
            <p:spPr bwMode="auto">
              <a:xfrm>
                <a:off x="3852" y="2214"/>
                <a:ext cx="27" cy="5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1" name="Line 111"/>
              <p:cNvSpPr>
                <a:spLocks noChangeShapeType="1"/>
              </p:cNvSpPr>
              <p:nvPr/>
            </p:nvSpPr>
            <p:spPr bwMode="auto">
              <a:xfrm>
                <a:off x="3869" y="221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2" name="Line 112"/>
              <p:cNvSpPr>
                <a:spLocks noChangeShapeType="1"/>
              </p:cNvSpPr>
              <p:nvPr/>
            </p:nvSpPr>
            <p:spPr bwMode="auto">
              <a:xfrm>
                <a:off x="3868" y="2271"/>
                <a:ext cx="5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3" name="Line 113"/>
              <p:cNvSpPr>
                <a:spLocks noChangeShapeType="1"/>
              </p:cNvSpPr>
              <p:nvPr/>
            </p:nvSpPr>
            <p:spPr bwMode="auto">
              <a:xfrm>
                <a:off x="3809" y="222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4" name="Line 114"/>
              <p:cNvSpPr>
                <a:spLocks noChangeShapeType="1"/>
              </p:cNvSpPr>
              <p:nvPr/>
            </p:nvSpPr>
            <p:spPr bwMode="auto">
              <a:xfrm>
                <a:off x="3813" y="223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5" name="Line 115"/>
              <p:cNvSpPr>
                <a:spLocks noChangeShapeType="1"/>
              </p:cNvSpPr>
              <p:nvPr/>
            </p:nvSpPr>
            <p:spPr bwMode="auto">
              <a:xfrm>
                <a:off x="3821" y="2244"/>
                <a:ext cx="5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6" name="Line 116"/>
              <p:cNvSpPr>
                <a:spLocks noChangeShapeType="1"/>
              </p:cNvSpPr>
              <p:nvPr/>
            </p:nvSpPr>
            <p:spPr bwMode="auto">
              <a:xfrm>
                <a:off x="3826" y="2259"/>
                <a:ext cx="4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7" name="Line 117"/>
              <p:cNvSpPr>
                <a:spLocks noChangeShapeType="1"/>
              </p:cNvSpPr>
              <p:nvPr/>
            </p:nvSpPr>
            <p:spPr bwMode="auto">
              <a:xfrm>
                <a:off x="3821" y="2249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8" name="Line 118"/>
              <p:cNvSpPr>
                <a:spLocks noChangeShapeType="1"/>
              </p:cNvSpPr>
              <p:nvPr/>
            </p:nvSpPr>
            <p:spPr bwMode="auto">
              <a:xfrm>
                <a:off x="3817" y="223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9" name="Line 119"/>
              <p:cNvSpPr>
                <a:spLocks noChangeShapeType="1"/>
              </p:cNvSpPr>
              <p:nvPr/>
            </p:nvSpPr>
            <p:spPr bwMode="auto">
              <a:xfrm>
                <a:off x="3813" y="222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0" name="Line 120"/>
              <p:cNvSpPr>
                <a:spLocks noChangeShapeType="1"/>
              </p:cNvSpPr>
              <p:nvPr/>
            </p:nvSpPr>
            <p:spPr bwMode="auto">
              <a:xfrm>
                <a:off x="3825" y="2254"/>
                <a:ext cx="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35" name="Rectangle 121"/>
            <p:cNvSpPr>
              <a:spLocks noChangeArrowheads="1"/>
            </p:cNvSpPr>
            <p:nvPr/>
          </p:nvSpPr>
          <p:spPr bwMode="auto">
            <a:xfrm>
              <a:off x="3765" y="2169"/>
              <a:ext cx="113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horizontal</a:t>
              </a:r>
            </a:p>
          </p:txBody>
        </p:sp>
        <p:sp>
          <p:nvSpPr>
            <p:cNvPr id="36" name="Rectangle 122"/>
            <p:cNvSpPr>
              <a:spLocks noChangeArrowheads="1"/>
            </p:cNvSpPr>
            <p:nvPr/>
          </p:nvSpPr>
          <p:spPr bwMode="auto">
            <a:xfrm>
              <a:off x="3279" y="2238"/>
              <a:ext cx="265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Caja</a:t>
              </a:r>
            </a:p>
          </p:txBody>
        </p:sp>
        <p:sp>
          <p:nvSpPr>
            <p:cNvPr id="51237" name="Rectangle 123"/>
            <p:cNvSpPr>
              <a:spLocks noChangeArrowheads="1"/>
            </p:cNvSpPr>
            <p:nvPr/>
          </p:nvSpPr>
          <p:spPr bwMode="auto">
            <a:xfrm>
              <a:off x="2929" y="1792"/>
              <a:ext cx="682" cy="653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10552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73182" y="1189038"/>
            <a:ext cx="7858125" cy="500063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s-MX" sz="2000" kern="0" dirty="0">
                <a:latin typeface="ZapfHumnst BT"/>
              </a:rPr>
              <a:t>Los cables del área de trabajo no deben exceder 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3 metros </a:t>
            </a:r>
            <a:r>
              <a:rPr lang="es-MX" sz="2000" kern="0" dirty="0">
                <a:latin typeface="ZapfHumnst BT"/>
              </a:rPr>
              <a:t>de longitud.</a:t>
            </a:r>
            <a:endParaRPr lang="es-ES" sz="2000" kern="0" dirty="0">
              <a:latin typeface="ZapfHumnst BT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323528" y="1484784"/>
            <a:ext cx="8416925" cy="4673014"/>
            <a:chOff x="357188" y="1572211"/>
            <a:chExt cx="8416925" cy="467301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19" y="1656352"/>
              <a:ext cx="8345494" cy="4286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6 CuadroTexto"/>
            <p:cNvSpPr txBox="1">
              <a:spLocks noChangeArrowheads="1"/>
            </p:cNvSpPr>
            <p:nvPr/>
          </p:nvSpPr>
          <p:spPr bwMode="auto">
            <a:xfrm>
              <a:off x="357188" y="2013561"/>
              <a:ext cx="2142932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Sala de telecomunicaciones</a:t>
              </a:r>
            </a:p>
          </p:txBody>
        </p:sp>
        <p:sp>
          <p:nvSpPr>
            <p:cNvPr id="11" name="7 CuadroTexto"/>
            <p:cNvSpPr txBox="1">
              <a:spLocks noChangeArrowheads="1"/>
            </p:cNvSpPr>
            <p:nvPr/>
          </p:nvSpPr>
          <p:spPr bwMode="auto">
            <a:xfrm>
              <a:off x="1928671" y="5371324"/>
              <a:ext cx="1642914" cy="831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Conexiones cruzadas horizontales</a:t>
              </a:r>
            </a:p>
          </p:txBody>
        </p:sp>
        <p:sp>
          <p:nvSpPr>
            <p:cNvPr id="12" name="8 CuadroTexto"/>
            <p:cNvSpPr txBox="1">
              <a:spLocks noChangeArrowheads="1"/>
            </p:cNvSpPr>
            <p:nvPr/>
          </p:nvSpPr>
          <p:spPr bwMode="auto">
            <a:xfrm>
              <a:off x="3679031" y="1572211"/>
              <a:ext cx="164291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es-MX" sz="1600" b="1" dirty="0">
                <a:latin typeface="ZapfHumnst BT"/>
              </a:endParaRPr>
            </a:p>
          </p:txBody>
        </p:sp>
        <p:sp>
          <p:nvSpPr>
            <p:cNvPr id="15" name="9 CuadroTexto"/>
            <p:cNvSpPr txBox="1">
              <a:spLocks noChangeArrowheads="1"/>
            </p:cNvSpPr>
            <p:nvPr/>
          </p:nvSpPr>
          <p:spPr bwMode="auto">
            <a:xfrm>
              <a:off x="7143139" y="4656906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latin typeface="ZapfHumnst BT"/>
                </a:rPr>
                <a:t>Área de trabajo</a:t>
              </a:r>
            </a:p>
          </p:txBody>
        </p:sp>
        <p:sp>
          <p:nvSpPr>
            <p:cNvPr id="17" name="10 CuadroTexto"/>
            <p:cNvSpPr txBox="1">
              <a:spLocks noChangeArrowheads="1"/>
            </p:cNvSpPr>
            <p:nvPr/>
          </p:nvSpPr>
          <p:spPr bwMode="auto">
            <a:xfrm>
              <a:off x="6214535" y="2071731"/>
              <a:ext cx="1642914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Cableado de área de trabajo</a:t>
              </a:r>
            </a:p>
          </p:txBody>
        </p:sp>
        <p:sp>
          <p:nvSpPr>
            <p:cNvPr id="18" name="11 CuadroTexto"/>
            <p:cNvSpPr txBox="1">
              <a:spLocks noChangeArrowheads="1"/>
            </p:cNvSpPr>
            <p:nvPr/>
          </p:nvSpPr>
          <p:spPr bwMode="auto">
            <a:xfrm>
              <a:off x="3857310" y="4143542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A otros equipos</a:t>
              </a:r>
            </a:p>
          </p:txBody>
        </p:sp>
        <p:sp>
          <p:nvSpPr>
            <p:cNvPr id="19" name="15 CuadroTexto"/>
            <p:cNvSpPr txBox="1">
              <a:spLocks noChangeArrowheads="1"/>
            </p:cNvSpPr>
            <p:nvPr/>
          </p:nvSpPr>
          <p:spPr bwMode="auto">
            <a:xfrm>
              <a:off x="3214688" y="2786063"/>
              <a:ext cx="2357437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dirty="0">
                  <a:latin typeface="ZapfHumnst BT"/>
                </a:rPr>
                <a:t>Toma de telecomunicaciones placa de pared</a:t>
              </a:r>
            </a:p>
          </p:txBody>
        </p:sp>
        <p:cxnSp>
          <p:nvCxnSpPr>
            <p:cNvPr id="20" name="17 Conector recto de flecha"/>
            <p:cNvCxnSpPr>
              <a:cxnSpLocks noChangeShapeType="1"/>
            </p:cNvCxnSpPr>
            <p:nvPr/>
          </p:nvCxnSpPr>
          <p:spPr bwMode="auto">
            <a:xfrm flipV="1">
              <a:off x="4714875" y="2571750"/>
              <a:ext cx="357188" cy="2143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18 CuadroTexto"/>
            <p:cNvSpPr txBox="1">
              <a:spLocks noChangeArrowheads="1"/>
            </p:cNvSpPr>
            <p:nvPr/>
          </p:nvSpPr>
          <p:spPr bwMode="auto">
            <a:xfrm>
              <a:off x="6500813" y="2571750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3 m</a:t>
              </a:r>
            </a:p>
          </p:txBody>
        </p:sp>
        <p:sp>
          <p:nvSpPr>
            <p:cNvPr id="22" name="19 CuadroTexto"/>
            <p:cNvSpPr txBox="1">
              <a:spLocks noChangeArrowheads="1"/>
            </p:cNvSpPr>
            <p:nvPr/>
          </p:nvSpPr>
          <p:spPr bwMode="auto">
            <a:xfrm>
              <a:off x="3286125" y="2071688"/>
              <a:ext cx="7858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90 m</a:t>
              </a:r>
            </a:p>
          </p:txBody>
        </p:sp>
        <p:sp>
          <p:nvSpPr>
            <p:cNvPr id="23" name="20 CuadroTexto"/>
            <p:cNvSpPr txBox="1">
              <a:spLocks noChangeArrowheads="1"/>
            </p:cNvSpPr>
            <p:nvPr/>
          </p:nvSpPr>
          <p:spPr bwMode="auto">
            <a:xfrm>
              <a:off x="2357438" y="3876675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solidFill>
                    <a:schemeClr val="accent2"/>
                  </a:solidFill>
                  <a:latin typeface="ZapfHumnst BT"/>
                </a:rPr>
                <a:t>7 m</a:t>
              </a:r>
            </a:p>
          </p:txBody>
        </p:sp>
        <p:sp>
          <p:nvSpPr>
            <p:cNvPr id="24" name="21 CuadroTexto"/>
            <p:cNvSpPr txBox="1">
              <a:spLocks noChangeArrowheads="1"/>
            </p:cNvSpPr>
            <p:nvPr/>
          </p:nvSpPr>
          <p:spPr bwMode="auto">
            <a:xfrm>
              <a:off x="4500563" y="5876925"/>
              <a:ext cx="3357562" cy="368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 dirty="0">
                  <a:solidFill>
                    <a:schemeClr val="accent2"/>
                  </a:solidFill>
                  <a:latin typeface="ZapfHumnst BT"/>
                </a:rPr>
                <a:t>3 m + 90 m + 7 m = 100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14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¿Qué es el cableado estructurado?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86188" y="1508572"/>
            <a:ext cx="4714875" cy="123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Es una arquitectura para el cableado  especificado por la </a:t>
            </a:r>
            <a:r>
              <a:rPr lang="es-MX" sz="2000" b="1" dirty="0">
                <a:latin typeface="ZapfHumnst BT"/>
              </a:rPr>
              <a:t>TIA/EIA.</a:t>
            </a:r>
            <a:endParaRPr lang="es-MX" sz="2000" b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786188" y="2795018"/>
            <a:ext cx="4714875" cy="308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Incluye el tendido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cableado desde la entrada al edificio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a través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equipos y sala de telecomunicaciones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hasta el punto donde se conecta con equipo en el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área de trabajo.</a:t>
            </a:r>
            <a:endParaRPr lang="es-MX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5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928938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94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 err="1"/>
              <a:t>Path</a:t>
            </a:r>
            <a:r>
              <a:rPr lang="es-MX" sz="3600" b="1" dirty="0"/>
              <a:t> panel (Panel de conexiones)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C1FCA8C-78A7-454B-9CE6-3EAA21E64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789040"/>
            <a:ext cx="5124450" cy="24574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A5B58B2-CEC4-45B3-BF45-6248D668B055}"/>
              </a:ext>
            </a:extLst>
          </p:cNvPr>
          <p:cNvSpPr txBox="1"/>
          <p:nvPr/>
        </p:nvSpPr>
        <p:spPr>
          <a:xfrm>
            <a:off x="533400" y="1340768"/>
            <a:ext cx="8208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Es el elemento encargado de recibir todos los cables del cableado estructurado</a:t>
            </a:r>
            <a:endParaRPr lang="es-MX" sz="16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F5B85D9-6255-4A90-8646-4CEAE210D8DC}"/>
              </a:ext>
            </a:extLst>
          </p:cNvPr>
          <p:cNvSpPr txBox="1"/>
          <p:nvPr/>
        </p:nvSpPr>
        <p:spPr>
          <a:xfrm>
            <a:off x="755576" y="1759697"/>
            <a:ext cx="7776864" cy="1823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1600" dirty="0"/>
              <a:t>Sirve como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</a:rPr>
              <a:t>organizador de las conexiones de la red</a:t>
            </a:r>
            <a:r>
              <a:rPr lang="es-MX" sz="1600" dirty="0"/>
              <a:t>, para que los equipos de conectividad puedan ser fácilmente incorporados al sistema.</a:t>
            </a:r>
          </a:p>
          <a:p>
            <a:pPr marL="285750" indent="-285750" algn="just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1600" dirty="0"/>
              <a:t>Sirve también para que los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</a:rPr>
              <a:t>puertos de conexión </a:t>
            </a:r>
            <a:r>
              <a:rPr lang="es-MX" sz="1600" dirty="0"/>
              <a:t>de los equipos de red como: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</a:rPr>
              <a:t>switches y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</a:rPr>
              <a:t>routers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</a:rPr>
              <a:t> no tengan daños </a:t>
            </a:r>
            <a:r>
              <a:rPr lang="es-MX" sz="1600" dirty="0"/>
              <a:t>por el constante trabajo de retirar e introducir los conectores en sus puertos. </a:t>
            </a:r>
          </a:p>
        </p:txBody>
      </p:sp>
    </p:spTree>
    <p:extLst>
      <p:ext uri="{BB962C8B-B14F-4D97-AF65-F5344CB8AC3E}">
        <p14:creationId xmlns:p14="http://schemas.microsoft.com/office/powerpoint/2010/main" val="1358287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 err="1"/>
              <a:t>Path</a:t>
            </a:r>
            <a:r>
              <a:rPr lang="es-MX" sz="3600" b="1" dirty="0"/>
              <a:t> panel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28C5F68-75BE-4B09-BDDA-9341F553B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633534"/>
            <a:ext cx="5962191" cy="14356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37E1368-0DBC-456B-9ADC-E82A324CA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006" y="3140968"/>
            <a:ext cx="5483988" cy="281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180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 err="1"/>
              <a:t>Work</a:t>
            </a:r>
            <a:r>
              <a:rPr lang="es-MX" sz="3600" b="1" dirty="0"/>
              <a:t> </a:t>
            </a:r>
            <a:r>
              <a:rPr lang="es-MX" sz="3600" b="1" dirty="0" err="1"/>
              <a:t>area</a:t>
            </a:r>
            <a:r>
              <a:rPr lang="es-MX" sz="3600" b="1" dirty="0"/>
              <a:t> outlets</a:t>
            </a:r>
          </a:p>
        </p:txBody>
      </p:sp>
      <p:pic>
        <p:nvPicPr>
          <p:cNvPr id="8" name="Imagen 7" descr="Imagen que contiene conector, muebles, electrónica, frente&#10;&#10;Descripción generada automáticamente">
            <a:extLst>
              <a:ext uri="{FF2B5EF4-FFF2-40B4-BE49-F238E27FC236}">
                <a16:creationId xmlns:a16="http://schemas.microsoft.com/office/drawing/2014/main" id="{0E522237-2B11-4D10-AAE1-BC35E02ADB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736" y="3723170"/>
            <a:ext cx="1792450" cy="2906463"/>
          </a:xfrm>
          <a:prstGeom prst="rect">
            <a:avLst/>
          </a:prstGeom>
        </p:spPr>
      </p:pic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E35251DB-2E3D-4F97-843D-C29444043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842502"/>
            <a:ext cx="1872208" cy="144784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3393949-B094-4093-A950-B71D34CB3B9C}"/>
              </a:ext>
            </a:extLst>
          </p:cNvPr>
          <p:cNvSpPr txBox="1"/>
          <p:nvPr/>
        </p:nvSpPr>
        <p:spPr>
          <a:xfrm>
            <a:off x="485134" y="1515800"/>
            <a:ext cx="3855668" cy="2377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4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1600" dirty="0"/>
              <a:t>La toma de telecomunicaciones del área de trabajo está compuesta por una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placa frontal (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</a:rPr>
              <a:t>faceplate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s-MX" sz="1600" dirty="0"/>
              <a:t>. </a:t>
            </a:r>
          </a:p>
          <a:p>
            <a:pPr marL="285750" indent="-285750">
              <a:lnSpc>
                <a:spcPts val="24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1600" dirty="0"/>
              <a:t>La </a:t>
            </a:r>
            <a:r>
              <a:rPr lang="es-MX" sz="1600" b="1" dirty="0"/>
              <a:t>placa frontal </a:t>
            </a:r>
            <a:r>
              <a:rPr lang="es-MX" sz="1600" dirty="0"/>
              <a:t>contiene los conectores que sirven como interfaz entre el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</a:rPr>
              <a:t>patch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</a:rPr>
              <a:t>cord</a:t>
            </a:r>
            <a:r>
              <a:rPr lang="es-MX" sz="1600" dirty="0"/>
              <a:t> y 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cable (UTP, STP, COAX o fibra óptica)</a:t>
            </a:r>
            <a:r>
              <a:rPr lang="es-MX" sz="1600" dirty="0"/>
              <a:t>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3767BA7-3322-4635-8D1E-4F4DF9491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1545247"/>
            <a:ext cx="3721146" cy="1968270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FE1151E9-18F6-4FCF-9401-A38719EF7D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7577" y="4345086"/>
            <a:ext cx="3791145" cy="2152761"/>
          </a:xfrm>
          <a:prstGeom prst="rect">
            <a:avLst/>
          </a:prstGeom>
        </p:spPr>
      </p:pic>
      <p:sp>
        <p:nvSpPr>
          <p:cNvPr id="35" name="15 CuadroTexto">
            <a:extLst>
              <a:ext uri="{FF2B5EF4-FFF2-40B4-BE49-F238E27FC236}">
                <a16:creationId xmlns:a16="http://schemas.microsoft.com/office/drawing/2014/main" id="{B4A50E16-C9CD-40A0-A990-3406B1805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683" y="3976073"/>
            <a:ext cx="14225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sz="1400" b="1" dirty="0" err="1">
                <a:latin typeface="ZapfHumnst BT"/>
              </a:rPr>
              <a:t>Patch</a:t>
            </a:r>
            <a:r>
              <a:rPr lang="es-MX" sz="1400" b="1" dirty="0">
                <a:latin typeface="ZapfHumnst BT"/>
              </a:rPr>
              <a:t> </a:t>
            </a:r>
            <a:r>
              <a:rPr lang="es-MX" sz="1400" b="1" dirty="0" err="1">
                <a:latin typeface="ZapfHumnst BT"/>
              </a:rPr>
              <a:t>cord</a:t>
            </a:r>
            <a:endParaRPr lang="es-MX" sz="1400" b="1" dirty="0">
              <a:latin typeface="ZapfHumnst B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8E1EE52-C6AB-4354-914D-258945FA06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536" y="4222615"/>
            <a:ext cx="5537485" cy="26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2821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57250" y="1537713"/>
            <a:ext cx="7620000" cy="189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LAN puede ser tan simple como dos computadoras, cada una teniendo una tarjeta de red (Network interface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card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NIC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Network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Adapter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 y un software de red, conectadas juntas a través de un cable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crossover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50707"/>
              </p:ext>
            </p:extLst>
          </p:nvPr>
        </p:nvGraphicFramePr>
        <p:xfrm>
          <a:off x="1440656" y="3571875"/>
          <a:ext cx="6262687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9" name="Bitmap Image" r:id="rId3" imgW="2247546" imgH="666667" progId="Paint.Picture">
                  <p:embed/>
                </p:oleObj>
              </mc:Choice>
              <mc:Fallback>
                <p:oleObj name="Bitmap Image" r:id="rId3" imgW="2247546" imgH="66666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656" y="3571875"/>
                        <a:ext cx="6262687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Redes de Área Local (LAN)</a:t>
            </a:r>
          </a:p>
        </p:txBody>
      </p:sp>
    </p:spTree>
    <p:extLst>
      <p:ext uri="{BB962C8B-B14F-4D97-AF65-F5344CB8AC3E}">
        <p14:creationId xmlns:p14="http://schemas.microsoft.com/office/powerpoint/2010/main" val="185817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14374" y="1291233"/>
            <a:ext cx="764381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siguiente paso será la construcción de una red que consiste de tres o más computadoras y un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</a:t>
            </a:r>
            <a:r>
              <a:rPr lang="es-MX" sz="2000" dirty="0">
                <a:latin typeface="ZapfHumnst BT"/>
              </a:rPr>
              <a:t>.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14374" y="2289646"/>
            <a:ext cx="781806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Cada una de las computadoras se conectará al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través de un cable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straight-thru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Redes de Área Local (LAN)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44" y="3224921"/>
            <a:ext cx="4248472" cy="33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103964"/>
              </p:ext>
            </p:extLst>
          </p:nvPr>
        </p:nvGraphicFramePr>
        <p:xfrm>
          <a:off x="4071938" y="2788394"/>
          <a:ext cx="171450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4" name="Bitmap Image" r:id="rId4" imgW="1104730" imgH="1247624" progId="Paint.Picture">
                  <p:embed/>
                </p:oleObj>
              </mc:Choice>
              <mc:Fallback>
                <p:oleObj name="Bitmap Image" r:id="rId4" imgW="1104730" imgH="12476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2788394"/>
                        <a:ext cx="171450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07320"/>
              </p:ext>
            </p:extLst>
          </p:nvPr>
        </p:nvGraphicFramePr>
        <p:xfrm>
          <a:off x="1600200" y="1583481"/>
          <a:ext cx="990600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5" name="Bitmap Image" r:id="rId6" imgW="990638" imgH="2562347" progId="Paint.Picture">
                  <p:embed/>
                </p:oleObj>
              </mc:Choice>
              <mc:Fallback>
                <p:oleObj name="Bitmap Image" r:id="rId6" imgW="990638" imgH="256234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83481"/>
                        <a:ext cx="990600" cy="256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412170" y="1969244"/>
            <a:ext cx="411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UTP</a:t>
            </a:r>
            <a:r>
              <a:rPr lang="es-MX" sz="2000" b="1" dirty="0">
                <a:latin typeface="ZapfHumnst BT"/>
              </a:rPr>
              <a:t> Categoría 5</a:t>
            </a:r>
            <a:endParaRPr lang="es-MX" sz="2000" dirty="0">
              <a:latin typeface="ZapfHumnst BT"/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71600" y="5143500"/>
            <a:ext cx="561662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Los cables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straight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through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</a:t>
            </a:r>
            <a:r>
              <a:rPr lang="es-MX" sz="2000" dirty="0">
                <a:latin typeface="ZapfHumnst BT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cross-over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terminan con un conector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RJ-45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6929438" y="4929188"/>
          <a:ext cx="1466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6" name="Bitmap Image" r:id="rId8" imgW="1467147" imgH="1286073" progId="Paint.Picture">
                  <p:embed/>
                </p:oleObj>
              </mc:Choice>
              <mc:Fallback>
                <p:oleObj name="Bitmap Image" r:id="rId8" imgW="1467147" imgH="128607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38" y="4929188"/>
                        <a:ext cx="146685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99256" y="404664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Cable de red y conectores</a:t>
            </a:r>
          </a:p>
        </p:txBody>
      </p:sp>
    </p:spTree>
    <p:extLst>
      <p:ext uri="{BB962C8B-B14F-4D97-AF65-F5344CB8AC3E}">
        <p14:creationId xmlns:p14="http://schemas.microsoft.com/office/powerpoint/2010/main" val="273040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  <p:bldP spid="12295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2286000" y="3357563"/>
          <a:ext cx="5122863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8" name="Bitmap Image" r:id="rId3" imgW="4504834" imgH="2638436" progId="Paint.Picture">
                  <p:embed/>
                </p:oleObj>
              </mc:Choice>
              <mc:Fallback>
                <p:oleObj name="Bitmap Image" r:id="rId3" imgW="4504834" imgH="263843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357563"/>
                        <a:ext cx="5122863" cy="300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143000" y="1371600"/>
          <a:ext cx="335915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9" name="Bitmap Image" r:id="rId5" imgW="2533696" imgH="1228531" progId="Paint.Picture">
                  <p:embed/>
                </p:oleObj>
              </mc:Choice>
              <mc:Fallback>
                <p:oleObj name="Bitmap Image" r:id="rId5" imgW="2533696" imgH="122853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3359150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5189538" y="1371600"/>
          <a:ext cx="3168650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0" name="Bitmap Image" r:id="rId7" imgW="2467229" imgH="1324046" progId="Paint.Picture">
                  <p:embed/>
                </p:oleObj>
              </mc:Choice>
              <mc:Fallback>
                <p:oleObj name="Bitmap Image" r:id="rId7" imgW="2467229" imgH="132404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538" y="1371600"/>
                        <a:ext cx="3168650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99256" y="404664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Código de colores</a:t>
            </a:r>
          </a:p>
        </p:txBody>
      </p:sp>
    </p:spTree>
    <p:extLst>
      <p:ext uri="{BB962C8B-B14F-4D97-AF65-F5344CB8AC3E}">
        <p14:creationId xmlns:p14="http://schemas.microsoft.com/office/powerpoint/2010/main" val="225193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891558"/>
              </p:ext>
            </p:extLst>
          </p:nvPr>
        </p:nvGraphicFramePr>
        <p:xfrm>
          <a:off x="857250" y="1309836"/>
          <a:ext cx="3286125" cy="297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8" name="Bitmap Image" r:id="rId3" imgW="2581206" imgH="2333333" progId="Paint.Picture">
                  <p:embed/>
                </p:oleObj>
              </mc:Choice>
              <mc:Fallback>
                <p:oleObj name="Bitmap Image" r:id="rId3" imgW="2581206" imgH="23333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309836"/>
                        <a:ext cx="3286125" cy="297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864909"/>
              </p:ext>
            </p:extLst>
          </p:nvPr>
        </p:nvGraphicFramePr>
        <p:xfrm>
          <a:off x="4929188" y="2595711"/>
          <a:ext cx="3476625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9" name="Imagen de mapa de bits" r:id="rId5" imgW="2542857" imgH="2400635" progId="Paint.Picture">
                  <p:embed/>
                </p:oleObj>
              </mc:Choice>
              <mc:Fallback>
                <p:oleObj name="Imagen de mapa de bits" r:id="rId5" imgW="2542857" imgH="240063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2595711"/>
                        <a:ext cx="3476625" cy="328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5 CuadroTexto"/>
          <p:cNvSpPr txBox="1">
            <a:spLocks noChangeArrowheads="1"/>
          </p:cNvSpPr>
          <p:nvPr/>
        </p:nvSpPr>
        <p:spPr bwMode="auto">
          <a:xfrm>
            <a:off x="1428750" y="4381648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sz="2000" b="1">
                <a:solidFill>
                  <a:srgbClr val="0000FF"/>
                </a:solidFill>
                <a:latin typeface="ZapfHumnst BT"/>
              </a:rPr>
              <a:t>Patch cord</a:t>
            </a:r>
          </a:p>
        </p:txBody>
      </p:sp>
      <p:sp>
        <p:nvSpPr>
          <p:cNvPr id="57350" name="6 CuadroTexto"/>
          <p:cNvSpPr txBox="1">
            <a:spLocks noChangeArrowheads="1"/>
          </p:cNvSpPr>
          <p:nvPr/>
        </p:nvSpPr>
        <p:spPr bwMode="auto">
          <a:xfrm>
            <a:off x="5572125" y="6053286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sz="2000" b="1">
                <a:solidFill>
                  <a:srgbClr val="0000FF"/>
                </a:solidFill>
                <a:latin typeface="ZapfHumnst BT"/>
              </a:rPr>
              <a:t>Cross - Connect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99256" y="260648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Código de colores</a:t>
            </a:r>
          </a:p>
        </p:txBody>
      </p:sp>
    </p:spTree>
    <p:extLst>
      <p:ext uri="{BB962C8B-B14F-4D97-AF65-F5344CB8AC3E}">
        <p14:creationId xmlns:p14="http://schemas.microsoft.com/office/powerpoint/2010/main" val="426664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348880"/>
            <a:ext cx="4476142" cy="4030934"/>
          </a:xfrm>
          <a:prstGeom prst="rect">
            <a:avLst/>
          </a:prstGeom>
        </p:spPr>
      </p:pic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Topología del cableado estructurado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4711" y="1268760"/>
            <a:ext cx="6753593" cy="142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un sistema de cableado estructurado, cada estación de trabajo o dispositivo de red se conecta a un nodo central utilizando una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tipo estrella: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49077" y="2852936"/>
            <a:ext cx="3798937" cy="96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4013" indent="-354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Facilitando la interconexión y la administración del sistema. 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9553" y="3853061"/>
            <a:ext cx="3960440" cy="189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4013" indent="-354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Permitiendo la comunicación, virtualmente con cualquier dispositivo, en cualquier momento y lugar. </a:t>
            </a:r>
          </a:p>
        </p:txBody>
      </p:sp>
    </p:spTree>
    <p:extLst>
      <p:ext uri="{BB962C8B-B14F-4D97-AF65-F5344CB8AC3E}">
        <p14:creationId xmlns:p14="http://schemas.microsoft.com/office/powerpoint/2010/main" val="63434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33400" y="290285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Ventajas del cableado estructurado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71874" y="1500188"/>
            <a:ext cx="5038725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Compatibilidad de distintos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fabricantes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(gracias a las normativas y estándares TIA/EIA).</a:t>
            </a:r>
          </a:p>
        </p:txBody>
      </p:sp>
      <p:pic>
        <p:nvPicPr>
          <p:cNvPr id="8196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7146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71875" y="2893091"/>
            <a:ext cx="485775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Gran</a:t>
            </a:r>
            <a:r>
              <a:rPr lang="es-ES" sz="2000" dirty="0">
                <a:latin typeface="ZapfHumnst BT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flexibilidad ante cambios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 actualizaciones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571875" y="3907850"/>
            <a:ext cx="50006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Compatibilidad de diversos servicios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(video, voz, datos…)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563938" y="4981323"/>
            <a:ext cx="50006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Satisface requerimientos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amplios anchos de banda.</a:t>
            </a:r>
            <a:endParaRPr lang="es-ES" sz="2000" b="1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89392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5" grpId="0" autoUpdateAnimBg="0"/>
      <p:bldP spid="8" grpId="0" autoUpdateAnimBg="0"/>
      <p:bldP spid="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roduction to Networks - Mozilla Firefo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42" y="1340768"/>
            <a:ext cx="3018288" cy="2591459"/>
          </a:xfrm>
          <a:prstGeom prst="rect">
            <a:avLst/>
          </a:prstGeom>
        </p:spPr>
      </p:pic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386934" y="1188571"/>
            <a:ext cx="5553218" cy="2384446"/>
          </a:xfrm>
        </p:spPr>
        <p:txBody>
          <a:bodyPr>
            <a:noAutofit/>
          </a:bodyPr>
          <a:lstStyle/>
          <a:p>
            <a:pPr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Instituto de Ingenieros Eléctricos y Electrónicos (IEEE)</a:t>
            </a:r>
            <a:r>
              <a:rPr lang="es-ES" sz="1600" dirty="0"/>
              <a:t>:</a:t>
            </a: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600" dirty="0"/>
              <a:t>Dedicado a avanzar en innovación tecnológica y a elaborar estándares en varios sectores, que incluyen redes.</a:t>
            </a:r>
          </a:p>
          <a:p>
            <a:pPr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Asociación de Industrias Electrónicas (EIA): </a:t>
            </a: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Estándares relacionados con el cableado eléctrico, los conectores y los racks de red.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C741BAD-8203-4342-B4A9-A16C299C2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0648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MX" sz="3600" b="1" dirty="0"/>
              <a:t>Organismos normativos</a:t>
            </a:r>
            <a:endParaRPr lang="es-MX" altLang="es-MX" sz="3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0CE96-E06D-4B37-9942-143F90BB2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1" y="3377361"/>
            <a:ext cx="8100071" cy="238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Asociación de las Industrias de las Telecomunicaciones (TIA):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600" dirty="0"/>
              <a:t>Estándares para equipos de radio, torres de telefonía móvil, dispositivos de voz sobre IP (VoIP) y comunicaciones satelitales.</a:t>
            </a:r>
          </a:p>
          <a:p>
            <a:pPr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Instituto Nacional Estadounidense de Estándares (ANSI):</a:t>
            </a:r>
            <a:endParaRPr lang="es-ES"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Organización sin fines de lucro que supervisa el desarrollo de estándares para productos, servicios, procesos y sistemas en los Estados Unidos.</a:t>
            </a:r>
          </a:p>
        </p:txBody>
      </p:sp>
    </p:spTree>
    <p:extLst>
      <p:ext uri="{BB962C8B-B14F-4D97-AF65-F5344CB8AC3E}">
        <p14:creationId xmlns:p14="http://schemas.microsoft.com/office/powerpoint/2010/main" val="388779140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5 Imagen" descr="cableado2.jpg">
            <a:extLst>
              <a:ext uri="{FF2B5EF4-FFF2-40B4-BE49-F238E27FC236}">
                <a16:creationId xmlns:a16="http://schemas.microsoft.com/office/drawing/2014/main" id="{EA32E214-8D4F-4574-9A67-ED25EC6AC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49080"/>
            <a:ext cx="3386658" cy="24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Normas y estándares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41265" y="1097452"/>
            <a:ext cx="795972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ANSI/TIA/EIA-568-B </a:t>
            </a:r>
            <a:endParaRPr lang="es-MX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ES" sz="1600" dirty="0"/>
              <a:t>Cableado de telecomunicaciones en edificios comerciales. (</a:t>
            </a:r>
            <a:r>
              <a:rPr lang="es-ES" sz="1600" b="1" dirty="0"/>
              <a:t>Cómo instalar el cableado</a:t>
            </a:r>
            <a:r>
              <a:rPr lang="es-ES" sz="1600" dirty="0"/>
              <a:t>) </a:t>
            </a:r>
          </a:p>
          <a:p>
            <a:endParaRPr lang="es-MX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ANSI/TIA/EIA-569-A </a:t>
            </a:r>
            <a:endParaRPr lang="es-MX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ES" sz="1600" dirty="0"/>
              <a:t>Normas de recorridos y espacios de telecomunicaciones. (</a:t>
            </a:r>
            <a:r>
              <a:rPr lang="es-ES" sz="1600" b="1" dirty="0"/>
              <a:t>Cómo enrutar el cableado</a:t>
            </a:r>
            <a:r>
              <a:rPr lang="es-ES" sz="1600" dirty="0"/>
              <a:t>) </a:t>
            </a:r>
          </a:p>
          <a:p>
            <a:endParaRPr lang="es-MX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ANSI/TIA/EIA-606-A </a:t>
            </a:r>
            <a:endParaRPr lang="es-MX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ES" sz="1600" dirty="0"/>
              <a:t>Normas de administración de infraestructura de telecomunicaciones. </a:t>
            </a:r>
          </a:p>
          <a:p>
            <a:endParaRPr lang="es-MX" sz="16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ANSI/TIA/EIA-607 </a:t>
            </a:r>
            <a:endParaRPr lang="es-MX" sz="1600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s-ES" sz="1600" dirty="0"/>
              <a:t>Requerimientos para instalaciones sobre los </a:t>
            </a:r>
            <a:r>
              <a:rPr lang="es-ES" sz="1600" b="1" dirty="0"/>
              <a:t>sistemas de tierra</a:t>
            </a:r>
            <a:r>
              <a:rPr lang="es-ES" sz="1600" dirty="0"/>
              <a:t> para equipos de telecomunicaciones.  </a:t>
            </a:r>
          </a:p>
        </p:txBody>
      </p:sp>
    </p:spTree>
    <p:extLst>
      <p:ext uri="{BB962C8B-B14F-4D97-AF65-F5344CB8AC3E}">
        <p14:creationId xmlns:p14="http://schemas.microsoft.com/office/powerpoint/2010/main" val="40562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sp>
        <p:nvSpPr>
          <p:cNvPr id="22532" name="4 CuadroTexto"/>
          <p:cNvSpPr txBox="1">
            <a:spLocks noChangeArrowheads="1"/>
          </p:cNvSpPr>
          <p:nvPr/>
        </p:nvSpPr>
        <p:spPr bwMode="auto">
          <a:xfrm>
            <a:off x="445170" y="1344762"/>
            <a:ext cx="6215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dirty="0">
                <a:latin typeface="ZapfHumnst BT"/>
              </a:rPr>
              <a:t> 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físicos: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Cobre o fibra óptica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15616" y="2138661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UTP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115616" y="2687194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STP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095909" y="3158100"/>
            <a:ext cx="27146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</p:txBody>
      </p:sp>
      <p:pic>
        <p:nvPicPr>
          <p:cNvPr id="12299" name="12 Imagen" descr="cableado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357" y="1990376"/>
            <a:ext cx="2571750" cy="334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00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9" grpId="0" autoUpdateAnimBg="0"/>
      <p:bldP spid="11" grpId="0" autoUpdateAnimBg="0"/>
      <p:bldP spid="12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2204</Words>
  <Application>Microsoft Office PowerPoint</Application>
  <PresentationFormat>Presentación en pantalla (4:3)</PresentationFormat>
  <Paragraphs>300</Paragraphs>
  <Slides>47</Slides>
  <Notes>26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47</vt:i4>
      </vt:variant>
    </vt:vector>
  </HeadingPairs>
  <TitlesOfParts>
    <vt:vector size="57" baseType="lpstr">
      <vt:lpstr>Arial</vt:lpstr>
      <vt:lpstr>Calibri</vt:lpstr>
      <vt:lpstr>Courier New</vt:lpstr>
      <vt:lpstr>Times New Roman</vt:lpstr>
      <vt:lpstr>Wingdings</vt:lpstr>
      <vt:lpstr>ZapfHumnst BT</vt:lpstr>
      <vt:lpstr>Tema de Office</vt:lpstr>
      <vt:lpstr>Bitmap Image</vt:lpstr>
      <vt:lpstr>Imagen</vt:lpstr>
      <vt:lpstr>Imagen de mapa de bits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118</cp:revision>
  <cp:lastPrinted>2013-10-21T22:10:45Z</cp:lastPrinted>
  <dcterms:created xsi:type="dcterms:W3CDTF">2013-06-11T22:32:36Z</dcterms:created>
  <dcterms:modified xsi:type="dcterms:W3CDTF">2022-04-24T21:51:08Z</dcterms:modified>
</cp:coreProperties>
</file>