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41" r:id="rId2"/>
    <p:sldId id="493" r:id="rId3"/>
    <p:sldId id="852" r:id="rId4"/>
    <p:sldId id="351" r:id="rId5"/>
    <p:sldId id="352" r:id="rId6"/>
    <p:sldId id="856" r:id="rId7"/>
    <p:sldId id="853" r:id="rId8"/>
    <p:sldId id="628" r:id="rId9"/>
    <p:sldId id="855" r:id="rId10"/>
    <p:sldId id="629" r:id="rId11"/>
    <p:sldId id="630" r:id="rId12"/>
    <p:sldId id="632" r:id="rId13"/>
    <p:sldId id="631" r:id="rId14"/>
    <p:sldId id="636" r:id="rId15"/>
    <p:sldId id="482" r:id="rId16"/>
    <p:sldId id="484" r:id="rId1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00" autoAdjust="0"/>
    <p:restoredTop sz="92639" autoAdjust="0"/>
  </p:normalViewPr>
  <p:slideViewPr>
    <p:cSldViewPr>
      <p:cViewPr varScale="1">
        <p:scale>
          <a:sx n="102" d="100"/>
          <a:sy n="102" d="100"/>
        </p:scale>
        <p:origin x="216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D15F0F-6D28-499C-8425-A9347399C9A5}" type="datetimeFigureOut">
              <a:rPr lang="es-MX" smtClean="0"/>
              <a:t>18/05/2022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24254-95EA-43C3-A456-75717B602892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23150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18/05/2022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s-ES" baseline="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5641018C-6CAF-B84E-B92C-ECB119457FBA}" type="slidenum">
              <a:rPr lang="en-US" smtClean="0"/>
              <a:pPr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25190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5641018C-6CAF-B84E-B92C-ECB119457FBA}" type="slidenum">
              <a:rPr lang="en-US" smtClean="0"/>
              <a:pPr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65267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s-ES" baseline="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5641018C-6CAF-B84E-B92C-ECB119457FBA}" type="slidenum">
              <a:rPr lang="en-US" smtClean="0"/>
              <a:pPr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8357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5641018C-6CAF-B84E-B92C-ECB119457FBA}" type="slidenum">
              <a:rPr lang="en-US" smtClean="0"/>
              <a:pPr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05086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s-ES" baseline="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5641018C-6CAF-B84E-B92C-ECB119457FBA}" type="slidenum">
              <a:rPr lang="en-US" smtClean="0"/>
              <a:pPr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70859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5641018C-6CAF-B84E-B92C-ECB119457FBA}" type="slidenum">
              <a:rPr lang="en-US" smtClean="0"/>
              <a:pPr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88555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18/05/2022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18/05/2022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18/05/2022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6605684"/>
            <a:ext cx="676910" cy="252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‹Nº›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1065260"/>
            <a:ext cx="8853286" cy="55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55191"/>
            <a:ext cx="9144000" cy="1010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272514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18/05/2022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18/05/2022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18/05/2022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18/05/2022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18/05/2022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18/05/2022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18/05/2022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18/05/2022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18/05/2022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446807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TC 2006B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2204864"/>
            <a:ext cx="7560840" cy="1440160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</a:rPr>
              <a:t>Redes inalámbricas</a:t>
            </a:r>
            <a:endParaRPr lang="es-MX" sz="1400" b="1" dirty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</a:rPr>
              <a:t>ITESM Campus Querétaro</a:t>
            </a:r>
          </a:p>
        </p:txBody>
      </p:sp>
      <p:pic>
        <p:nvPicPr>
          <p:cNvPr id="11" name="Imagen 10" descr="Imagen de la pantalla de un computador portátil&#10;&#10;Descripción generada automáticamente con confianza baja">
            <a:extLst>
              <a:ext uri="{FF2B5EF4-FFF2-40B4-BE49-F238E27FC236}">
                <a16:creationId xmlns:a16="http://schemas.microsoft.com/office/drawing/2014/main" id="{5A216DD5-BD1F-4474-BD25-FD6BA62E99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3645024"/>
            <a:ext cx="3926782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043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C2EE2F51-F651-41B2-9513-9FDF35897CA6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Problemas de la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Wi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-Fi</a:t>
            </a:r>
          </a:p>
        </p:txBody>
      </p:sp>
      <p:sp>
        <p:nvSpPr>
          <p:cNvPr id="7" name="2 Marcador de contenido">
            <a:extLst>
              <a:ext uri="{FF2B5EF4-FFF2-40B4-BE49-F238E27FC236}">
                <a16:creationId xmlns:a16="http://schemas.microsoft.com/office/drawing/2014/main" id="{81B15081-762F-4B85-82C8-46A3C9FC4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223120"/>
            <a:ext cx="7920880" cy="3115616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800" b="1" dirty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s-ES" sz="18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o es tan rápida </a:t>
            </a:r>
            <a:r>
              <a:rPr lang="es-ES" sz="1800" b="0" i="0" dirty="0">
                <a:solidFill>
                  <a:srgbClr val="333333"/>
                </a:solidFill>
                <a:effectLst/>
              </a:rPr>
              <a:t>como la conexión por Ethernet, ya que depende de la </a:t>
            </a:r>
            <a:r>
              <a:rPr lang="es-ES" sz="1800" dirty="0">
                <a:solidFill>
                  <a:schemeClr val="bg2">
                    <a:lumMod val="10000"/>
                  </a:schemeClr>
                </a:solidFill>
                <a:effectLst/>
              </a:rPr>
              <a:t>distancia al </a:t>
            </a:r>
            <a:r>
              <a:rPr lang="es-ES" sz="1800" dirty="0" err="1">
                <a:solidFill>
                  <a:schemeClr val="bg2">
                    <a:lumMod val="10000"/>
                  </a:schemeClr>
                </a:solidFill>
                <a:effectLst/>
              </a:rPr>
              <a:t>router</a:t>
            </a:r>
            <a:r>
              <a:rPr lang="es-ES" sz="180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s-ES" sz="1800" b="0" i="0" dirty="0">
                <a:solidFill>
                  <a:srgbClr val="333333"/>
                </a:solidFill>
                <a:effectLst/>
              </a:rPr>
              <a:t>a la que se encuentre tu dispositivo.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8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Interferencias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800" b="1" dirty="0">
                <a:solidFill>
                  <a:schemeClr val="accent6">
                    <a:lumMod val="75000"/>
                  </a:schemeClr>
                </a:solidFill>
              </a:rPr>
              <a:t>Atenuación</a:t>
            </a:r>
            <a:endParaRPr lang="es-ES" altLang="es-MX" sz="18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Imagen 2" descr="Imagen que contiene Icono&#10;&#10;Descripción generada automáticamente">
            <a:extLst>
              <a:ext uri="{FF2B5EF4-FFF2-40B4-BE49-F238E27FC236}">
                <a16:creationId xmlns:a16="http://schemas.microsoft.com/office/drawing/2014/main" id="{91303422-A6A6-47D1-91F8-742D830007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780928"/>
            <a:ext cx="33051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4177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C2EE2F51-F651-41B2-9513-9FDF35897CA6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27590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Problemas de la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Wi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-Fi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Interferencias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8F6AB49-F463-4F43-BB27-08054C257C53}"/>
              </a:ext>
            </a:extLst>
          </p:cNvPr>
          <p:cNvSpPr txBox="1">
            <a:spLocks/>
          </p:cNvSpPr>
          <p:nvPr/>
        </p:nvSpPr>
        <p:spPr bwMode="auto">
          <a:xfrm>
            <a:off x="611560" y="1412777"/>
            <a:ext cx="784887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rtlCol="0" anchor="t" anchorCtr="0" compatLnSpc="1">
            <a:prstTxWarp prst="textNoShape">
              <a:avLst/>
            </a:prstTxWarp>
            <a:normAutofit fontScale="85000" lnSpcReduction="20000"/>
          </a:bodyPr>
          <a:lstStyle>
            <a:lvl1pPr marL="169863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</a:rPr>
              <a:t>Debido a que las redes inalámbricas operan en un espectro de frecuencias utilizado por otras tecnologías, pueden existir interferencias que pueden afectar negativamente al rendimiento.</a:t>
            </a:r>
            <a:endParaRPr lang="es-ES_tradnl" altLang="es-MX" dirty="0"/>
          </a:p>
        </p:txBody>
      </p:sp>
      <p:pic>
        <p:nvPicPr>
          <p:cNvPr id="5" name="Imagen 4" descr="Imagen que contiene interior, computer, tabla, computadora&#10;&#10;Descripción generada automáticamente">
            <a:extLst>
              <a:ext uri="{FF2B5EF4-FFF2-40B4-BE49-F238E27FC236}">
                <a16:creationId xmlns:a16="http://schemas.microsoft.com/office/drawing/2014/main" id="{BD2FCAE9-71A6-475E-BDBC-BE95CFBA80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3356992"/>
            <a:ext cx="4029056" cy="2490690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1F108C6F-C32D-4C69-9A53-47C7160F0D19}"/>
              </a:ext>
            </a:extLst>
          </p:cNvPr>
          <p:cNvSpPr txBox="1">
            <a:spLocks/>
          </p:cNvSpPr>
          <p:nvPr/>
        </p:nvSpPr>
        <p:spPr bwMode="auto">
          <a:xfrm>
            <a:off x="605623" y="2566573"/>
            <a:ext cx="5046497" cy="2490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rtlCol="0" anchor="t" anchorCtr="0" compatLnSpc="1">
            <a:prstTxWarp prst="textNoShape">
              <a:avLst/>
            </a:prstTxWarp>
            <a:normAutofit fontScale="85000" lnSpcReduction="10000"/>
          </a:bodyPr>
          <a:lstStyle>
            <a:lvl1pPr marL="169863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</a:rPr>
              <a:t>Tecnologías que pueden producir interferencias: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</a:pP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</a:rPr>
              <a:t>Bluetooth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</a:pP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</a:rPr>
              <a:t>Hornos Microondas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</a:pP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</a:rPr>
              <a:t>Teléfonos inalámbricos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</a:pP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</a:rPr>
              <a:t>Otras redes WLAN</a:t>
            </a:r>
          </a:p>
          <a:p>
            <a:endParaRPr lang="es-ES_tradnl" altLang="es-MX" dirty="0"/>
          </a:p>
        </p:txBody>
      </p:sp>
    </p:spTree>
    <p:extLst>
      <p:ext uri="{BB962C8B-B14F-4D97-AF65-F5344CB8AC3E}">
        <p14:creationId xmlns:p14="http://schemas.microsoft.com/office/powerpoint/2010/main" val="31419365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C2EE2F51-F651-41B2-9513-9FDF35897CA6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31535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Problemas de la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Wi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-Fi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Atenuación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8F6AB49-F463-4F43-BB27-08054C257C53}"/>
              </a:ext>
            </a:extLst>
          </p:cNvPr>
          <p:cNvSpPr txBox="1">
            <a:spLocks/>
          </p:cNvSpPr>
          <p:nvPr/>
        </p:nvSpPr>
        <p:spPr bwMode="auto">
          <a:xfrm>
            <a:off x="1043608" y="1655797"/>
            <a:ext cx="7272808" cy="1049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169863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altLang="es-MX" sz="1600" dirty="0">
                <a:solidFill>
                  <a:schemeClr val="bg2">
                    <a:lumMod val="25000"/>
                  </a:schemeClr>
                </a:solidFill>
              </a:rPr>
              <a:t>Las señales de radio frecuencia pueden desvanecerse o bloquearse por materiales medioambientales.</a:t>
            </a:r>
            <a:endParaRPr lang="es-ES_tradnl" altLang="es-MX" sz="1600" dirty="0"/>
          </a:p>
        </p:txBody>
      </p:sp>
      <p:sp>
        <p:nvSpPr>
          <p:cNvPr id="5" name="13 Forma libre">
            <a:extLst>
              <a:ext uri="{FF2B5EF4-FFF2-40B4-BE49-F238E27FC236}">
                <a16:creationId xmlns:a16="http://schemas.microsoft.com/office/drawing/2014/main" id="{F023A8F6-F791-4F7D-967E-6D3ACEC0A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6825" y="3162420"/>
            <a:ext cx="1084262" cy="1328738"/>
          </a:xfrm>
          <a:custGeom>
            <a:avLst/>
            <a:gdLst>
              <a:gd name="T0" fmla="*/ 24310 w 1083733"/>
              <a:gd name="T1" fmla="*/ 1140364 h 1328057"/>
              <a:gd name="T2" fmla="*/ 24310 w 1083733"/>
              <a:gd name="T3" fmla="*/ 1009064 h 1328057"/>
              <a:gd name="T4" fmla="*/ 170163 w 1083733"/>
              <a:gd name="T5" fmla="*/ 367153 h 1328057"/>
              <a:gd name="T6" fmla="*/ 403525 w 1083733"/>
              <a:gd name="T7" fmla="*/ 1330021 h 1328057"/>
              <a:gd name="T8" fmla="*/ 607718 w 1083733"/>
              <a:gd name="T9" fmla="*/ 337976 h 1328057"/>
              <a:gd name="T10" fmla="*/ 797328 w 1083733"/>
              <a:gd name="T11" fmla="*/ 1154953 h 1328057"/>
              <a:gd name="T12" fmla="*/ 884839 w 1083733"/>
              <a:gd name="T13" fmla="*/ 2429 h 1328057"/>
              <a:gd name="T14" fmla="*/ 1001521 w 1083733"/>
              <a:gd name="T15" fmla="*/ 1169543 h 1328057"/>
              <a:gd name="T16" fmla="*/ 1089035 w 1083733"/>
              <a:gd name="T17" fmla="*/ 600577 h 132805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83733"/>
              <a:gd name="T28" fmla="*/ 0 h 1328057"/>
              <a:gd name="T29" fmla="*/ 1083733 w 1083733"/>
              <a:gd name="T30" fmla="*/ 1328057 h 132805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83733" h="1328057">
                <a:moveTo>
                  <a:pt x="24190" y="1134533"/>
                </a:moveTo>
                <a:cubicBezTo>
                  <a:pt x="12095" y="1133323"/>
                  <a:pt x="0" y="1132114"/>
                  <a:pt x="24190" y="1003905"/>
                </a:cubicBezTo>
                <a:cubicBezTo>
                  <a:pt x="48380" y="875696"/>
                  <a:pt x="106438" y="312057"/>
                  <a:pt x="169333" y="365276"/>
                </a:cubicBezTo>
                <a:cubicBezTo>
                  <a:pt x="232228" y="418495"/>
                  <a:pt x="328990" y="1328057"/>
                  <a:pt x="401561" y="1323219"/>
                </a:cubicBezTo>
                <a:cubicBezTo>
                  <a:pt x="474132" y="1318381"/>
                  <a:pt x="539447" y="365276"/>
                  <a:pt x="604761" y="336247"/>
                </a:cubicBezTo>
                <a:cubicBezTo>
                  <a:pt x="670075" y="307218"/>
                  <a:pt x="747485" y="1204685"/>
                  <a:pt x="793447" y="1149047"/>
                </a:cubicBezTo>
                <a:cubicBezTo>
                  <a:pt x="839409" y="1093409"/>
                  <a:pt x="846666" y="0"/>
                  <a:pt x="880533" y="2419"/>
                </a:cubicBezTo>
                <a:cubicBezTo>
                  <a:pt x="914400" y="4838"/>
                  <a:pt x="962780" y="1064381"/>
                  <a:pt x="996647" y="1163562"/>
                </a:cubicBezTo>
                <a:cubicBezTo>
                  <a:pt x="1030514" y="1262743"/>
                  <a:pt x="1076476" y="694267"/>
                  <a:pt x="1083733" y="597505"/>
                </a:cubicBezTo>
              </a:path>
            </a:pathLst>
          </a:cu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MX"/>
          </a:p>
        </p:txBody>
      </p:sp>
      <p:cxnSp>
        <p:nvCxnSpPr>
          <p:cNvPr id="9" name="12 Conector recto">
            <a:extLst>
              <a:ext uri="{FF2B5EF4-FFF2-40B4-BE49-F238E27FC236}">
                <a16:creationId xmlns:a16="http://schemas.microsoft.com/office/drawing/2014/main" id="{014893D3-98FC-427D-80FF-937377CF7FD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079675" y="3976808"/>
            <a:ext cx="1357312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15 CuadroTexto">
            <a:extLst>
              <a:ext uri="{FF2B5EF4-FFF2-40B4-BE49-F238E27FC236}">
                <a16:creationId xmlns:a16="http://schemas.microsoft.com/office/drawing/2014/main" id="{C24DA4C7-62F6-41E9-A88A-48B228987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50" y="2705220"/>
            <a:ext cx="10001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600" b="1" dirty="0">
                <a:latin typeface="ZapfHumnst BT"/>
              </a:rPr>
              <a:t>Original</a:t>
            </a:r>
          </a:p>
        </p:txBody>
      </p:sp>
      <p:sp>
        <p:nvSpPr>
          <p:cNvPr id="11" name="18 Rectángulo redondeado">
            <a:extLst>
              <a:ext uri="{FF2B5EF4-FFF2-40B4-BE49-F238E27FC236}">
                <a16:creationId xmlns:a16="http://schemas.microsoft.com/office/drawing/2014/main" id="{C6500C72-6265-484C-B7B4-151CDC0A6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300" y="4705470"/>
            <a:ext cx="214312" cy="214313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MX" altLang="es-MX" sz="2400"/>
          </a:p>
        </p:txBody>
      </p:sp>
      <p:sp>
        <p:nvSpPr>
          <p:cNvPr id="12" name="19 CuadroTexto">
            <a:extLst>
              <a:ext uri="{FF2B5EF4-FFF2-40B4-BE49-F238E27FC236}">
                <a16:creationId xmlns:a16="http://schemas.microsoft.com/office/drawing/2014/main" id="{49871D88-89F7-4DDD-8394-EAF4C3BE3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50" y="5010270"/>
            <a:ext cx="10001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600" b="1">
                <a:latin typeface="ZapfHumnst BT"/>
              </a:rPr>
              <a:t>Punto 1</a:t>
            </a:r>
          </a:p>
        </p:txBody>
      </p:sp>
      <p:sp>
        <p:nvSpPr>
          <p:cNvPr id="13" name="20 CuadroTexto">
            <a:extLst>
              <a:ext uri="{FF2B5EF4-FFF2-40B4-BE49-F238E27FC236}">
                <a16:creationId xmlns:a16="http://schemas.microsoft.com/office/drawing/2014/main" id="{7308C414-5FA3-4F22-B38D-BAC1075218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425" y="4991220"/>
            <a:ext cx="25003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600" b="1" i="1">
                <a:cs typeface="Times New Roman" pitchFamily="18" charset="0"/>
              </a:rPr>
              <a:t>Medio de transmisión</a:t>
            </a:r>
          </a:p>
        </p:txBody>
      </p:sp>
      <p:sp>
        <p:nvSpPr>
          <p:cNvPr id="14" name="21 Rectángulo redondeado">
            <a:extLst>
              <a:ext uri="{FF2B5EF4-FFF2-40B4-BE49-F238E27FC236}">
                <a16:creationId xmlns:a16="http://schemas.microsoft.com/office/drawing/2014/main" id="{19A30867-C068-4C6B-9FA0-B214F42C2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75" y="4705470"/>
            <a:ext cx="214312" cy="214313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MX" altLang="es-MX" sz="2400"/>
          </a:p>
        </p:txBody>
      </p:sp>
      <p:sp>
        <p:nvSpPr>
          <p:cNvPr id="15" name="22 CuadroTexto">
            <a:extLst>
              <a:ext uri="{FF2B5EF4-FFF2-40B4-BE49-F238E27FC236}">
                <a16:creationId xmlns:a16="http://schemas.microsoft.com/office/drawing/2014/main" id="{D5127EF5-EE88-4B29-9CF9-9B531CA1CB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4425" y="5010270"/>
            <a:ext cx="10001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600" b="1">
                <a:latin typeface="ZapfHumnst BT"/>
              </a:rPr>
              <a:t>Punto 2</a:t>
            </a:r>
          </a:p>
        </p:txBody>
      </p:sp>
      <p:sp>
        <p:nvSpPr>
          <p:cNvPr id="16" name="23 Forma libre">
            <a:extLst>
              <a:ext uri="{FF2B5EF4-FFF2-40B4-BE49-F238E27FC236}">
                <a16:creationId xmlns:a16="http://schemas.microsoft.com/office/drawing/2014/main" id="{90BE3755-D178-4F56-B9E8-A71E59767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7412" y="3491033"/>
            <a:ext cx="1084263" cy="785812"/>
          </a:xfrm>
          <a:custGeom>
            <a:avLst/>
            <a:gdLst>
              <a:gd name="T0" fmla="*/ 24310 w 1083733"/>
              <a:gd name="T1" fmla="*/ 3531 h 1328057"/>
              <a:gd name="T2" fmla="*/ 24310 w 1083733"/>
              <a:gd name="T3" fmla="*/ 3125 h 1328057"/>
              <a:gd name="T4" fmla="*/ 170163 w 1083733"/>
              <a:gd name="T5" fmla="*/ 1137 h 1328057"/>
              <a:gd name="T6" fmla="*/ 403529 w 1083733"/>
              <a:gd name="T7" fmla="*/ 4119 h 1328057"/>
              <a:gd name="T8" fmla="*/ 607725 w 1083733"/>
              <a:gd name="T9" fmla="*/ 1047 h 1328057"/>
              <a:gd name="T10" fmla="*/ 797335 w 1083733"/>
              <a:gd name="T11" fmla="*/ 3577 h 1328057"/>
              <a:gd name="T12" fmla="*/ 884848 w 1083733"/>
              <a:gd name="T13" fmla="*/ 8 h 1328057"/>
              <a:gd name="T14" fmla="*/ 1001530 w 1083733"/>
              <a:gd name="T15" fmla="*/ 3622 h 1328057"/>
              <a:gd name="T16" fmla="*/ 1089045 w 1083733"/>
              <a:gd name="T17" fmla="*/ 1860 h 132805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83733"/>
              <a:gd name="T28" fmla="*/ 0 h 1328057"/>
              <a:gd name="T29" fmla="*/ 1083733 w 1083733"/>
              <a:gd name="T30" fmla="*/ 1328057 h 132805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83733" h="1328057">
                <a:moveTo>
                  <a:pt x="24190" y="1134533"/>
                </a:moveTo>
                <a:cubicBezTo>
                  <a:pt x="12095" y="1133323"/>
                  <a:pt x="0" y="1132114"/>
                  <a:pt x="24190" y="1003905"/>
                </a:cubicBezTo>
                <a:cubicBezTo>
                  <a:pt x="48380" y="875696"/>
                  <a:pt x="106438" y="312057"/>
                  <a:pt x="169333" y="365276"/>
                </a:cubicBezTo>
                <a:cubicBezTo>
                  <a:pt x="232228" y="418495"/>
                  <a:pt x="328990" y="1328057"/>
                  <a:pt x="401561" y="1323219"/>
                </a:cubicBezTo>
                <a:cubicBezTo>
                  <a:pt x="474132" y="1318381"/>
                  <a:pt x="539447" y="365276"/>
                  <a:pt x="604761" y="336247"/>
                </a:cubicBezTo>
                <a:cubicBezTo>
                  <a:pt x="670075" y="307218"/>
                  <a:pt x="747485" y="1204685"/>
                  <a:pt x="793447" y="1149047"/>
                </a:cubicBezTo>
                <a:cubicBezTo>
                  <a:pt x="839409" y="1093409"/>
                  <a:pt x="846666" y="0"/>
                  <a:pt x="880533" y="2419"/>
                </a:cubicBezTo>
                <a:cubicBezTo>
                  <a:pt x="914400" y="4838"/>
                  <a:pt x="962780" y="1064381"/>
                  <a:pt x="996647" y="1163562"/>
                </a:cubicBezTo>
                <a:cubicBezTo>
                  <a:pt x="1030514" y="1262743"/>
                  <a:pt x="1076476" y="694267"/>
                  <a:pt x="1083733" y="597505"/>
                </a:cubicBezTo>
              </a:path>
            </a:pathLst>
          </a:cu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MX"/>
          </a:p>
        </p:txBody>
      </p:sp>
      <p:cxnSp>
        <p:nvCxnSpPr>
          <p:cNvPr id="17" name="24 Conector recto">
            <a:extLst>
              <a:ext uri="{FF2B5EF4-FFF2-40B4-BE49-F238E27FC236}">
                <a16:creationId xmlns:a16="http://schemas.microsoft.com/office/drawing/2014/main" id="{E0ABB55D-6149-4630-8610-6EA2E89B6EF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437237" y="3976808"/>
            <a:ext cx="1357313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25 CuadroTexto">
            <a:extLst>
              <a:ext uri="{FF2B5EF4-FFF2-40B4-BE49-F238E27FC236}">
                <a16:creationId xmlns:a16="http://schemas.microsoft.com/office/drawing/2014/main" id="{20B4F5F7-CBDF-4A00-A4AC-3CF24C8B2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112" y="2705220"/>
            <a:ext cx="12144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600" b="1">
                <a:latin typeface="ZapfHumnst BT"/>
              </a:rPr>
              <a:t>Atenuado</a:t>
            </a:r>
          </a:p>
        </p:txBody>
      </p:sp>
      <p:cxnSp>
        <p:nvCxnSpPr>
          <p:cNvPr id="19" name="17 Conector recto">
            <a:extLst>
              <a:ext uri="{FF2B5EF4-FFF2-40B4-BE49-F238E27FC236}">
                <a16:creationId xmlns:a16="http://schemas.microsoft.com/office/drawing/2014/main" id="{4B155412-2DE6-4E47-9CE0-A43F213BF003}"/>
              </a:ext>
            </a:extLst>
          </p:cNvPr>
          <p:cNvCxnSpPr>
            <a:cxnSpLocks noChangeShapeType="1"/>
            <a:endCxn id="14" idx="1"/>
          </p:cNvCxnSpPr>
          <p:nvPr/>
        </p:nvCxnSpPr>
        <p:spPr bwMode="auto">
          <a:xfrm>
            <a:off x="2722612" y="4812627"/>
            <a:ext cx="3357563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2938211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C2EE2F51-F651-41B2-9513-9FDF35897CA6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269776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Problemas de la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Wi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-Fi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Atenuación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8F6AB49-F463-4F43-BB27-08054C257C53}"/>
              </a:ext>
            </a:extLst>
          </p:cNvPr>
          <p:cNvSpPr txBox="1">
            <a:spLocks/>
          </p:cNvSpPr>
          <p:nvPr/>
        </p:nvSpPr>
        <p:spPr bwMode="auto">
          <a:xfrm>
            <a:off x="539552" y="1412776"/>
            <a:ext cx="7526224" cy="521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169863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altLang="es-MX" sz="1600" dirty="0">
                <a:solidFill>
                  <a:schemeClr val="bg2">
                    <a:lumMod val="25000"/>
                  </a:schemeClr>
                </a:solidFill>
              </a:rPr>
              <a:t>La siguiente tabla muestra cómo afectan estos materiales a las señales inalámbricas:</a:t>
            </a:r>
            <a:endParaRPr lang="es-ES_tradnl" altLang="es-MX" sz="1600" dirty="0"/>
          </a:p>
        </p:txBody>
      </p:sp>
      <p:graphicFrame>
        <p:nvGraphicFramePr>
          <p:cNvPr id="7" name="2 Tabla">
            <a:extLst>
              <a:ext uri="{FF2B5EF4-FFF2-40B4-BE49-F238E27FC236}">
                <a16:creationId xmlns:a16="http://schemas.microsoft.com/office/drawing/2014/main" id="{1E89715E-B63E-4130-8098-CDD0A72FA0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130677"/>
              </p:ext>
            </p:extLst>
          </p:nvPr>
        </p:nvGraphicFramePr>
        <p:xfrm>
          <a:off x="648952" y="2047529"/>
          <a:ext cx="7750578" cy="4090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85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4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8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2045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Material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Ejemplo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Interferencia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037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Madera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Tablas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Baja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037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Vidrio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Ventanas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Baja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Amianto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Techo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Baja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037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Yeso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Paredes interiores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Baja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037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Ladrillo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Paredes interiores/exteriores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Media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037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Hojas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Árboles y plantas 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Media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037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Agua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Lluvia / Niebla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Alta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037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Cerámica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Tejas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Alta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0037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Papel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Rollo de papel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Alta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0037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Vidrio con alto contenido de plomo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Ventanas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Alta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0037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rgbClr val="FF0000"/>
                          </a:solidFill>
                        </a:rPr>
                        <a:t>Metales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rgbClr val="FF0000"/>
                          </a:solidFill>
                        </a:rPr>
                        <a:t>Vigas / Armarios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rgbClr val="FF0000"/>
                          </a:solidFill>
                        </a:rPr>
                        <a:t>Muy Alta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310272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56263D48-660E-4A4A-96EB-23656832AE73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188640"/>
            <a:ext cx="8784976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Diferencias entre </a:t>
            </a:r>
            <a:r>
              <a:rPr lang="es-ES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WiFi</a:t>
            </a:r>
            <a:r>
              <a:rPr lang="es-ES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y Bluetooth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5907BA3E-527F-487D-BA22-A8D57BE57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7" y="2416174"/>
            <a:ext cx="3528392" cy="2646294"/>
          </a:xfrm>
          <a:prstGeom prst="rect">
            <a:avLst/>
          </a:prstGeom>
        </p:spPr>
      </p:pic>
      <p:pic>
        <p:nvPicPr>
          <p:cNvPr id="3" name="Imagen 2" descr="Una pantalla de una computadora&#10;&#10;Descripción generada automáticamente con confianza media">
            <a:extLst>
              <a:ext uri="{FF2B5EF4-FFF2-40B4-BE49-F238E27FC236}">
                <a16:creationId xmlns:a16="http://schemas.microsoft.com/office/drawing/2014/main" id="{CFDB5D28-441C-4FAA-9840-DA27B0143B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321189"/>
            <a:ext cx="3672408" cy="2519272"/>
          </a:xfrm>
          <a:prstGeom prst="rect">
            <a:avLst/>
          </a:prstGeom>
        </p:spPr>
      </p:pic>
      <p:sp>
        <p:nvSpPr>
          <p:cNvPr id="8" name="2 Marcador de contenido">
            <a:extLst>
              <a:ext uri="{FF2B5EF4-FFF2-40B4-BE49-F238E27FC236}">
                <a16:creationId xmlns:a16="http://schemas.microsoft.com/office/drawing/2014/main" id="{4B3CA3A8-C610-45BA-83F8-BF8D4DDF3238}"/>
              </a:ext>
            </a:extLst>
          </p:cNvPr>
          <p:cNvSpPr txBox="1">
            <a:spLocks/>
          </p:cNvSpPr>
          <p:nvPr/>
        </p:nvSpPr>
        <p:spPr>
          <a:xfrm>
            <a:off x="4975477" y="1443850"/>
            <a:ext cx="3440263" cy="9770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600"/>
              </a:lnSpc>
              <a:spcBef>
                <a:spcPts val="0"/>
              </a:spcBef>
              <a:buNone/>
            </a:pPr>
            <a:r>
              <a:rPr lang="es-ES" sz="1400" dirty="0">
                <a:solidFill>
                  <a:srgbClr val="333333"/>
                </a:solidFill>
              </a:rPr>
              <a:t>El </a:t>
            </a:r>
            <a:r>
              <a:rPr lang="es-ES" sz="1400" b="1" dirty="0" err="1">
                <a:solidFill>
                  <a:schemeClr val="accent6">
                    <a:lumMod val="75000"/>
                  </a:schemeClr>
                </a:solidFill>
              </a:rPr>
              <a:t>WiFi</a:t>
            </a: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1400" dirty="0">
                <a:solidFill>
                  <a:srgbClr val="333333"/>
                </a:solidFill>
              </a:rPr>
              <a:t>se utiliza más para poder </a:t>
            </a:r>
            <a:r>
              <a:rPr lang="es-ES" sz="1400" b="1" dirty="0">
                <a:solidFill>
                  <a:srgbClr val="333333"/>
                </a:solidFill>
              </a:rPr>
              <a:t>conectar dispositivos a Internet</a:t>
            </a:r>
            <a:r>
              <a:rPr lang="es-ES" sz="1400" dirty="0">
                <a:solidFill>
                  <a:srgbClr val="333333"/>
                </a:solidFill>
              </a:rPr>
              <a:t> y entre sí.</a:t>
            </a:r>
            <a:endParaRPr lang="es-ES" altLang="es-MX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2 Marcador de contenido">
            <a:extLst>
              <a:ext uri="{FF2B5EF4-FFF2-40B4-BE49-F238E27FC236}">
                <a16:creationId xmlns:a16="http://schemas.microsoft.com/office/drawing/2014/main" id="{F2D72477-2257-47F2-8471-337EA416A975}"/>
              </a:ext>
            </a:extLst>
          </p:cNvPr>
          <p:cNvSpPr txBox="1">
            <a:spLocks/>
          </p:cNvSpPr>
          <p:nvPr/>
        </p:nvSpPr>
        <p:spPr>
          <a:xfrm>
            <a:off x="877707" y="1439136"/>
            <a:ext cx="3528392" cy="8557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600"/>
              </a:lnSpc>
              <a:spcBef>
                <a:spcPts val="0"/>
              </a:spcBef>
              <a:buNone/>
            </a:pPr>
            <a:r>
              <a:rPr lang="es-ES" sz="1400" dirty="0">
                <a:solidFill>
                  <a:srgbClr val="333333"/>
                </a:solidFill>
              </a:rPr>
              <a:t>El </a:t>
            </a: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Bluetooth</a:t>
            </a:r>
            <a:r>
              <a:rPr lang="es-ES" sz="1400" dirty="0">
                <a:solidFill>
                  <a:srgbClr val="333333"/>
                </a:solidFill>
              </a:rPr>
              <a:t> se utiliza para </a:t>
            </a:r>
            <a:r>
              <a:rPr lang="es-ES" sz="1400" b="1" dirty="0">
                <a:solidFill>
                  <a:srgbClr val="333333"/>
                </a:solidFill>
              </a:rPr>
              <a:t>conectar dispositivos entre sí</a:t>
            </a:r>
            <a:r>
              <a:rPr lang="es-ES" sz="1400" dirty="0">
                <a:solidFill>
                  <a:srgbClr val="333333"/>
                </a:solidFill>
              </a:rPr>
              <a:t>.</a:t>
            </a:r>
            <a:endParaRPr lang="es-ES" altLang="es-MX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EAE6950-0D53-4780-AFC9-052806CBF9E4}"/>
              </a:ext>
            </a:extLst>
          </p:cNvPr>
          <p:cNvSpPr txBox="1"/>
          <p:nvPr/>
        </p:nvSpPr>
        <p:spPr>
          <a:xfrm>
            <a:off x="878263" y="5232212"/>
            <a:ext cx="7595399" cy="700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400" b="0" i="0" dirty="0">
                <a:solidFill>
                  <a:schemeClr val="bg2">
                    <a:lumMod val="25000"/>
                  </a:schemeClr>
                </a:solidFill>
                <a:effectLst/>
              </a:rPr>
              <a:t>El </a:t>
            </a:r>
            <a:r>
              <a:rPr lang="es-ES" sz="14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Bluetooth</a:t>
            </a:r>
            <a:r>
              <a:rPr lang="es-ES" sz="1400" b="0" i="0" dirty="0">
                <a:solidFill>
                  <a:schemeClr val="bg2">
                    <a:lumMod val="25000"/>
                  </a:schemeClr>
                </a:solidFill>
                <a:effectLst/>
              </a:rPr>
              <a:t> sustituye a los cables con los que conectas un teclado o ratón a la computadora para utilizarlos, mientras que el </a:t>
            </a:r>
            <a:r>
              <a:rPr lang="es-ES" sz="14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WiFi</a:t>
            </a:r>
            <a:r>
              <a:rPr lang="es-ES" sz="1400" b="0" i="0" dirty="0">
                <a:solidFill>
                  <a:schemeClr val="bg2">
                    <a:lumMod val="25000"/>
                  </a:schemeClr>
                </a:solidFill>
                <a:effectLst/>
              </a:rPr>
              <a:t> hace que esta computadora se conecte a la red.</a:t>
            </a:r>
            <a:endParaRPr lang="es-MX" sz="1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909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/>
          </p:cNvSpPr>
          <p:nvPr>
            <p:ph type="body" idx="1"/>
          </p:nvPr>
        </p:nvSpPr>
        <p:spPr>
          <a:xfrm>
            <a:off x="427038" y="1196752"/>
            <a:ext cx="8249418" cy="4104456"/>
          </a:xfrm>
        </p:spPr>
        <p:txBody>
          <a:bodyPr>
            <a:normAutofit fontScale="32500" lnSpcReduction="20000"/>
          </a:bodyPr>
          <a:lstStyle/>
          <a:p>
            <a:pPr algn="just">
              <a:lnSpc>
                <a:spcPct val="170000"/>
              </a:lnSpc>
              <a:spcBef>
                <a:spcPts val="1200"/>
              </a:spcBef>
            </a:pPr>
            <a:r>
              <a:rPr lang="es-ES" sz="4900" dirty="0">
                <a:solidFill>
                  <a:schemeClr val="bg2">
                    <a:lumMod val="25000"/>
                  </a:schemeClr>
                </a:solidFill>
              </a:rPr>
              <a:t>Es una norma de transmisión de datos que utiliza las ondas de radio en las frecuencias de </a:t>
            </a:r>
            <a:r>
              <a:rPr lang="es-ES" sz="4900" b="1" dirty="0">
                <a:solidFill>
                  <a:schemeClr val="bg2">
                    <a:lumMod val="25000"/>
                  </a:schemeClr>
                </a:solidFill>
              </a:rPr>
              <a:t>2.3 a 5.8 GHz</a:t>
            </a:r>
            <a:r>
              <a:rPr lang="es-ES" sz="4900" dirty="0">
                <a:solidFill>
                  <a:schemeClr val="bg2">
                    <a:lumMod val="25000"/>
                  </a:schemeClr>
                </a:solidFill>
              </a:rPr>
              <a:t> y puede tener una cobertura de hasta </a:t>
            </a:r>
            <a:r>
              <a:rPr lang="es-ES" sz="4900" b="1" dirty="0">
                <a:solidFill>
                  <a:schemeClr val="bg2">
                    <a:lumMod val="25000"/>
                  </a:schemeClr>
                </a:solidFill>
              </a:rPr>
              <a:t>70 km</a:t>
            </a:r>
            <a:r>
              <a:rPr lang="es-ES" sz="49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_tradnl" altLang="es-MX" sz="49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70000"/>
              </a:lnSpc>
              <a:spcBef>
                <a:spcPts val="1200"/>
              </a:spcBef>
            </a:pPr>
            <a:r>
              <a:rPr lang="es-ES_tradnl" altLang="es-MX" sz="4900" dirty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es-ES_tradnl" altLang="es-MX" sz="4900" dirty="0" err="1">
                <a:solidFill>
                  <a:schemeClr val="bg2">
                    <a:lumMod val="25000"/>
                  </a:schemeClr>
                </a:solidFill>
              </a:rPr>
              <a:t>Worldwide</a:t>
            </a:r>
            <a:r>
              <a:rPr lang="es-ES_tradnl" altLang="es-MX" sz="49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_tradnl" altLang="es-MX" sz="4900" dirty="0" err="1">
                <a:solidFill>
                  <a:schemeClr val="bg2">
                    <a:lumMod val="25000"/>
                  </a:schemeClr>
                </a:solidFill>
              </a:rPr>
              <a:t>Interoperability</a:t>
            </a:r>
            <a:r>
              <a:rPr lang="es-ES_tradnl" altLang="es-MX" sz="49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_tradnl" altLang="es-MX" sz="4900" dirty="0" err="1">
                <a:solidFill>
                  <a:schemeClr val="bg2">
                    <a:lumMod val="25000"/>
                  </a:schemeClr>
                </a:solidFill>
              </a:rPr>
              <a:t>for</a:t>
            </a:r>
            <a:r>
              <a:rPr lang="es-ES_tradnl" altLang="es-MX" sz="49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_tradnl" altLang="es-MX" sz="4900" dirty="0" err="1">
                <a:solidFill>
                  <a:schemeClr val="bg2">
                    <a:lumMod val="25000"/>
                  </a:schemeClr>
                </a:solidFill>
              </a:rPr>
              <a:t>Microwave</a:t>
            </a:r>
            <a:r>
              <a:rPr lang="es-ES_tradnl" altLang="es-MX" sz="4900" dirty="0">
                <a:solidFill>
                  <a:schemeClr val="bg2">
                    <a:lumMod val="25000"/>
                  </a:schemeClr>
                </a:solidFill>
              </a:rPr>
              <a:t> Access” o Interoperabilidad mundial de acceso por microondas. P</a:t>
            </a:r>
            <a:r>
              <a:rPr lang="es-ES" sz="4900" dirty="0" err="1">
                <a:solidFill>
                  <a:schemeClr val="bg2">
                    <a:lumMod val="25000"/>
                  </a:schemeClr>
                </a:solidFill>
              </a:rPr>
              <a:t>ermite</a:t>
            </a:r>
            <a:r>
              <a:rPr lang="es-ES" sz="4900" dirty="0">
                <a:solidFill>
                  <a:schemeClr val="bg2">
                    <a:lumMod val="25000"/>
                  </a:schemeClr>
                </a:solidFill>
              </a:rPr>
              <a:t> la recepción de datos por </a:t>
            </a:r>
            <a:r>
              <a:rPr lang="es-ES" sz="4900" b="1" dirty="0">
                <a:solidFill>
                  <a:schemeClr val="bg2">
                    <a:lumMod val="25000"/>
                  </a:schemeClr>
                </a:solidFill>
              </a:rPr>
              <a:t>microondas</a:t>
            </a:r>
            <a:r>
              <a:rPr lang="es-ES" sz="4900" dirty="0">
                <a:solidFill>
                  <a:schemeClr val="bg2">
                    <a:lumMod val="25000"/>
                  </a:schemeClr>
                </a:solidFill>
              </a:rPr>
              <a:t> y retransmisión por </a:t>
            </a:r>
            <a:r>
              <a:rPr lang="es-ES" sz="4900" b="1" dirty="0">
                <a:solidFill>
                  <a:schemeClr val="bg2">
                    <a:lumMod val="25000"/>
                  </a:schemeClr>
                </a:solidFill>
              </a:rPr>
              <a:t>ondas de radio</a:t>
            </a:r>
            <a:r>
              <a:rPr lang="es-ES_tradnl" sz="49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_tradnl" altLang="es-MX" sz="49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70000"/>
              </a:lnSpc>
              <a:spcBef>
                <a:spcPts val="1200"/>
              </a:spcBef>
            </a:pPr>
            <a:r>
              <a:rPr lang="es-ES_tradnl" altLang="es-MX" sz="4900" dirty="0">
                <a:solidFill>
                  <a:schemeClr val="bg2">
                    <a:lumMod val="25000"/>
                  </a:schemeClr>
                </a:solidFill>
              </a:rPr>
              <a:t>Estándar IEEE </a:t>
            </a:r>
            <a:r>
              <a:rPr lang="es-ES_tradnl" altLang="es-MX" sz="4900" b="1" dirty="0">
                <a:solidFill>
                  <a:schemeClr val="bg2">
                    <a:lumMod val="25000"/>
                  </a:schemeClr>
                </a:solidFill>
              </a:rPr>
              <a:t>802.16 </a:t>
            </a:r>
          </a:p>
          <a:p>
            <a:pPr algn="just">
              <a:lnSpc>
                <a:spcPct val="170000"/>
              </a:lnSpc>
              <a:spcBef>
                <a:spcPts val="1200"/>
              </a:spcBef>
            </a:pPr>
            <a:r>
              <a:rPr lang="es-ES_tradnl" altLang="es-MX" sz="4900" dirty="0">
                <a:solidFill>
                  <a:schemeClr val="bg2">
                    <a:lumMod val="25000"/>
                  </a:schemeClr>
                </a:solidFill>
              </a:rPr>
              <a:t>Creado por un consorcio de empresas</a:t>
            </a:r>
          </a:p>
          <a:p>
            <a:pPr algn="just">
              <a:lnSpc>
                <a:spcPct val="170000"/>
              </a:lnSpc>
              <a:spcBef>
                <a:spcPts val="1200"/>
              </a:spcBef>
              <a:buFont typeface="Verdana" pitchFamily="34" charset="0"/>
              <a:buNone/>
            </a:pPr>
            <a:r>
              <a:rPr lang="es-ES_tradnl" altLang="es-MX" sz="4900" dirty="0">
                <a:solidFill>
                  <a:schemeClr val="bg2">
                    <a:lumMod val="25000"/>
                  </a:schemeClr>
                </a:solidFill>
              </a:rPr>
              <a:t>	(actualmente mas de 100)</a:t>
            </a:r>
          </a:p>
          <a:p>
            <a:pPr lvl="1" algn="just" eaLnBrk="1" hangingPunct="1">
              <a:lnSpc>
                <a:spcPct val="90000"/>
              </a:lnSpc>
            </a:pPr>
            <a:endParaRPr lang="es-ES_tradnl" altLang="es-MX" sz="4900" dirty="0"/>
          </a:p>
          <a:p>
            <a:pPr lvl="1" eaLnBrk="1" hangingPunct="1">
              <a:lnSpc>
                <a:spcPct val="90000"/>
              </a:lnSpc>
              <a:buFont typeface="Verdana" pitchFamily="34" charset="0"/>
              <a:buNone/>
            </a:pPr>
            <a:endParaRPr lang="es-ES_tradnl" altLang="es-MX" sz="1800" dirty="0"/>
          </a:p>
        </p:txBody>
      </p:sp>
      <p:pic>
        <p:nvPicPr>
          <p:cNvPr id="30723" name="Picture 4" descr="Image39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429000"/>
            <a:ext cx="4320480" cy="280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A5FAC942-EEFB-4CAB-9078-0B6F91E91AFF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53752"/>
            <a:ext cx="871296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es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Wi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-Max?</a:t>
            </a:r>
          </a:p>
        </p:txBody>
      </p:sp>
    </p:spTree>
    <p:extLst>
      <p:ext uri="{BB962C8B-B14F-4D97-AF65-F5344CB8AC3E}">
        <p14:creationId xmlns:p14="http://schemas.microsoft.com/office/powerpoint/2010/main" val="81350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mage3990">
            <a:extLst>
              <a:ext uri="{FF2B5EF4-FFF2-40B4-BE49-F238E27FC236}">
                <a16:creationId xmlns:a16="http://schemas.microsoft.com/office/drawing/2014/main" id="{42028B80-9D09-4F8F-8CC2-D15E3DD74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4221088"/>
            <a:ext cx="3816424" cy="2480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0" name="Rectangle 3"/>
          <p:cNvSpPr>
            <a:spLocks noGrp="1"/>
          </p:cNvSpPr>
          <p:nvPr>
            <p:ph type="body" idx="1"/>
          </p:nvPr>
        </p:nvSpPr>
        <p:spPr>
          <a:xfrm>
            <a:off x="575556" y="1178239"/>
            <a:ext cx="7884876" cy="311485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1600" dirty="0">
                <a:solidFill>
                  <a:schemeClr val="bg2">
                    <a:lumMod val="25000"/>
                  </a:schemeClr>
                </a:solidFill>
              </a:rPr>
              <a:t>Cobertura a un área muy extensa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1600" dirty="0">
                <a:solidFill>
                  <a:schemeClr val="bg2">
                    <a:lumMod val="25000"/>
                  </a:schemeClr>
                </a:solidFill>
              </a:rPr>
              <a:t>Adecuado para ciudades enteras, pudiendo formar una </a:t>
            </a:r>
            <a:r>
              <a:rPr lang="es-ES_tradnl" altLang="es-MX" sz="1600" b="1" dirty="0">
                <a:solidFill>
                  <a:schemeClr val="bg2">
                    <a:lumMod val="25000"/>
                  </a:schemeClr>
                </a:solidFill>
              </a:rPr>
              <a:t>MAN</a:t>
            </a:r>
            <a:r>
              <a:rPr lang="es-ES_tradnl" altLang="es-MX" sz="1600" dirty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1600" dirty="0">
                <a:solidFill>
                  <a:schemeClr val="bg2">
                    <a:lumMod val="25000"/>
                  </a:schemeClr>
                </a:solidFill>
              </a:rPr>
              <a:t>Puede producir transmisiones de hasta </a:t>
            </a:r>
            <a:r>
              <a:rPr lang="es-ES_tradnl" altLang="es-MX" sz="1600" b="1" dirty="0">
                <a:solidFill>
                  <a:schemeClr val="bg2">
                    <a:lumMod val="25000"/>
                  </a:schemeClr>
                </a:solidFill>
              </a:rPr>
              <a:t>70 Mbps</a:t>
            </a:r>
            <a:r>
              <a:rPr lang="es-ES_tradnl" altLang="es-MX" sz="1600" dirty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1600" dirty="0">
                <a:solidFill>
                  <a:schemeClr val="bg2">
                    <a:lumMod val="25000"/>
                  </a:schemeClr>
                </a:solidFill>
              </a:rPr>
              <a:t>Puede ser </a:t>
            </a:r>
            <a:r>
              <a:rPr lang="es-ES_tradnl" altLang="es-MX" sz="1600" b="1" dirty="0">
                <a:solidFill>
                  <a:schemeClr val="bg2">
                    <a:lumMod val="25000"/>
                  </a:schemeClr>
                </a:solidFill>
              </a:rPr>
              <a:t>simétrico </a:t>
            </a:r>
            <a:r>
              <a:rPr lang="es-ES_tradnl" altLang="es-MX" sz="1600" dirty="0">
                <a:solidFill>
                  <a:schemeClr val="bg2">
                    <a:lumMod val="25000"/>
                  </a:schemeClr>
                </a:solidFill>
              </a:rPr>
              <a:t>lo cual significa que puede proporcionar un flujo de datos similar tanto de subida como de bajada.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1600" dirty="0">
                <a:solidFill>
                  <a:schemeClr val="bg2">
                    <a:lumMod val="25000"/>
                  </a:schemeClr>
                </a:solidFill>
              </a:rPr>
              <a:t>Las antenas de </a:t>
            </a:r>
            <a:r>
              <a:rPr lang="es-ES_tradnl" altLang="es-MX" sz="1600" b="1" dirty="0" err="1">
                <a:solidFill>
                  <a:schemeClr val="bg2">
                    <a:lumMod val="25000"/>
                  </a:schemeClr>
                </a:solidFill>
              </a:rPr>
              <a:t>Wi</a:t>
            </a:r>
            <a:r>
              <a:rPr lang="es-ES_tradnl" altLang="es-MX" sz="1600" b="1" dirty="0">
                <a:solidFill>
                  <a:schemeClr val="bg2">
                    <a:lumMod val="25000"/>
                  </a:schemeClr>
                </a:solidFill>
              </a:rPr>
              <a:t>-Max</a:t>
            </a:r>
            <a:r>
              <a:rPr lang="es-ES_tradnl" altLang="es-MX" sz="1600" dirty="0">
                <a:solidFill>
                  <a:schemeClr val="bg2">
                    <a:lumMod val="25000"/>
                  </a:schemeClr>
                </a:solidFill>
              </a:rPr>
              <a:t> operan a una frecuencia de hasta </a:t>
            </a:r>
            <a:r>
              <a:rPr lang="es-ES_tradnl" altLang="es-MX" sz="1600" b="1" dirty="0">
                <a:solidFill>
                  <a:schemeClr val="bg2">
                    <a:lumMod val="25000"/>
                  </a:schemeClr>
                </a:solidFill>
              </a:rPr>
              <a:t>60 </a:t>
            </a:r>
            <a:r>
              <a:rPr lang="es-ES_tradnl" altLang="es-MX" sz="1600" b="1" dirty="0" err="1">
                <a:solidFill>
                  <a:schemeClr val="bg2">
                    <a:lumMod val="25000"/>
                  </a:schemeClr>
                </a:solidFill>
              </a:rPr>
              <a:t>Mhz</a:t>
            </a:r>
            <a:r>
              <a:rPr lang="es-ES_tradnl" altLang="es-MX" sz="1600" dirty="0">
                <a:solidFill>
                  <a:schemeClr val="bg2">
                    <a:lumMod val="25000"/>
                  </a:schemeClr>
                </a:solidFill>
              </a:rPr>
              <a:t>. Las antenas no tienen que estar directamente alineadas con sus clientes.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EA0C3D0-3C5E-493D-9B58-B770E967A9C3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53752"/>
            <a:ext cx="871296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Ventajas del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Wi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-Max</a:t>
            </a:r>
          </a:p>
        </p:txBody>
      </p:sp>
    </p:spTree>
    <p:extLst>
      <p:ext uri="{BB962C8B-B14F-4D97-AF65-F5344CB8AC3E}">
        <p14:creationId xmlns:p14="http://schemas.microsoft.com/office/powerpoint/2010/main" val="1783699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Una pantalla de una computadora&#10;&#10;Descripción generada automáticamente con confianza media">
            <a:extLst>
              <a:ext uri="{FF2B5EF4-FFF2-40B4-BE49-F238E27FC236}">
                <a16:creationId xmlns:a16="http://schemas.microsoft.com/office/drawing/2014/main" id="{069253FC-52A6-4B7E-B893-87B9E83FE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062" y="2108950"/>
            <a:ext cx="4104456" cy="2815657"/>
          </a:xfrm>
          <a:prstGeom prst="rect">
            <a:avLst/>
          </a:prstGeom>
        </p:spPr>
      </p:pic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971600" y="2016112"/>
            <a:ext cx="3456384" cy="3001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Tipos de medios inalámbricos.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Definición de Bluetooth.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Redes LAN inalámbricas.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Definición de 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Wi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-Fi.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Problemas de la 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Wi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-Fi.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Diferencias 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Wi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-Fi y Bluetooth.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Definición de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Wi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-Max.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Ventajas del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Wi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-Max.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792025" y="692696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Agenda de esta sesión</a:t>
            </a:r>
          </a:p>
        </p:txBody>
      </p:sp>
    </p:spTree>
    <p:extLst>
      <p:ext uri="{BB962C8B-B14F-4D97-AF65-F5344CB8AC3E}">
        <p14:creationId xmlns:p14="http://schemas.microsoft.com/office/powerpoint/2010/main" val="10096646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1043608" y="1920707"/>
            <a:ext cx="6362244" cy="1668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MX" sz="1800" b="1" dirty="0">
                <a:latin typeface="Arial" panose="020B0604020202020204" pitchFamily="34" charset="0"/>
                <a:cs typeface="Arial" panose="020B0604020202020204" pitchFamily="34" charset="0"/>
              </a:rPr>
              <a:t>WPAN - Bluetooth: 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Estándar IEEE 802.15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MX" sz="1800" b="1" dirty="0">
                <a:latin typeface="Arial" panose="020B0604020202020204" pitchFamily="34" charset="0"/>
                <a:cs typeface="Arial" panose="020B0604020202020204" pitchFamily="34" charset="0"/>
              </a:rPr>
              <a:t>WLAN - </a:t>
            </a:r>
            <a:r>
              <a:rPr lang="es-MX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WiFi</a:t>
            </a:r>
            <a:r>
              <a:rPr lang="es-MX" sz="18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Estándar IEEE 802.11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WWAN – </a:t>
            </a:r>
            <a:r>
              <a:rPr lang="es-E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Wi</a:t>
            </a: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-Max: 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Estándar IEEE 802.16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1" y="555516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Medios inalámbricos</a:t>
            </a:r>
          </a:p>
        </p:txBody>
      </p:sp>
      <p:sp>
        <p:nvSpPr>
          <p:cNvPr id="5" name="7 CuadroTexto">
            <a:extLst>
              <a:ext uri="{FF2B5EF4-FFF2-40B4-BE49-F238E27FC236}">
                <a16:creationId xmlns:a16="http://schemas.microsoft.com/office/drawing/2014/main" id="{E7C64DDA-814C-45BB-9962-5F313C80AF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3424" y="1059572"/>
            <a:ext cx="4846848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Tipos de medios inalámbricos</a:t>
            </a:r>
            <a:endParaRPr lang="es-MX" alt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pic>
        <p:nvPicPr>
          <p:cNvPr id="3" name="Imagen 2" descr="Imagen que contiene medidor, teléfono&#10;&#10;Descripción generada automáticamente">
            <a:extLst>
              <a:ext uri="{FF2B5EF4-FFF2-40B4-BE49-F238E27FC236}">
                <a16:creationId xmlns:a16="http://schemas.microsoft.com/office/drawing/2014/main" id="{6114799D-7569-4D96-AB43-337D4C81BD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157" y="3933056"/>
            <a:ext cx="28829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705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420888"/>
            <a:ext cx="4392488" cy="3584270"/>
          </a:xfrm>
          <a:prstGeom prst="rect">
            <a:avLst/>
          </a:prstGeom>
        </p:spPr>
      </p:pic>
      <p:sp>
        <p:nvSpPr>
          <p:cNvPr id="5139" name="Rectangle 18"/>
          <p:cNvSpPr>
            <a:spLocks noChangeArrowheads="1"/>
          </p:cNvSpPr>
          <p:nvPr/>
        </p:nvSpPr>
        <p:spPr bwMode="auto">
          <a:xfrm>
            <a:off x="428024" y="1463179"/>
            <a:ext cx="7888391" cy="1325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just">
              <a:lnSpc>
                <a:spcPct val="150000"/>
              </a:lnSpc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ES_tradnl" sz="1600" dirty="0">
                <a:latin typeface="ZapfHumnst BT"/>
              </a:rPr>
              <a:t>Es una especificación industrial para </a:t>
            </a:r>
            <a:r>
              <a:rPr lang="es-ES_tradnl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Redes Inalámbricas de Área Personal (</a:t>
            </a:r>
            <a:r>
              <a:rPr lang="es-ES_tradnl" sz="16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WPANs</a:t>
            </a:r>
            <a:r>
              <a:rPr lang="es-ES_tradnl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  <a:r>
              <a:rPr lang="es-ES_tradnl" sz="1600" dirty="0">
                <a:latin typeface="ZapfHumnst BT"/>
              </a:rPr>
              <a:t> que posibilita la transmisión de voz y </a:t>
            </a:r>
            <a:r>
              <a:rPr lang="es-MX" sz="1600" dirty="0">
                <a:latin typeface="ZapfHumnst BT"/>
              </a:rPr>
              <a:t>y datos entre diferentes dispositivos mediante un enlace por radiofrecuencia en la banda de los </a:t>
            </a:r>
            <a:r>
              <a:rPr lang="es-MX" sz="1600" b="1" dirty="0">
                <a:latin typeface="ZapfHumnst BT"/>
              </a:rPr>
              <a:t>2.4 GHz</a:t>
            </a:r>
            <a:r>
              <a:rPr lang="es-MX" sz="1600" dirty="0">
                <a:latin typeface="ZapfHumnst BT"/>
              </a:rPr>
              <a:t>.</a:t>
            </a:r>
            <a:endParaRPr lang="es-ES_tradnl" sz="1600" dirty="0">
              <a:latin typeface="ZapfHumnst BT"/>
            </a:endParaRPr>
          </a:p>
        </p:txBody>
      </p:sp>
      <p:sp>
        <p:nvSpPr>
          <p:cNvPr id="24" name="Rectangle 17"/>
          <p:cNvSpPr txBox="1">
            <a:spLocks noChangeArrowheads="1"/>
          </p:cNvSpPr>
          <p:nvPr/>
        </p:nvSpPr>
        <p:spPr bwMode="auto">
          <a:xfrm>
            <a:off x="428024" y="2924944"/>
            <a:ext cx="3351888" cy="289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Clr>
                <a:schemeClr val="tx2"/>
              </a:buClr>
              <a:buSzPct val="70000"/>
              <a:buFont typeface="Wingdings" pitchFamily="2" charset="2"/>
              <a:buChar char="¡"/>
              <a:defRPr/>
            </a:pP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latin typeface="ZapfHumnst BT"/>
              </a:rPr>
              <a:t>Es un protocolo de comunicaciones diseñado especialmente para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dispositivos de bajo consumo 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latin typeface="ZapfHumnst BT"/>
              </a:rPr>
              <a:t>como</a:t>
            </a:r>
            <a:r>
              <a:rPr lang="es-MX" dirty="0">
                <a:latin typeface="ZapfHumnst BT"/>
              </a:rPr>
              <a:t> teléfonos móviles, computadoras portátiles o cámaras digitales.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FBADFD2-7402-4EE1-A8D8-8135B24A3064}"/>
              </a:ext>
            </a:extLst>
          </p:cNvPr>
          <p:cNvSpPr txBox="1">
            <a:spLocks noChangeArrowheads="1"/>
          </p:cNvSpPr>
          <p:nvPr/>
        </p:nvSpPr>
        <p:spPr>
          <a:xfrm>
            <a:off x="251520" y="315476"/>
            <a:ext cx="871296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es el Bluetooth?</a:t>
            </a:r>
          </a:p>
        </p:txBody>
      </p:sp>
    </p:spTree>
    <p:extLst>
      <p:ext uri="{BB962C8B-B14F-4D97-AF65-F5344CB8AC3E}">
        <p14:creationId xmlns:p14="http://schemas.microsoft.com/office/powerpoint/2010/main" val="1596289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9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928549"/>
            <a:ext cx="5400600" cy="3885949"/>
          </a:xfrm>
          <a:prstGeom prst="rect">
            <a:avLst/>
          </a:prstGeom>
        </p:spPr>
      </p:pic>
      <p:sp>
        <p:nvSpPr>
          <p:cNvPr id="5138" name="Rectangle 17"/>
          <p:cNvSpPr txBox="1">
            <a:spLocks noChangeArrowheads="1"/>
          </p:cNvSpPr>
          <p:nvPr/>
        </p:nvSpPr>
        <p:spPr bwMode="auto">
          <a:xfrm>
            <a:off x="539782" y="1340768"/>
            <a:ext cx="7416594" cy="581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MX" dirty="0">
                <a:latin typeface="ZapfHumnst BT"/>
              </a:rPr>
              <a:t>Facilita las comunicaciones entre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equipos móviles </a:t>
            </a:r>
            <a:r>
              <a:rPr lang="es-MX" dirty="0">
                <a:latin typeface="ZapfHumnst BT"/>
              </a:rPr>
              <a:t>y fijos.</a:t>
            </a:r>
            <a:endParaRPr lang="es-MX" sz="1800" dirty="0">
              <a:latin typeface="ZapfHumnst BT"/>
            </a:endParaRPr>
          </a:p>
        </p:txBody>
      </p:sp>
      <p:sp>
        <p:nvSpPr>
          <p:cNvPr id="10" name="Rectangle 17"/>
          <p:cNvSpPr txBox="1">
            <a:spLocks noChangeArrowheads="1"/>
          </p:cNvSpPr>
          <p:nvPr/>
        </p:nvSpPr>
        <p:spPr bwMode="auto">
          <a:xfrm>
            <a:off x="539782" y="1951866"/>
            <a:ext cx="2376034" cy="2658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MX" dirty="0">
                <a:latin typeface="ZapfHumnst BT"/>
              </a:rPr>
              <a:t>Ofrece la posibilidad de crear pequeñas redes inalámbricas y facilitar la sincronización de datos entre equipos personales.</a:t>
            </a:r>
            <a:endParaRPr lang="es-ES" dirty="0">
              <a:latin typeface="ZapfHumnst BT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9512" y="-18256"/>
            <a:ext cx="8964488" cy="14494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Bluetooth</a:t>
            </a:r>
            <a:endParaRPr lang="es-ES_tradnl" sz="3200" b="1" dirty="0">
              <a:solidFill>
                <a:srgbClr val="6666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19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8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1" y="548680"/>
            <a:ext cx="7539037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Redes LAN inalámbricas</a:t>
            </a:r>
          </a:p>
          <a:p>
            <a:pPr algn="ctr"/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Dispositivos</a:t>
            </a:r>
            <a:endParaRPr lang="es-MX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  <a:ea typeface="+mj-ea"/>
              <a:cs typeface="+mj-cs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9845094-FDD9-4BA5-98CC-B95946CE533D}"/>
              </a:ext>
            </a:extLst>
          </p:cNvPr>
          <p:cNvSpPr txBox="1">
            <a:spLocks noChangeArrowheads="1"/>
          </p:cNvSpPr>
          <p:nvPr/>
        </p:nvSpPr>
        <p:spPr>
          <a:xfrm>
            <a:off x="526981" y="1692639"/>
            <a:ext cx="7806586" cy="188410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lnSpc>
                <a:spcPts val="2600"/>
              </a:lnSpc>
              <a:spcBef>
                <a:spcPts val="0"/>
              </a:spcBef>
              <a:buNone/>
            </a:pPr>
            <a:r>
              <a:rPr lang="es-ES" sz="1600" b="1" dirty="0">
                <a:solidFill>
                  <a:srgbClr val="FF0000"/>
                </a:solidFill>
              </a:rPr>
              <a:t>Punto de acceso inalámbrico (AP)</a:t>
            </a:r>
            <a:r>
              <a:rPr lang="es-ES" sz="1600" dirty="0">
                <a:solidFill>
                  <a:srgbClr val="FF0000"/>
                </a:solidFill>
              </a:rPr>
              <a:t>: </a:t>
            </a:r>
          </a:p>
          <a:p>
            <a:pPr indent="-285750" algn="just">
              <a:lnSpc>
                <a:spcPts val="2600"/>
              </a:lnSpc>
              <a:spcBef>
                <a:spcPts val="0"/>
              </a:spcBef>
            </a:pPr>
            <a:r>
              <a:rPr lang="es-ES" sz="1600" dirty="0"/>
              <a:t>Concentra las señales inalámbricas de los usuarios y se conecta a la infraestructura de red cableada.</a:t>
            </a:r>
          </a:p>
          <a:p>
            <a:pPr marL="57150" indent="0" algn="just">
              <a:lnSpc>
                <a:spcPts val="2600"/>
              </a:lnSpc>
              <a:spcBef>
                <a:spcPts val="1200"/>
              </a:spcBef>
              <a:buNone/>
            </a:pPr>
            <a:r>
              <a:rPr lang="es-ES" sz="1600" b="1" dirty="0">
                <a:solidFill>
                  <a:srgbClr val="FF0000"/>
                </a:solidFill>
              </a:rPr>
              <a:t>Adaptadores NIC inalámbricos</a:t>
            </a:r>
            <a:r>
              <a:rPr lang="es-ES" sz="1600" dirty="0">
                <a:solidFill>
                  <a:srgbClr val="FF0000"/>
                </a:solidFill>
              </a:rPr>
              <a:t>: </a:t>
            </a:r>
          </a:p>
          <a:p>
            <a:pPr indent="-285750" algn="just">
              <a:lnSpc>
                <a:spcPts val="2600"/>
              </a:lnSpc>
              <a:spcBef>
                <a:spcPts val="0"/>
              </a:spcBef>
            </a:pPr>
            <a:r>
              <a:rPr lang="es-ES" sz="1600" dirty="0"/>
              <a:t>Proporcionan capacidad de comunicación inalámbrica a cada dispositivo de red.</a:t>
            </a:r>
            <a:endParaRPr lang="es-ES" altLang="en-US" sz="1600" b="1" dirty="0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0A5603AD-8D3A-4C14-974F-4C91A1218643}"/>
              </a:ext>
            </a:extLst>
          </p:cNvPr>
          <p:cNvSpPr txBox="1"/>
          <p:nvPr/>
        </p:nvSpPr>
        <p:spPr>
          <a:xfrm>
            <a:off x="5601671" y="3754365"/>
            <a:ext cx="2726668" cy="2063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lvl="1" algn="just">
              <a:lnSpc>
                <a:spcPts val="2600"/>
              </a:lnSpc>
            </a:pPr>
            <a:r>
              <a:rPr lang="es-ES" sz="1600" dirty="0"/>
              <a:t>Los </a:t>
            </a:r>
            <a:r>
              <a:rPr lang="es-ES" sz="1600" b="1" dirty="0">
                <a:solidFill>
                  <a:srgbClr val="FF0000"/>
                </a:solidFill>
              </a:rPr>
              <a:t>routers inalámbricos domésticos</a:t>
            </a:r>
            <a:r>
              <a:rPr lang="es-ES" sz="1600" dirty="0">
                <a:solidFill>
                  <a:srgbClr val="FF0000"/>
                </a:solidFill>
              </a:rPr>
              <a:t> </a:t>
            </a:r>
            <a:r>
              <a:rPr lang="es-ES" sz="1600" dirty="0"/>
              <a:t>y de pequeñas empresas integran las funciones de un router, un switch y un punto de acceso en un solo dispositivo.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5781076F-01D5-4033-A20B-329B74E83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53" y="3645024"/>
            <a:ext cx="4666697" cy="218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5357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2 Marcador de contenido"/>
          <p:cNvSpPr>
            <a:spLocks noGrp="1"/>
          </p:cNvSpPr>
          <p:nvPr>
            <p:ph idx="1"/>
          </p:nvPr>
        </p:nvSpPr>
        <p:spPr>
          <a:xfrm>
            <a:off x="432990" y="1340768"/>
            <a:ext cx="8278019" cy="4032448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ES" b="0" i="0" dirty="0">
                <a:solidFill>
                  <a:srgbClr val="333333"/>
                </a:solidFill>
                <a:effectLst/>
                <a:latin typeface="Charter"/>
              </a:rPr>
              <a:t>La palabra 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Charter"/>
              </a:rPr>
              <a:t>Wi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Charter"/>
              </a:rPr>
              <a:t>-Fi</a:t>
            </a:r>
            <a:r>
              <a:rPr lang="es-ES" b="0" i="0" dirty="0">
                <a:solidFill>
                  <a:srgbClr val="333333"/>
                </a:solidFill>
                <a:effectLst/>
                <a:latin typeface="Charter"/>
              </a:rPr>
              <a:t> viene de </a:t>
            </a:r>
            <a:r>
              <a:rPr lang="es-ES" b="0" i="1" dirty="0">
                <a:solidFill>
                  <a:schemeClr val="accent6">
                    <a:lumMod val="75000"/>
                  </a:schemeClr>
                </a:solidFill>
                <a:effectLst/>
                <a:latin typeface="Charter"/>
              </a:rPr>
              <a:t>Wireless Fidelity</a:t>
            </a:r>
            <a:r>
              <a:rPr lang="es-ES" b="0" i="0" dirty="0">
                <a:solidFill>
                  <a:srgbClr val="333333"/>
                </a:solidFill>
                <a:effectLst/>
                <a:latin typeface="Charter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ES" b="0" i="0" dirty="0">
                <a:solidFill>
                  <a:srgbClr val="333333"/>
                </a:solidFill>
                <a:effectLst/>
                <a:latin typeface="Charter"/>
              </a:rPr>
              <a:t>Se trata de </a:t>
            </a:r>
            <a:r>
              <a:rPr lang="es-ES" b="1" i="0" dirty="0">
                <a:solidFill>
                  <a:srgbClr val="333333"/>
                </a:solidFill>
                <a:effectLst/>
                <a:latin typeface="Charter"/>
              </a:rPr>
              <a:t>un protocolo de transmisión de datos de forma inalámbrica</a:t>
            </a:r>
            <a:r>
              <a:rPr lang="es-ES" b="0" i="0" dirty="0">
                <a:solidFill>
                  <a:srgbClr val="333333"/>
                </a:solidFill>
                <a:effectLst/>
                <a:latin typeface="Charter"/>
              </a:rPr>
              <a:t>, que se utiliza principalmente para: </a:t>
            </a:r>
          </a:p>
          <a:p>
            <a:pPr lvl="1" algn="just">
              <a:lnSpc>
                <a:spcPct val="150000"/>
              </a:lnSpc>
              <a:spcBef>
                <a:spcPts val="1200"/>
              </a:spcBef>
            </a:pPr>
            <a:r>
              <a:rPr lang="es-ES" sz="2600" b="0" i="0" dirty="0">
                <a:solidFill>
                  <a:srgbClr val="333333"/>
                </a:solidFill>
                <a:effectLst/>
                <a:latin typeface="Charter"/>
              </a:rPr>
              <a:t>Conectar dispositivos a Internet.</a:t>
            </a:r>
          </a:p>
          <a:p>
            <a:pPr lvl="1" algn="just">
              <a:lnSpc>
                <a:spcPct val="150000"/>
              </a:lnSpc>
              <a:spcBef>
                <a:spcPts val="1200"/>
              </a:spcBef>
            </a:pPr>
            <a:r>
              <a:rPr lang="es-ES" sz="2600" dirty="0">
                <a:solidFill>
                  <a:srgbClr val="333333"/>
                </a:solidFill>
                <a:latin typeface="Charter"/>
              </a:rPr>
              <a:t>Inter</a:t>
            </a:r>
            <a:r>
              <a:rPr lang="es-ES" sz="2600" b="0" i="0" dirty="0">
                <a:solidFill>
                  <a:srgbClr val="333333"/>
                </a:solidFill>
                <a:effectLst/>
                <a:latin typeface="Charter"/>
              </a:rPr>
              <a:t>cambiar datos entre dispositivos que están conectados en una misma red.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ES" altLang="es-MX" dirty="0">
                <a:solidFill>
                  <a:schemeClr val="bg2">
                    <a:lumMod val="25000"/>
                  </a:schemeClr>
                </a:solidFill>
              </a:rPr>
              <a:t>Un estándar 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Charter"/>
              </a:rPr>
              <a:t>Wi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Charter"/>
              </a:rPr>
              <a:t>-Fi</a:t>
            </a:r>
            <a:r>
              <a:rPr lang="es-ES" altLang="es-MX" dirty="0">
                <a:solidFill>
                  <a:schemeClr val="bg2">
                    <a:lumMod val="25000"/>
                  </a:schemeClr>
                </a:solidFill>
              </a:rPr>
              <a:t> es una serie de normas que definen las características de una </a:t>
            </a:r>
            <a:r>
              <a:rPr lang="es-ES" altLang="es-MX" b="1" dirty="0">
                <a:solidFill>
                  <a:schemeClr val="accent6">
                    <a:lumMod val="75000"/>
                  </a:schemeClr>
                </a:solidFill>
              </a:rPr>
              <a:t>red de área local inalámbrica (WLAN)</a:t>
            </a:r>
            <a:r>
              <a:rPr lang="es-ES" altLang="es-MX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" altLang="es-MX" dirty="0"/>
          </a:p>
        </p:txBody>
      </p:sp>
      <p:pic>
        <p:nvPicPr>
          <p:cNvPr id="92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5517232"/>
            <a:ext cx="2135365" cy="807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56263D48-660E-4A4A-96EB-23656832AE73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53752"/>
            <a:ext cx="864096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es un estándar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Wi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-Fi?</a:t>
            </a:r>
          </a:p>
        </p:txBody>
      </p:sp>
    </p:spTree>
    <p:extLst>
      <p:ext uri="{BB962C8B-B14F-4D97-AF65-F5344CB8AC3E}">
        <p14:creationId xmlns:p14="http://schemas.microsoft.com/office/powerpoint/2010/main" val="248753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3435292"/>
            <a:ext cx="5040560" cy="3127937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C2EE2F51-F651-41B2-9513-9FDF35897CA6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Wi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-Fi</a:t>
            </a:r>
          </a:p>
        </p:txBody>
      </p:sp>
      <p:sp>
        <p:nvSpPr>
          <p:cNvPr id="7" name="2 Marcador de contenido">
            <a:extLst>
              <a:ext uri="{FF2B5EF4-FFF2-40B4-BE49-F238E27FC236}">
                <a16:creationId xmlns:a16="http://schemas.microsoft.com/office/drawing/2014/main" id="{81B15081-762F-4B85-82C8-46A3C9FC4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989856"/>
            <a:ext cx="7632848" cy="2448272"/>
          </a:xfrm>
        </p:spPr>
        <p:txBody>
          <a:bodyPr>
            <a:noAutofit/>
          </a:bodyPr>
          <a:lstStyle/>
          <a:p>
            <a:pPr marL="0" indent="0" algn="just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dirty="0">
                <a:solidFill>
                  <a:srgbClr val="333333"/>
                </a:solidFill>
                <a:effectLst/>
              </a:rPr>
              <a:t>Hay dos maneras en las que el </a:t>
            </a:r>
            <a:r>
              <a:rPr lang="es-ES" sz="1600" b="0" i="0" dirty="0" err="1">
                <a:solidFill>
                  <a:srgbClr val="333333"/>
                </a:solidFill>
                <a:effectLst/>
              </a:rPr>
              <a:t>router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 permite que tus dispositivos se conecten a la red. </a:t>
            </a:r>
          </a:p>
          <a:p>
            <a:pPr marL="342900" indent="-342900" algn="just">
              <a:lnSpc>
                <a:spcPts val="2600"/>
              </a:lnSpc>
              <a:spcAft>
                <a:spcPts val="0"/>
              </a:spcAft>
              <a:buAutoNum type="arabicPeriod"/>
            </a:pPr>
            <a:r>
              <a:rPr lang="es-ES" sz="16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Conexión directa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, haciendo que tu dispositivo se conecte físicamente al </a:t>
            </a:r>
            <a:r>
              <a:rPr lang="es-ES" sz="1600" b="0" i="0" dirty="0" err="1">
                <a:solidFill>
                  <a:srgbClr val="333333"/>
                </a:solidFill>
                <a:effectLst/>
              </a:rPr>
              <a:t>router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 mediante un </a:t>
            </a:r>
            <a:r>
              <a:rPr lang="es-ES" sz="1600" b="1" i="0" dirty="0">
                <a:solidFill>
                  <a:srgbClr val="333333"/>
                </a:solidFill>
                <a:effectLst/>
              </a:rPr>
              <a:t>cable Ethernet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. </a:t>
            </a:r>
          </a:p>
          <a:p>
            <a:pPr marL="342900" indent="-342900" algn="just">
              <a:lnSpc>
                <a:spcPts val="2600"/>
              </a:lnSpc>
              <a:spcAft>
                <a:spcPts val="0"/>
              </a:spcAft>
              <a:buAutoNum type="arabicPeriod"/>
            </a:pPr>
            <a:r>
              <a:rPr lang="es-ES" sz="1600" i="0" dirty="0">
                <a:solidFill>
                  <a:srgbClr val="333333"/>
                </a:solidFill>
                <a:effectLst/>
              </a:rPr>
              <a:t>Por la </a:t>
            </a:r>
            <a:r>
              <a:rPr lang="es-ES" sz="16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conexión inalámbrica </a:t>
            </a:r>
            <a:r>
              <a:rPr lang="es-ES" sz="16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WiFi</a:t>
            </a:r>
            <a:r>
              <a:rPr lang="es-ES" sz="16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 </a:t>
            </a:r>
            <a:r>
              <a:rPr lang="es-ES" sz="1600" i="0" dirty="0">
                <a:solidFill>
                  <a:srgbClr val="333333"/>
                </a:solidFill>
                <a:effectLst/>
              </a:rPr>
              <a:t>que tu </a:t>
            </a:r>
            <a:r>
              <a:rPr lang="es-ES" sz="1600" i="0" dirty="0" err="1">
                <a:solidFill>
                  <a:srgbClr val="333333"/>
                </a:solidFill>
                <a:effectLst/>
              </a:rPr>
              <a:t>router</a:t>
            </a:r>
            <a:r>
              <a:rPr lang="es-ES" sz="1600" i="0" dirty="0">
                <a:solidFill>
                  <a:srgbClr val="333333"/>
                </a:solidFill>
                <a:effectLst/>
              </a:rPr>
              <a:t> genera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. Cuando tu </a:t>
            </a:r>
            <a:r>
              <a:rPr lang="es-ES" sz="1600" b="0" i="0" dirty="0" err="1">
                <a:solidFill>
                  <a:srgbClr val="333333"/>
                </a:solidFill>
                <a:effectLst/>
              </a:rPr>
              <a:t>router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 recibe Internet a través de un cable, una de sus funciones es la de crear una o dos redes inalámbricas de </a:t>
            </a:r>
            <a:r>
              <a:rPr lang="es-ES" sz="1600" b="1" i="0" dirty="0">
                <a:solidFill>
                  <a:srgbClr val="333333"/>
                </a:solidFill>
                <a:effectLst/>
              </a:rPr>
              <a:t>2.4GHz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 y </a:t>
            </a:r>
            <a:r>
              <a:rPr lang="es-ES" sz="1600" b="1" i="0" dirty="0">
                <a:solidFill>
                  <a:srgbClr val="333333"/>
                </a:solidFill>
                <a:effectLst/>
              </a:rPr>
              <a:t>5GHz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. Los dispositivos de tu casa se conectarán a esta red </a:t>
            </a:r>
            <a:r>
              <a:rPr lang="es-ES" sz="1600" b="0" i="0" dirty="0" err="1">
                <a:solidFill>
                  <a:srgbClr val="333333"/>
                </a:solidFill>
                <a:effectLst/>
              </a:rPr>
              <a:t>Wi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-Fi y a través de ella podrán conectarse a Internet.</a:t>
            </a:r>
            <a:endParaRPr lang="es-ES" altLang="es-MX" sz="1600" dirty="0"/>
          </a:p>
        </p:txBody>
      </p:sp>
    </p:spTree>
    <p:extLst>
      <p:ext uri="{BB962C8B-B14F-4D97-AF65-F5344CB8AC3E}">
        <p14:creationId xmlns:p14="http://schemas.microsoft.com/office/powerpoint/2010/main" val="23424782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CB525E1-F85E-43E1-96BC-90FD85587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378" y="1299294"/>
            <a:ext cx="3334851" cy="2016223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C2EE2F51-F651-41B2-9513-9FDF35897CA6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0"/>
            <a:ext cx="8730716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señales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Wi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-Fi</a:t>
            </a:r>
          </a:p>
        </p:txBody>
      </p:sp>
      <p:sp>
        <p:nvSpPr>
          <p:cNvPr id="7" name="2 Marcador de contenido">
            <a:extLst>
              <a:ext uri="{FF2B5EF4-FFF2-40B4-BE49-F238E27FC236}">
                <a16:creationId xmlns:a16="http://schemas.microsoft.com/office/drawing/2014/main" id="{81B15081-762F-4B85-82C8-46A3C9FC4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462472"/>
            <a:ext cx="4896544" cy="782960"/>
          </a:xfrm>
        </p:spPr>
        <p:txBody>
          <a:bodyPr>
            <a:noAutofit/>
          </a:bodyPr>
          <a:lstStyle/>
          <a:p>
            <a:pPr marL="0" indent="0" algn="just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dirty="0">
                <a:solidFill>
                  <a:srgbClr val="333333"/>
                </a:solidFill>
                <a:effectLst/>
              </a:rPr>
              <a:t>Hay dos tipos de señal </a:t>
            </a:r>
            <a:r>
              <a:rPr lang="es-ES" sz="1600" b="0" i="0" dirty="0" err="1">
                <a:solidFill>
                  <a:srgbClr val="333333"/>
                </a:solidFill>
                <a:effectLst/>
              </a:rPr>
              <a:t>Wi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-Fi, basada en las frecuencias que usa:</a:t>
            </a:r>
            <a:endParaRPr lang="es-ES" altLang="es-MX" sz="1600" dirty="0"/>
          </a:p>
        </p:txBody>
      </p:sp>
      <p:sp>
        <p:nvSpPr>
          <p:cNvPr id="5" name="2 Marcador de contenido">
            <a:extLst>
              <a:ext uri="{FF2B5EF4-FFF2-40B4-BE49-F238E27FC236}">
                <a16:creationId xmlns:a16="http://schemas.microsoft.com/office/drawing/2014/main" id="{454AA768-6A0A-40F6-B47B-3CAE6BC26161}"/>
              </a:ext>
            </a:extLst>
          </p:cNvPr>
          <p:cNvSpPr txBox="1">
            <a:spLocks/>
          </p:cNvSpPr>
          <p:nvPr/>
        </p:nvSpPr>
        <p:spPr bwMode="auto">
          <a:xfrm>
            <a:off x="539552" y="2564904"/>
            <a:ext cx="3915562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169863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6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2.4 GHz</a:t>
            </a:r>
            <a:r>
              <a:rPr lang="es-ES" sz="1600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rgbClr val="333333"/>
                </a:solidFill>
              </a:rPr>
              <a:t>Cobertura muy extensa</a:t>
            </a:r>
            <a:r>
              <a:rPr lang="es-ES" sz="1400" dirty="0">
                <a:solidFill>
                  <a:srgbClr val="333333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600" dirty="0"/>
              <a:t>Tiene un </a:t>
            </a:r>
            <a:r>
              <a:rPr lang="es-ES" sz="1600" b="1" dirty="0"/>
              <a:t>alto poder de penetración </a:t>
            </a:r>
            <a:r>
              <a:rPr lang="es-ES" sz="1400" dirty="0">
                <a:solidFill>
                  <a:srgbClr val="333333"/>
                </a:solidFill>
              </a:rPr>
              <a:t>(Puede pasar a través de muros y ventanas).</a:t>
            </a:r>
            <a:endParaRPr lang="es-E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1600" dirty="0"/>
              <a:t>Compatibilidad con todos los dispositivos.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600" dirty="0"/>
              <a:t>Su </a:t>
            </a:r>
            <a:r>
              <a:rPr lang="es-ES" sz="1600" b="1" dirty="0"/>
              <a:t>velocidad baja </a:t>
            </a:r>
            <a:r>
              <a:rPr lang="es-ES" sz="1400" dirty="0"/>
              <a:t>(</a:t>
            </a:r>
            <a:r>
              <a:rPr lang="es-ES" sz="1400" dirty="0">
                <a:solidFill>
                  <a:srgbClr val="333333"/>
                </a:solidFill>
              </a:rPr>
              <a:t>Muchos dispositivos la utilizan, por lo que las señales llegan a ser más concurridas e interferir unas con otras). </a:t>
            </a:r>
            <a:endParaRPr lang="es-E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1600" dirty="0"/>
              <a:t>Está muy </a:t>
            </a:r>
            <a:r>
              <a:rPr lang="es-ES" sz="1600" b="1" dirty="0"/>
              <a:t>saturada</a:t>
            </a:r>
            <a:r>
              <a:rPr lang="es-ES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rgbClr val="333333"/>
                </a:solidFill>
              </a:rPr>
              <a:t>Más interferencias</a:t>
            </a:r>
            <a:r>
              <a:rPr lang="es-ES" sz="1600" dirty="0">
                <a:solidFill>
                  <a:srgbClr val="333333"/>
                </a:solidFill>
              </a:rPr>
              <a:t>.</a:t>
            </a:r>
            <a:endParaRPr lang="es-ES" sz="1400" dirty="0">
              <a:solidFill>
                <a:srgbClr val="333333"/>
              </a:solidFill>
            </a:endParaRPr>
          </a:p>
        </p:txBody>
      </p:sp>
      <p:sp>
        <p:nvSpPr>
          <p:cNvPr id="8" name="2 Marcador de contenido">
            <a:extLst>
              <a:ext uri="{FF2B5EF4-FFF2-40B4-BE49-F238E27FC236}">
                <a16:creationId xmlns:a16="http://schemas.microsoft.com/office/drawing/2014/main" id="{5B9A2CDA-3CF6-4395-BD8D-C8982D44F9AB}"/>
              </a:ext>
            </a:extLst>
          </p:cNvPr>
          <p:cNvSpPr txBox="1">
            <a:spLocks/>
          </p:cNvSpPr>
          <p:nvPr/>
        </p:nvSpPr>
        <p:spPr bwMode="auto">
          <a:xfrm>
            <a:off x="4410236" y="2564904"/>
            <a:ext cx="4005318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169863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5 GHz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rgbClr val="333333"/>
                </a:solidFill>
              </a:rPr>
              <a:t>Cobertura baja</a:t>
            </a:r>
            <a:r>
              <a:rPr lang="es-ES" sz="1600" dirty="0">
                <a:solidFill>
                  <a:srgbClr val="333333"/>
                </a:solidFill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rgbClr val="333333"/>
                </a:solidFill>
              </a:rPr>
              <a:t>Poder de penetración bajo </a:t>
            </a:r>
            <a:r>
              <a:rPr lang="es-ES" sz="1400" dirty="0">
                <a:solidFill>
                  <a:srgbClr val="333333"/>
                </a:solidFill>
              </a:rPr>
              <a:t>(No puede pasar a través de muros y ventanas).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333333"/>
                </a:solidFill>
              </a:rPr>
              <a:t>Compatibilidad con la mayoría de los dispositivos.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333333"/>
                </a:solidFill>
              </a:rPr>
              <a:t>Su </a:t>
            </a:r>
            <a:r>
              <a:rPr lang="es-ES" sz="1600" b="1" dirty="0">
                <a:solidFill>
                  <a:srgbClr val="333333"/>
                </a:solidFill>
              </a:rPr>
              <a:t>velocidad es muy alta </a:t>
            </a:r>
            <a:r>
              <a:rPr lang="es-ES" sz="1400" dirty="0">
                <a:solidFill>
                  <a:srgbClr val="333333"/>
                </a:solidFill>
              </a:rPr>
              <a:t>(Esta frecuencia es menos concurrida).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333333"/>
                </a:solidFill>
              </a:rPr>
              <a:t>Se usa en </a:t>
            </a:r>
            <a:r>
              <a:rPr lang="es-ES" sz="1600" b="1" dirty="0">
                <a:solidFill>
                  <a:srgbClr val="333333"/>
                </a:solidFill>
              </a:rPr>
              <a:t>menos dispositivos</a:t>
            </a:r>
            <a:r>
              <a:rPr lang="es-ES" sz="1600" dirty="0">
                <a:solidFill>
                  <a:srgbClr val="333333"/>
                </a:solidFill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altLang="es-MX" sz="1600" b="1" dirty="0">
                <a:solidFill>
                  <a:srgbClr val="333333"/>
                </a:solidFill>
              </a:rPr>
              <a:t>Menos interferencias.</a:t>
            </a:r>
          </a:p>
        </p:txBody>
      </p:sp>
    </p:spTree>
    <p:extLst>
      <p:ext uri="{BB962C8B-B14F-4D97-AF65-F5344CB8AC3E}">
        <p14:creationId xmlns:p14="http://schemas.microsoft.com/office/powerpoint/2010/main" val="26273152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1795</TotalTime>
  <Words>951</Words>
  <Application>Microsoft Office PowerPoint</Application>
  <PresentationFormat>Presentación en pantalla (4:3)</PresentationFormat>
  <Paragraphs>138</Paragraphs>
  <Slides>16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5" baseType="lpstr">
      <vt:lpstr>Arial</vt:lpstr>
      <vt:lpstr>Calibri</vt:lpstr>
      <vt:lpstr>Charter</vt:lpstr>
      <vt:lpstr>Dom Casual</vt:lpstr>
      <vt:lpstr>Times New Roman</vt:lpstr>
      <vt:lpstr>Verdana</vt:lpstr>
      <vt:lpstr>Wingdings</vt:lpstr>
      <vt:lpstr>ZapfHumnst BT</vt:lpstr>
      <vt:lpstr>Tema de Office</vt:lpstr>
      <vt:lpstr>TC 2006B  Interconexión de dispositivos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155</cp:revision>
  <cp:lastPrinted>2013-10-21T22:10:45Z</cp:lastPrinted>
  <dcterms:created xsi:type="dcterms:W3CDTF">2013-06-11T22:32:36Z</dcterms:created>
  <dcterms:modified xsi:type="dcterms:W3CDTF">2022-05-19T02:51:41Z</dcterms:modified>
</cp:coreProperties>
</file>