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60" r:id="rId3"/>
    <p:sldId id="461" r:id="rId4"/>
    <p:sldId id="817" r:id="rId5"/>
    <p:sldId id="818" r:id="rId6"/>
    <p:sldId id="803" r:id="rId7"/>
    <p:sldId id="809" r:id="rId8"/>
    <p:sldId id="810" r:id="rId9"/>
    <p:sldId id="811" r:id="rId10"/>
    <p:sldId id="812" r:id="rId11"/>
    <p:sldId id="813" r:id="rId12"/>
    <p:sldId id="815" r:id="rId13"/>
    <p:sldId id="826" r:id="rId14"/>
    <p:sldId id="820" r:id="rId15"/>
    <p:sldId id="825" r:id="rId16"/>
    <p:sldId id="824" r:id="rId17"/>
    <p:sldId id="822" r:id="rId18"/>
    <p:sldId id="823" r:id="rId19"/>
    <p:sldId id="296" r:id="rId2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18/05/2022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373678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368663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19</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9</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10</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11</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14736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13</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1972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3.png"/><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digital</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1" y="823391"/>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5">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5">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4283968" y="2357942"/>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683" y="1647369"/>
            <a:ext cx="2215908" cy="1865433"/>
          </a:xfrm>
          <a:prstGeom prst="rect">
            <a:avLst/>
          </a:prstGeom>
        </p:spPr>
      </p:pic>
      <p:pic>
        <p:nvPicPr>
          <p:cNvPr id="13" name="Imagen 12" descr="Gráfico, Gráfico de barras&#10;&#10;Descripción generada automáticamente">
            <a:extLst>
              <a:ext uri="{FF2B5EF4-FFF2-40B4-BE49-F238E27FC236}">
                <a16:creationId xmlns:a16="http://schemas.microsoft.com/office/drawing/2014/main" id="{0433EE4C-799B-421D-8A65-1A45D79AC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884" y="1708394"/>
            <a:ext cx="3429000" cy="2695575"/>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6"/>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743190" y="959862"/>
            <a:ext cx="7657619"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Para señales analógicas, el ancho de banda es la longitud medida en Hz del rango de frecuencias en el que se concentra la mayor parte de la potencia de la señal.</a:t>
            </a:r>
            <a:endParaRPr lang="es-ES" sz="1600" dirty="0">
              <a:solidFill>
                <a:schemeClr val="bg2">
                  <a:lumMod val="25000"/>
                </a:schemeClr>
              </a:solidFill>
              <a:latin typeface="ZapfHumnst BT"/>
            </a:endParaRPr>
          </a:p>
        </p:txBody>
      </p:sp>
      <p:sp>
        <p:nvSpPr>
          <p:cNvPr id="8" name="Rectangle 2"/>
          <p:cNvSpPr txBox="1">
            <a:spLocks noChangeArrowheads="1"/>
          </p:cNvSpPr>
          <p:nvPr/>
        </p:nvSpPr>
        <p:spPr>
          <a:xfrm>
            <a:off x="89756" y="72618"/>
            <a:ext cx="8964488" cy="887244"/>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p:txBody>
      </p:sp>
      <p:pic>
        <p:nvPicPr>
          <p:cNvPr id="3" name="Imagen 2" descr="Gráfico, Gráfico de líneas&#10;&#10;Descripción generada automáticamente">
            <a:extLst>
              <a:ext uri="{FF2B5EF4-FFF2-40B4-BE49-F238E27FC236}">
                <a16:creationId xmlns:a16="http://schemas.microsoft.com/office/drawing/2014/main" id="{2AAF2C20-360A-4CFC-A456-1ED35C289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276872"/>
            <a:ext cx="2857500" cy="1857375"/>
          </a:xfrm>
          <a:prstGeom prst="rect">
            <a:avLst/>
          </a:prstGeom>
        </p:spPr>
      </p:pic>
      <p:sp>
        <p:nvSpPr>
          <p:cNvPr id="10" name="29 CuadroTexto">
            <a:extLst>
              <a:ext uri="{FF2B5EF4-FFF2-40B4-BE49-F238E27FC236}">
                <a16:creationId xmlns:a16="http://schemas.microsoft.com/office/drawing/2014/main" id="{64DEAA36-445C-429C-8966-225F6C34B96C}"/>
              </a:ext>
            </a:extLst>
          </p:cNvPr>
          <p:cNvSpPr txBox="1">
            <a:spLocks noChangeArrowheads="1"/>
          </p:cNvSpPr>
          <p:nvPr/>
        </p:nvSpPr>
        <p:spPr bwMode="auto">
          <a:xfrm>
            <a:off x="627317" y="4437112"/>
            <a:ext cx="7889364" cy="116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just">
              <a:lnSpc>
                <a:spcPct val="150000"/>
              </a:lnSpc>
              <a:buClr>
                <a:schemeClr val="tx1"/>
              </a:buClr>
              <a:buSzPct val="65000"/>
              <a:buNone/>
            </a:pPr>
            <a:r>
              <a:rPr lang="es-MX" altLang="es-MX" sz="1600" dirty="0">
                <a:latin typeface="ZapfHumnst BT"/>
              </a:rPr>
              <a:t>El ancho de banda del medio está relacionado con las </a:t>
            </a:r>
            <a:r>
              <a:rPr lang="es-MX" altLang="es-MX" sz="1600" b="1" dirty="0">
                <a:solidFill>
                  <a:schemeClr val="accent6">
                    <a:lumMod val="75000"/>
                  </a:schemeClr>
                </a:solidFill>
                <a:latin typeface="ZapfHumnst BT"/>
              </a:rPr>
              <a:t>limitación inherente de las propiedades físicas del medio</a:t>
            </a:r>
            <a:r>
              <a:rPr lang="es-MX" altLang="es-MX" sz="1600" dirty="0">
                <a:latin typeface="ZapfHumnst BT"/>
              </a:rPr>
              <a:t>; cada línea tiene un rango de frecuencias que puede transmitir.</a:t>
            </a:r>
            <a:endParaRPr lang="es-MX" altLang="es-MX" sz="1600" dirty="0"/>
          </a:p>
        </p:txBody>
      </p:sp>
    </p:spTree>
    <p:extLst>
      <p:ext uri="{BB962C8B-B14F-4D97-AF65-F5344CB8AC3E}">
        <p14:creationId xmlns:p14="http://schemas.microsoft.com/office/powerpoint/2010/main" val="3225514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9 CuadroTexto">
            <a:extLst>
              <a:ext uri="{FF2B5EF4-FFF2-40B4-BE49-F238E27FC236}">
                <a16:creationId xmlns:a16="http://schemas.microsoft.com/office/drawing/2014/main" id="{C5A1D130-8974-47F8-ABB0-B854BEE25DE0}"/>
              </a:ext>
            </a:extLst>
          </p:cNvPr>
          <p:cNvSpPr txBox="1">
            <a:spLocks noChangeArrowheads="1"/>
          </p:cNvSpPr>
          <p:nvPr/>
        </p:nvSpPr>
        <p:spPr bwMode="auto">
          <a:xfrm>
            <a:off x="610481" y="3556851"/>
            <a:ext cx="7858125"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Un </a:t>
            </a:r>
            <a:r>
              <a:rPr lang="es-MX" altLang="es-MX" sz="1600" b="1" dirty="0">
                <a:solidFill>
                  <a:srgbClr val="FF0000"/>
                </a:solidFill>
                <a:latin typeface="ZapfHumnst BT"/>
              </a:rPr>
              <a:t>cable UTP Cat5 </a:t>
            </a:r>
            <a:r>
              <a:rPr lang="es-MX" altLang="es-MX" sz="1600" dirty="0">
                <a:latin typeface="ZapfHumnst BT"/>
              </a:rPr>
              <a:t>tiene un ancho de banda limitado a </a:t>
            </a:r>
            <a:r>
              <a:rPr lang="es-MX" altLang="es-MX" sz="1600" b="1" dirty="0">
                <a:solidFill>
                  <a:schemeClr val="accent6">
                    <a:lumMod val="75000"/>
                  </a:schemeClr>
                </a:solidFill>
                <a:latin typeface="ZapfHumnst BT"/>
              </a:rPr>
              <a:t>100 </a:t>
            </a:r>
            <a:r>
              <a:rPr lang="es-MX" altLang="es-MX" sz="1600" b="1" dirty="0" err="1">
                <a:solidFill>
                  <a:schemeClr val="accent6">
                    <a:lumMod val="75000"/>
                  </a:schemeClr>
                </a:solidFill>
                <a:latin typeface="ZapfHumnst BT"/>
              </a:rPr>
              <a:t>Mhz</a:t>
            </a:r>
            <a:r>
              <a:rPr lang="es-MX" altLang="es-MX" sz="1600" dirty="0">
                <a:latin typeface="ZapfHumnst BT"/>
              </a:rPr>
              <a:t>.</a:t>
            </a:r>
            <a:endParaRPr lang="es-MX" altLang="es-MX" sz="1600" dirty="0"/>
          </a:p>
        </p:txBody>
      </p:sp>
      <p:sp>
        <p:nvSpPr>
          <p:cNvPr id="10" name="10 CuadroTexto">
            <a:extLst>
              <a:ext uri="{FF2B5EF4-FFF2-40B4-BE49-F238E27FC236}">
                <a16:creationId xmlns:a16="http://schemas.microsoft.com/office/drawing/2014/main" id="{39655BC0-CE40-4639-9543-B122E985EFC8}"/>
              </a:ext>
            </a:extLst>
          </p:cNvPr>
          <p:cNvSpPr txBox="1">
            <a:spLocks noChangeArrowheads="1"/>
          </p:cNvSpPr>
          <p:nvPr/>
        </p:nvSpPr>
        <p:spPr bwMode="auto">
          <a:xfrm>
            <a:off x="3798339" y="4189519"/>
            <a:ext cx="4670267" cy="15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No puedes insertar una señal de mayor frecuencia a </a:t>
            </a:r>
            <a:r>
              <a:rPr lang="es-MX" altLang="es-MX" sz="1600" b="1" dirty="0">
                <a:latin typeface="ZapfHumnst BT"/>
              </a:rPr>
              <a:t>100 </a:t>
            </a:r>
            <a:r>
              <a:rPr lang="es-MX" altLang="es-MX" sz="1600" b="1" dirty="0" err="1">
                <a:latin typeface="ZapfHumnst BT"/>
              </a:rPr>
              <a:t>Mhz</a:t>
            </a:r>
            <a:r>
              <a:rPr lang="es-MX" altLang="es-MX" sz="1600" dirty="0">
                <a:latin typeface="ZapfHumnst BT"/>
              </a:rPr>
              <a:t>, ya que si le envías una frecuencia que sea mayor a este ancho de banda, la </a:t>
            </a:r>
            <a:r>
              <a:rPr lang="es-MX" altLang="es-MX" sz="1600" b="1" dirty="0">
                <a:latin typeface="ZapfHumnst BT"/>
              </a:rPr>
              <a:t>señal puede salir desfasada.</a:t>
            </a:r>
            <a:endParaRPr lang="es-MX" altLang="es-MX" sz="1600" b="1" dirty="0"/>
          </a:p>
        </p:txBody>
      </p:sp>
      <p:graphicFrame>
        <p:nvGraphicFramePr>
          <p:cNvPr id="11" name="Object 3">
            <a:extLst>
              <a:ext uri="{FF2B5EF4-FFF2-40B4-BE49-F238E27FC236}">
                <a16:creationId xmlns:a16="http://schemas.microsoft.com/office/drawing/2014/main" id="{6B59D438-4221-457F-B9BA-22EC6B912B1D}"/>
              </a:ext>
            </a:extLst>
          </p:cNvPr>
          <p:cNvGraphicFramePr>
            <a:graphicFrameLocks noChangeAspect="1"/>
          </p:cNvGraphicFramePr>
          <p:nvPr>
            <p:extLst>
              <p:ext uri="{D42A27DB-BD31-4B8C-83A1-F6EECF244321}">
                <p14:modId xmlns:p14="http://schemas.microsoft.com/office/powerpoint/2010/main" val="2215128303"/>
              </p:ext>
            </p:extLst>
          </p:nvPr>
        </p:nvGraphicFramePr>
        <p:xfrm>
          <a:off x="899592" y="4155240"/>
          <a:ext cx="2627964" cy="2101071"/>
        </p:xfrm>
        <a:graphic>
          <a:graphicData uri="http://schemas.openxmlformats.org/presentationml/2006/ole">
            <mc:AlternateContent xmlns:mc="http://schemas.openxmlformats.org/markup-compatibility/2006">
              <mc:Choice xmlns:v="urn:schemas-microsoft-com:vml" Requires="v">
                <p:oleObj spid="_x0000_s33805" name="Bitmap Image" r:id="rId4" imgW="3848142" imgH="3076257" progId="Paint.Picture">
                  <p:embed/>
                </p:oleObj>
              </mc:Choice>
              <mc:Fallback>
                <p:oleObj name="Bitmap Image" r:id="rId4" imgW="3848142" imgH="3076257" progId="Paint.Picture">
                  <p:embed/>
                  <p:pic>
                    <p:nvPicPr>
                      <p:cNvPr id="245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155240"/>
                        <a:ext cx="2627964" cy="2101071"/>
                      </a:xfrm>
                      <a:prstGeom prst="rect">
                        <a:avLst/>
                      </a:prstGeom>
                      <a:noFill/>
                      <a:ln>
                        <a:noFill/>
                      </a:ln>
                      <a:effectLst/>
                    </p:spPr>
                  </p:pic>
                </p:oleObj>
              </mc:Fallback>
            </mc:AlternateContent>
          </a:graphicData>
        </a:graphic>
      </p:graphicFrame>
      <p:sp>
        <p:nvSpPr>
          <p:cNvPr id="6" name="Rectangle 2">
            <a:extLst>
              <a:ext uri="{FF2B5EF4-FFF2-40B4-BE49-F238E27FC236}">
                <a16:creationId xmlns:a16="http://schemas.microsoft.com/office/drawing/2014/main" id="{80FBB470-FB5C-4304-81C1-1EE6EE2550A8}"/>
              </a:ext>
            </a:extLst>
          </p:cNvPr>
          <p:cNvSpPr txBox="1">
            <a:spLocks noChangeArrowheads="1"/>
          </p:cNvSpPr>
          <p:nvPr/>
        </p:nvSpPr>
        <p:spPr>
          <a:xfrm>
            <a:off x="89755" y="229448"/>
            <a:ext cx="8964488" cy="1006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a:p>
            <a:pPr>
              <a:defRPr/>
            </a:pPr>
            <a:r>
              <a:rPr lang="es-ES_tradnl" sz="2000" b="1" dirty="0">
                <a:solidFill>
                  <a:schemeClr val="accent6">
                    <a:lumMod val="75000"/>
                  </a:schemeClr>
                </a:solidFill>
                <a:effectLst>
                  <a:outerShdw blurRad="38100" dist="38100" dir="2700000" algn="tl">
                    <a:srgbClr val="C0C0C0"/>
                  </a:outerShdw>
                </a:effectLst>
                <a:latin typeface="Dom Casual" charset="0"/>
              </a:rPr>
              <a:t>Ancho de banda limitado</a:t>
            </a:r>
          </a:p>
        </p:txBody>
      </p:sp>
      <p:sp>
        <p:nvSpPr>
          <p:cNvPr id="7" name="10 CuadroTexto">
            <a:extLst>
              <a:ext uri="{FF2B5EF4-FFF2-40B4-BE49-F238E27FC236}">
                <a16:creationId xmlns:a16="http://schemas.microsoft.com/office/drawing/2014/main" id="{6C1C0901-71FD-467A-BAD1-160AE079488F}"/>
              </a:ext>
            </a:extLst>
          </p:cNvPr>
          <p:cNvSpPr txBox="1">
            <a:spLocks noChangeArrowheads="1"/>
          </p:cNvSpPr>
          <p:nvPr/>
        </p:nvSpPr>
        <p:spPr bwMode="auto">
          <a:xfrm>
            <a:off x="642937" y="1412567"/>
            <a:ext cx="7825669" cy="79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Cada línea tiene un límite superior y un límite inferior para las frecuencias de las señales que puede transportar. Este rango limitado es lo que se le denomina </a:t>
            </a:r>
            <a:r>
              <a:rPr lang="es-MX" altLang="es-MX" sz="1600" b="1" dirty="0">
                <a:solidFill>
                  <a:schemeClr val="accent6">
                    <a:lumMod val="75000"/>
                  </a:schemeClr>
                </a:solidFill>
                <a:latin typeface="ZapfHumnst BT"/>
              </a:rPr>
              <a:t>ancho de banda</a:t>
            </a:r>
            <a:r>
              <a:rPr lang="es-MX" altLang="es-MX" sz="1600" dirty="0">
                <a:latin typeface="ZapfHumnst BT"/>
              </a:rPr>
              <a:t>.</a:t>
            </a:r>
            <a:endParaRPr lang="es-MX" altLang="es-MX" sz="1600" dirty="0"/>
          </a:p>
        </p:txBody>
      </p:sp>
      <p:sp>
        <p:nvSpPr>
          <p:cNvPr id="12" name="11 CuadroTexto">
            <a:extLst>
              <a:ext uri="{FF2B5EF4-FFF2-40B4-BE49-F238E27FC236}">
                <a16:creationId xmlns:a16="http://schemas.microsoft.com/office/drawing/2014/main" id="{EAF30E30-2D69-4CA7-9845-B1450386E1B9}"/>
              </a:ext>
            </a:extLst>
          </p:cNvPr>
          <p:cNvSpPr txBox="1">
            <a:spLocks noChangeArrowheads="1"/>
          </p:cNvSpPr>
          <p:nvPr/>
        </p:nvSpPr>
        <p:spPr bwMode="auto">
          <a:xfrm>
            <a:off x="610481" y="2259995"/>
            <a:ext cx="4429125"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Las </a:t>
            </a:r>
            <a:r>
              <a:rPr lang="es-MX" altLang="es-MX" sz="1600" b="1" dirty="0">
                <a:solidFill>
                  <a:srgbClr val="FF0000"/>
                </a:solidFill>
                <a:latin typeface="ZapfHumnst BT"/>
              </a:rPr>
              <a:t>líneas telefónicas </a:t>
            </a:r>
            <a:r>
              <a:rPr lang="es-MX" altLang="es-MX" sz="1600" dirty="0">
                <a:latin typeface="ZapfHumnst BT"/>
              </a:rPr>
              <a:t>tradicionales pueden transportar frecuencias entre </a:t>
            </a:r>
            <a:r>
              <a:rPr lang="es-MX" altLang="es-MX" sz="1600" b="1" dirty="0">
                <a:latin typeface="ZapfHumnst BT"/>
              </a:rPr>
              <a:t>300 Hz y 3,300 Hz</a:t>
            </a:r>
            <a:r>
              <a:rPr lang="es-MX" altLang="es-MX" sz="1600" dirty="0">
                <a:latin typeface="ZapfHumnst BT"/>
              </a:rPr>
              <a:t>, lo que le da un ancho de banda de </a:t>
            </a:r>
            <a:r>
              <a:rPr lang="es-MX" altLang="es-MX" sz="1600" b="1" dirty="0">
                <a:solidFill>
                  <a:schemeClr val="accent6">
                    <a:lumMod val="75000"/>
                  </a:schemeClr>
                </a:solidFill>
                <a:latin typeface="ZapfHumnst BT"/>
              </a:rPr>
              <a:t>3,000 Hz</a:t>
            </a:r>
            <a:r>
              <a:rPr lang="es-MX" altLang="es-MX" sz="1600" b="1" dirty="0">
                <a:latin typeface="ZapfHumnst BT"/>
              </a:rPr>
              <a:t>.</a:t>
            </a:r>
          </a:p>
        </p:txBody>
      </p:sp>
      <p:graphicFrame>
        <p:nvGraphicFramePr>
          <p:cNvPr id="13" name="Object 5">
            <a:extLst>
              <a:ext uri="{FF2B5EF4-FFF2-40B4-BE49-F238E27FC236}">
                <a16:creationId xmlns:a16="http://schemas.microsoft.com/office/drawing/2014/main" id="{9D918773-AC82-4555-81A9-8CF666B1E54F}"/>
              </a:ext>
            </a:extLst>
          </p:cNvPr>
          <p:cNvGraphicFramePr>
            <a:graphicFrameLocks/>
          </p:cNvGraphicFramePr>
          <p:nvPr>
            <p:extLst>
              <p:ext uri="{D42A27DB-BD31-4B8C-83A1-F6EECF244321}">
                <p14:modId xmlns:p14="http://schemas.microsoft.com/office/powerpoint/2010/main" val="236798024"/>
              </p:ext>
            </p:extLst>
          </p:nvPr>
        </p:nvGraphicFramePr>
        <p:xfrm>
          <a:off x="5419124" y="2325981"/>
          <a:ext cx="2880459" cy="1267419"/>
        </p:xfrm>
        <a:graphic>
          <a:graphicData uri="http://schemas.openxmlformats.org/presentationml/2006/ole">
            <mc:AlternateContent xmlns:mc="http://schemas.openxmlformats.org/markup-compatibility/2006">
              <mc:Choice xmlns:v="urn:schemas-microsoft-com:vml" Requires="v">
                <p:oleObj spid="_x0000_s33806" name="Imagen" r:id="rId6" imgW="3676650" imgH="1965325" progId="MS_ClipArt_Gallery.2">
                  <p:embed/>
                </p:oleObj>
              </mc:Choice>
              <mc:Fallback>
                <p:oleObj name="Imagen" r:id="rId6" imgW="3676650" imgH="1965325" progId="MS_ClipArt_Gallery.2">
                  <p:embed/>
                  <p:pic>
                    <p:nvPicPr>
                      <p:cNvPr id="14" name="Object 5">
                        <a:extLst>
                          <a:ext uri="{FF2B5EF4-FFF2-40B4-BE49-F238E27FC236}">
                            <a16:creationId xmlns:a16="http://schemas.microsoft.com/office/drawing/2014/main" id="{E8AC02A8-A640-4114-8039-4D4E1B52BBA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9124" y="2325981"/>
                        <a:ext cx="2880459" cy="12674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60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ox(in)">
                                      <p:cBhvr>
                                        <p:cTn id="12" dur="5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9782" y="1484784"/>
            <a:ext cx="4050249"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digital.</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analógico.</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p>
          <a:p>
            <a:pPr marL="241300" indent="-228600">
              <a:lnSpc>
                <a:spcPct val="150000"/>
              </a:lnSpc>
              <a:buClr>
                <a:srgbClr val="454551"/>
              </a:buClr>
              <a:buFont typeface="Arial"/>
              <a:buChar char="•"/>
              <a:tabLst>
                <a:tab pos="241300" algn="l"/>
              </a:tabLst>
            </a:pPr>
            <a:r>
              <a:rPr lang="es-ES" sz="1800" spc="-20" dirty="0">
                <a:latin typeface="Calibri"/>
                <a:cs typeface="Calibri"/>
              </a:rPr>
              <a:t>Tiempo de transmisión.</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17"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74"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75"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76"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77"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44624"/>
            <a:ext cx="8964488" cy="107099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8941</TotalTime>
  <Words>1315</Words>
  <Application>Microsoft Office PowerPoint</Application>
  <PresentationFormat>Presentación en pantalla (4:3)</PresentationFormat>
  <Paragraphs>163</Paragraphs>
  <Slides>19</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Bitmap Image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152</cp:revision>
  <cp:lastPrinted>2020-02-27T15:33:41Z</cp:lastPrinted>
  <dcterms:created xsi:type="dcterms:W3CDTF">2013-06-11T22:32:36Z</dcterms:created>
  <dcterms:modified xsi:type="dcterms:W3CDTF">2022-05-18T16:16:42Z</dcterms:modified>
</cp:coreProperties>
</file>