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79" r:id="rId3"/>
    <p:sldId id="281" r:id="rId4"/>
    <p:sldId id="282" r:id="rId5"/>
    <p:sldId id="304" r:id="rId6"/>
    <p:sldId id="265" r:id="rId7"/>
    <p:sldId id="285" r:id="rId8"/>
    <p:sldId id="283" r:id="rId9"/>
    <p:sldId id="291" r:id="rId10"/>
    <p:sldId id="288" r:id="rId11"/>
    <p:sldId id="305" r:id="rId12"/>
    <p:sldId id="286" r:id="rId13"/>
    <p:sldId id="270" r:id="rId14"/>
    <p:sldId id="271" r:id="rId15"/>
    <p:sldId id="292" r:id="rId16"/>
    <p:sldId id="302" r:id="rId17"/>
    <p:sldId id="295" r:id="rId18"/>
    <p:sldId id="296" r:id="rId19"/>
    <p:sldId id="297" r:id="rId20"/>
    <p:sldId id="299" r:id="rId21"/>
    <p:sldId id="301" r:id="rId22"/>
    <p:sldId id="298" r:id="rId23"/>
    <p:sldId id="306" r:id="rId2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457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193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86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622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7091"/>
              </p:ext>
            </p:extLst>
          </p:nvPr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28153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255.255.255.1100 0000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255.255.255.192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255.255.11111100.0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255.255.252.0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255.11111000.0.0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255.248.0.0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0826" y="558924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78440"/>
              </p:ext>
            </p:extLst>
          </p:nvPr>
        </p:nvGraphicFramePr>
        <p:xfrm>
          <a:off x="500826" y="2094924"/>
          <a:ext cx="8280920" cy="3216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255.255.256-32.0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1.0.0.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6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255.255.255.256-2 a la 6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255.255.255.256-64 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.192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145.0.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255.255.256-4.0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.252.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255.256-8.0.0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.248.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0.0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19342"/>
              </p:ext>
            </p:extLst>
          </p:nvPr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129.10.255.255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68.255.255.255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195.79.1.255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130.0.255.255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221.0.0.255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pc="-5" dirty="0">
                <a:cs typeface="Times New Roman"/>
              </a:rPr>
              <a:t>NOTA: 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72684"/>
              </p:ext>
            </p:extLst>
          </p:nvPr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2044"/>
              </p:ext>
            </p:extLst>
          </p:nvPr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60378"/>
              </p:ext>
            </p:extLst>
          </p:nvPr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16474"/>
              </p:ext>
            </p:extLst>
          </p:nvPr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980728"/>
            <a:ext cx="7818193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Utilizar el desplazamiento calculado en el paso 4 y crear la información de las primeras cuatro subredes. No  olvidar  que  el desplazamiento se da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. Máscara 255.</a:t>
            </a:r>
            <a:r>
              <a:rPr lang="es-ES" sz="2000" b="1" dirty="0">
                <a:cs typeface="Times New Roman"/>
              </a:rPr>
              <a:t>255.248</a:t>
            </a:r>
            <a:r>
              <a:rPr lang="es-ES" sz="2000" dirty="0">
                <a:cs typeface="Times New Roman"/>
              </a:rPr>
              <a:t>.0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68686"/>
              </p:ext>
            </p:extLst>
          </p:nvPr>
        </p:nvGraphicFramePr>
        <p:xfrm>
          <a:off x="595627" y="2123728"/>
          <a:ext cx="7818192" cy="3281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828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112.0.16.1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112.0.23.254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112.0.24.1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112.0.31.254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112.1.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823439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112.1.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55512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336757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6" y="5583454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valor inicial del byte crítico +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88" y="1412776"/>
            <a:ext cx="8388424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la red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será la </a:t>
            </a:r>
            <a:r>
              <a:rPr lang="es-ES" sz="2000" b="1" dirty="0">
                <a:cs typeface="Times New Roman"/>
              </a:rPr>
              <a:t>máscara de subred </a:t>
            </a:r>
            <a:r>
              <a:rPr lang="es-ES" sz="2000" dirty="0">
                <a:cs typeface="Times New Roman"/>
              </a:rPr>
              <a:t>en notación decimal para este esquema de direccionamiento?_255_.255_._255_. 11110000_</a:t>
            </a:r>
            <a:r>
              <a:rPr lang="es-ES" sz="2000" dirty="0">
                <a:highlight>
                  <a:srgbClr val="FFFF00"/>
                </a:highlight>
                <a:cs typeface="Times New Roman"/>
              </a:rPr>
              <a:t>240</a:t>
            </a:r>
            <a:r>
              <a:rPr lang="es-ES" sz="2000" dirty="0">
                <a:cs typeface="Times New Roman"/>
              </a:rPr>
              <a:t>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posición del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_____4_______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el valor del desplazamiento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256 – 240 = </a:t>
            </a:r>
            <a:r>
              <a:rPr lang="es-ES" sz="2000" b="1" dirty="0">
                <a:cs typeface="Times New Roman"/>
              </a:rPr>
              <a:t>16</a:t>
            </a:r>
            <a:endParaRPr lang="es-ES" sz="2000" dirty="0">
              <a:cs typeface="Times New Roman"/>
            </a:endParaRP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Llena la siguiente tabla con los valores de las subredes que se muestran: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58862"/>
            <a:ext cx="822666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prefijo?</a:t>
            </a:r>
          </a:p>
        </p:txBody>
      </p:sp>
      <p:graphicFrame>
        <p:nvGraphicFramePr>
          <p:cNvPr id="9" name="Tabla 10">
            <a:extLst>
              <a:ext uri="{FF2B5EF4-FFF2-40B4-BE49-F238E27FC236}">
                <a16:creationId xmlns:a16="http://schemas.microsoft.com/office/drawing/2014/main" id="{3E6DE81C-1BB7-45C9-B176-D82FA9A94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68225"/>
              </p:ext>
            </p:extLst>
          </p:nvPr>
        </p:nvGraphicFramePr>
        <p:xfrm>
          <a:off x="2768007" y="3789040"/>
          <a:ext cx="3607986" cy="2664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864">
                  <a:extLst>
                    <a:ext uri="{9D8B030D-6E8A-4147-A177-3AD203B41FA5}">
                      <a16:colId xmlns:a16="http://schemas.microsoft.com/office/drawing/2014/main" val="539608324"/>
                    </a:ext>
                  </a:extLst>
                </a:gridCol>
                <a:gridCol w="2605122">
                  <a:extLst>
                    <a:ext uri="{9D8B030D-6E8A-4147-A177-3AD203B41FA5}">
                      <a16:colId xmlns:a16="http://schemas.microsoft.com/office/drawing/2014/main" val="3698879628"/>
                    </a:ext>
                  </a:extLst>
                </a:gridCol>
              </a:tblGrid>
              <a:tr h="49459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Subred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Dir. IP de la subred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53930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7570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211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44487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296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90672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970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73501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1913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7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26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88" y="1772816"/>
            <a:ext cx="8388424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reserva de clase: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19</a:t>
            </a:r>
            <a:r>
              <a:rPr lang="es-ES" sz="2000" dirty="0">
                <a:cs typeface="Times New Roman"/>
              </a:rPr>
              <a:t>. 0. 0. 0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subnetting: </a:t>
            </a:r>
            <a:r>
              <a:rPr lang="es-ES" sz="2000" dirty="0">
                <a:solidFill>
                  <a:srgbClr val="FF0000"/>
                </a:solidFill>
                <a:cs typeface="Times New Roman"/>
              </a:rPr>
              <a:t>11111111</a:t>
            </a:r>
            <a:r>
              <a:rPr lang="es-ES" sz="2000" dirty="0">
                <a:cs typeface="Times New Roman"/>
              </a:rPr>
              <a:t>. </a:t>
            </a:r>
            <a:r>
              <a:rPr lang="es-ES" sz="2000" dirty="0">
                <a:solidFill>
                  <a:srgbClr val="0070C0"/>
                </a:solidFill>
                <a:cs typeface="Times New Roman"/>
              </a:rPr>
              <a:t>11111111. 11111111. 1111</a:t>
            </a:r>
            <a:r>
              <a:rPr lang="es-ES" sz="2000" dirty="0">
                <a:cs typeface="Times New Roman"/>
              </a:rPr>
              <a:t>0000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55248"/>
            <a:ext cx="79928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 con el </a:t>
            </a:r>
            <a:r>
              <a:rPr lang="es-ES_tradnl" sz="3200" b="1" u="sng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binario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?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71FA9D1B-E1A2-4B7B-826D-101FD95D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990858"/>
              </p:ext>
            </p:extLst>
          </p:nvPr>
        </p:nvGraphicFramePr>
        <p:xfrm>
          <a:off x="611560" y="3429000"/>
          <a:ext cx="7704856" cy="243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Transformar el #subred en binario utilizando los bits de subnetting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 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00000000. 00000000. 0011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19.0.0.48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00000000. 00001101. 0011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19.0.13.48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00000000. 00010010. 1000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19.0.18.128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00000000. 0011 1100. 1010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19.0.60.160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00000000. 01110111. 1001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19.0.119.144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55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584" y="2132856"/>
            <a:ext cx="7686040" cy="3181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Identificar la posición del </a:t>
            </a:r>
            <a:r>
              <a:rPr lang="es-ES" sz="2000" b="1" dirty="0">
                <a:cs typeface="Times New Roman"/>
              </a:rPr>
              <a:t>Byte Crítico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desplazamiento en el Byte Crítico 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Multiplicar </a:t>
            </a:r>
            <a:r>
              <a:rPr lang="es-ES" sz="2000" b="1" dirty="0">
                <a:cs typeface="Times New Roman"/>
              </a:rPr>
              <a:t>#Subred * Desplazamiento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cocient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e se escribe a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</a:rPr>
              <a:t>Si el cociente &gt; 255 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692696"/>
            <a:ext cx="8423868" cy="1210527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</a:t>
            </a:r>
            <a:r>
              <a:rPr lang="es-ES_tradnl" sz="3200" b="1" u="sng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6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543" y="1124744"/>
            <a:ext cx="8323421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Utilizando la 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dirty="0">
                <a:cs typeface="Times New Roman"/>
              </a:rPr>
              <a:t>: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Identificar la </a:t>
            </a:r>
            <a:r>
              <a:rPr lang="es-ES" sz="1600" b="1" dirty="0">
                <a:cs typeface="Times New Roman"/>
              </a:rPr>
              <a:t>máscara de subred</a:t>
            </a:r>
            <a:r>
              <a:rPr lang="es-ES" sz="1600" dirty="0">
                <a:cs typeface="Times New Roman"/>
              </a:rPr>
              <a:t> __255.255.255.11110000 y la 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_4__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 </a:t>
            </a:r>
            <a:r>
              <a:rPr lang="es-ES" sz="1600" dirty="0">
                <a:cs typeface="Times New Roman"/>
              </a:rPr>
              <a:t>__ 16______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Multiplicar </a:t>
            </a:r>
            <a:r>
              <a:rPr lang="es-ES" sz="1600" b="1" dirty="0">
                <a:cs typeface="Times New Roman"/>
              </a:rPr>
              <a:t>#Subred</a:t>
            </a:r>
            <a:r>
              <a:rPr lang="es-ES" sz="1600" dirty="0">
                <a:cs typeface="Times New Roman"/>
              </a:rPr>
              <a:t> * </a:t>
            </a:r>
            <a:r>
              <a:rPr lang="es-ES" sz="1600" b="1" dirty="0">
                <a:cs typeface="Times New Roman"/>
              </a:rPr>
              <a:t>Desplazamiento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Dividir de forma entera entre </a:t>
            </a:r>
            <a:r>
              <a:rPr lang="es-ES" sz="1600" b="1" dirty="0">
                <a:cs typeface="Times New Roman"/>
              </a:rPr>
              <a:t>256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cociente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a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Si el cociente &gt; 255 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53035" y="216405"/>
            <a:ext cx="8154652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45758"/>
              </p:ext>
            </p:extLst>
          </p:nvPr>
        </p:nvGraphicFramePr>
        <p:xfrm>
          <a:off x="494944" y="3212976"/>
          <a:ext cx="8268618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059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669624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908143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033578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431107">
                  <a:extLst>
                    <a:ext uri="{9D8B030D-6E8A-4147-A177-3AD203B41FA5}">
                      <a16:colId xmlns:a16="http://schemas.microsoft.com/office/drawing/2014/main" val="597884049"/>
                    </a:ext>
                  </a:extLst>
                </a:gridCol>
                <a:gridCol w="1431107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 * desplazamiento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Dividir entre 256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Cociente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Residuo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3*16=48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0</a:t>
                      </a:r>
                    </a:p>
                    <a:p>
                      <a:pPr algn="ctr"/>
                      <a:r>
                        <a:rPr lang="es-ES" sz="1400" dirty="0"/>
                        <a:t>256 /48</a:t>
                      </a:r>
                    </a:p>
                    <a:p>
                      <a:pPr algn="ctr"/>
                      <a:r>
                        <a:rPr lang="es-ES" sz="1400" dirty="0"/>
                        <a:t>          48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48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211*16=3376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13.1875</a:t>
                      </a:r>
                    </a:p>
                    <a:p>
                      <a:pPr algn="ctr"/>
                      <a:r>
                        <a:rPr lang="es-ES" sz="1400" dirty="0"/>
                        <a:t>256 /3376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.1875*256= </a:t>
                      </a:r>
                      <a:r>
                        <a:rPr lang="es-ES" sz="1400" b="1" dirty="0"/>
                        <a:t>48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296*16=4736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18.5</a:t>
                      </a:r>
                    </a:p>
                    <a:p>
                      <a:pPr algn="ctr"/>
                      <a:r>
                        <a:rPr lang="es-ES" sz="1400" dirty="0"/>
                        <a:t>256 /4736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18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.5*256 = </a:t>
                      </a:r>
                      <a:r>
                        <a:rPr lang="es-ES" sz="1400" b="1" dirty="0"/>
                        <a:t>128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970*16=15520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60.625</a:t>
                      </a:r>
                    </a:p>
                    <a:p>
                      <a:pPr algn="ctr"/>
                      <a:r>
                        <a:rPr lang="es-ES" sz="1400" dirty="0"/>
                        <a:t>256 /15520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60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.625*256 = </a:t>
                      </a:r>
                      <a:r>
                        <a:rPr lang="es-ES" sz="1400" b="1" dirty="0"/>
                        <a:t>160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1913*16=30608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119.5625</a:t>
                      </a:r>
                    </a:p>
                    <a:p>
                      <a:pPr algn="ctr"/>
                      <a:r>
                        <a:rPr lang="es-ES" sz="1400" dirty="0"/>
                        <a:t>256 /30608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119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.5625*256 = </a:t>
                      </a:r>
                      <a:r>
                        <a:rPr lang="es-ES" sz="1400" b="1" dirty="0"/>
                        <a:t>144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90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034" y="1268760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  <a:r>
              <a:rPr lang="es-ES" sz="1600" dirty="0">
                <a:cs typeface="Times New Roman"/>
              </a:rPr>
              <a:t>255</a:t>
            </a:r>
            <a:r>
              <a:rPr lang="es-ES" sz="1600" b="1" dirty="0">
                <a:cs typeface="Times New Roman"/>
              </a:rPr>
              <a:t>.255.255.240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_4__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16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31696" y="260648"/>
            <a:ext cx="8448270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99520"/>
              </p:ext>
            </p:extLst>
          </p:nvPr>
        </p:nvGraphicFramePr>
        <p:xfrm>
          <a:off x="550076" y="2617020"/>
          <a:ext cx="8043847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3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964194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850827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609900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683596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13.48+15</a:t>
                      </a:r>
                    </a:p>
                    <a:p>
                      <a:pPr algn="ctr"/>
                      <a:r>
                        <a:rPr lang="es-ES" sz="1400" b="1" dirty="0"/>
                        <a:t>19.0.13.63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19. 0. 18.142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18.128+15</a:t>
                      </a:r>
                    </a:p>
                    <a:p>
                      <a:pPr algn="ctr"/>
                      <a:r>
                        <a:rPr lang="es-ES" sz="1400" dirty="0"/>
                        <a:t>19.0.18.</a:t>
                      </a:r>
                      <a:r>
                        <a:rPr lang="es-ES" sz="1400" b="1" dirty="0"/>
                        <a:t>143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19. 0. 60.161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19. 0. 60.194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60.160+15</a:t>
                      </a:r>
                    </a:p>
                    <a:p>
                      <a:pPr algn="ctr"/>
                      <a:r>
                        <a:rPr lang="es-ES" sz="1400" dirty="0"/>
                        <a:t>190.0.60.</a:t>
                      </a:r>
                      <a:r>
                        <a:rPr lang="es-ES" sz="1400" b="1" dirty="0"/>
                        <a:t>195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19. 0. 119.145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19. 0. 119.158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119.144+15</a:t>
                      </a:r>
                    </a:p>
                    <a:p>
                      <a:pPr algn="ctr"/>
                      <a:r>
                        <a:rPr lang="es-ES" sz="1400" dirty="0"/>
                        <a:t>19.0.119.</a:t>
                      </a:r>
                      <a:r>
                        <a:rPr lang="es-ES" sz="1400" b="1" dirty="0"/>
                        <a:t>159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5748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255.255.11111100.00000000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255.255.252.0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10.25.96.2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              01100000.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255.255.11111100.00000000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</a:t>
            </a:r>
          </a:p>
          <a:p>
            <a:pPr>
              <a:tabLst>
                <a:tab pos="4553585" algn="l"/>
              </a:tabLs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10.25.0110 00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00.0</a:t>
            </a:r>
          </a:p>
          <a:p>
            <a:pPr>
              <a:tabLst>
                <a:tab pos="4553585" algn="l"/>
              </a:tabLs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11.255</a:t>
            </a:r>
          </a:p>
          <a:p>
            <a:pPr>
              <a:tabLst>
                <a:tab pos="4553585" algn="l"/>
              </a:tabLs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10.25.96.0 subred</a:t>
            </a:r>
          </a:p>
          <a:p>
            <a:pPr>
              <a:tabLst>
                <a:tab pos="4553585" algn="l"/>
              </a:tabLs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10.25.99.255 broadcast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2121"/>
              </p:ext>
            </p:extLst>
          </p:nvPr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3278"/>
              </p:ext>
            </p:extLst>
          </p:nvPr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59641"/>
              </p:ext>
            </p:extLst>
          </p:nvPr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7298"/>
              </p:ext>
            </p:extLst>
          </p:nvPr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2139</Words>
  <Application>Microsoft Office PowerPoint</Application>
  <PresentationFormat>Presentación en pantalla (4:3)</PresentationFormat>
  <Paragraphs>369</Paragraphs>
  <Slides>23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Arial Narrow</vt:lpstr>
      <vt:lpstr>Calibri</vt:lpstr>
      <vt:lpstr>Dom Casual</vt:lpstr>
      <vt:lpstr>Times New Roman</vt:lpstr>
      <vt:lpstr>Tema de Office</vt:lpstr>
      <vt:lpstr>TC 2022  Interconexión de redes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130</cp:revision>
  <dcterms:created xsi:type="dcterms:W3CDTF">2013-06-11T22:32:36Z</dcterms:created>
  <dcterms:modified xsi:type="dcterms:W3CDTF">2022-04-27T15:35:41Z</dcterms:modified>
</cp:coreProperties>
</file>