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2.jp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media/image5.jpg" ContentType="image/jpeg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54" r:id="rId2"/>
    <p:sldId id="257" r:id="rId3"/>
    <p:sldId id="258" r:id="rId4"/>
    <p:sldId id="259" r:id="rId5"/>
    <p:sldId id="260" r:id="rId6"/>
    <p:sldId id="261" r:id="rId7"/>
    <p:sldId id="341" r:id="rId8"/>
    <p:sldId id="326" r:id="rId9"/>
    <p:sldId id="340" r:id="rId10"/>
    <p:sldId id="342" r:id="rId11"/>
    <p:sldId id="347" r:id="rId12"/>
    <p:sldId id="353" r:id="rId13"/>
    <p:sldId id="355" r:id="rId14"/>
    <p:sldId id="349" r:id="rId15"/>
    <p:sldId id="350" r:id="rId16"/>
    <p:sldId id="356" r:id="rId17"/>
    <p:sldId id="351" r:id="rId18"/>
  </p:sldIdLst>
  <p:sldSz cx="12192000" cy="6858000"/>
  <p:notesSz cx="12192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FB79"/>
    <a:srgbClr val="A647D1"/>
    <a:srgbClr val="83E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52" autoAdjust="0"/>
  </p:normalViewPr>
  <p:slideViewPr>
    <p:cSldViewPr>
      <p:cViewPr varScale="1">
        <p:scale>
          <a:sx n="101" d="100"/>
          <a:sy n="101" d="100"/>
        </p:scale>
        <p:origin x="132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432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47245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4374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16629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93016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6169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85489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1574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2334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4631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0425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5/8/2022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2984" y="257556"/>
            <a:ext cx="11681460" cy="6307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5/8/2022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08/05/2022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9193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55399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43088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>
          <a:xfrm>
            <a:off x="609600" y="6377940"/>
            <a:ext cx="2804160" cy="276999"/>
          </a:xfrm>
        </p:spPr>
        <p:txBody>
          <a:bodyPr/>
          <a:lstStyle/>
          <a:p>
            <a:fld id="{5E75A0DC-66C6-4CEC-A5EB-F8C97CEC3796}" type="datetimeFigureOut">
              <a:rPr lang="es-MX" smtClean="0"/>
              <a:t>08/05/2022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4145280" y="6377940"/>
            <a:ext cx="3901439" cy="276999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778240" y="6377940"/>
            <a:ext cx="2804160" cy="276999"/>
          </a:xfrm>
        </p:spPr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22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4438" y="827024"/>
            <a:ext cx="5183123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7272" y="2393823"/>
            <a:ext cx="9617455" cy="214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.mx/guia-forbes-de-coworking-todo-lo-que-necesitas-sabe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haus.work/paquete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533400"/>
            <a:ext cx="7342584" cy="1470025"/>
          </a:xfrm>
        </p:spPr>
        <p:txBody>
          <a:bodyPr rtlCol="0">
            <a:normAutofit/>
          </a:bodyPr>
          <a:lstStyle/>
          <a:p>
            <a:pPr algn="l">
              <a:defRPr/>
            </a:pPr>
            <a:r>
              <a:rPr lang="es-MX" sz="3200" b="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b="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b="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106612"/>
            <a:ext cx="7848600" cy="900137"/>
          </a:xfrm>
        </p:spPr>
        <p:txBody>
          <a:bodyPr rtlCol="0">
            <a:normAutofit fontScale="92500"/>
          </a:bodyPr>
          <a:lstStyle/>
          <a:p>
            <a:pPr>
              <a:spcAft>
                <a:spcPts val="60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Ejercicio 14: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VLANs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, DHCP, rutas estáticas y por default</a:t>
            </a:r>
          </a:p>
          <a:p>
            <a:pPr>
              <a:spcAft>
                <a:spcPts val="60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F4BFC986-6D54-472C-AD54-15826305B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488" y="3109937"/>
            <a:ext cx="2808312" cy="332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249900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las </a:t>
            </a:r>
            <a:r>
              <a:rPr lang="es-ES" sz="3200" b="1" spc="-25" dirty="0" err="1">
                <a:latin typeface="Calibri"/>
                <a:cs typeface="Calibri"/>
              </a:rPr>
              <a:t>VLANs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982264"/>
            <a:ext cx="10591800" cy="3857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Comandos para el </a:t>
            </a:r>
            <a:r>
              <a:rPr lang="es-ES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endParaRPr lang="es-ES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Sección para crear las subinterfaces asociadas a cada VLAN</a:t>
            </a:r>
          </a:p>
          <a:p>
            <a:pPr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g0/0.VID</a:t>
            </a:r>
          </a:p>
          <a:p>
            <a:pPr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encapsulation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 dot1q  VID</a:t>
            </a:r>
          </a:p>
          <a:p>
            <a:pPr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Msk</a:t>
            </a: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! Hay que levantar todas las subinterfaces (lógicas). Si levanto la interfaz física se levantan todas las subinterfaces.</a:t>
            </a:r>
          </a:p>
          <a:p>
            <a:pPr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g0/0</a:t>
            </a:r>
          </a:p>
          <a:p>
            <a:pPr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shut</a:t>
            </a: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26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413968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las </a:t>
            </a:r>
            <a:r>
              <a:rPr lang="es-ES" sz="3200" b="1" spc="-25" dirty="0" err="1">
                <a:latin typeface="Calibri"/>
                <a:cs typeface="Calibri"/>
              </a:rPr>
              <a:t>VLANs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154668"/>
            <a:ext cx="9448800" cy="167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Pasos para configurar las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en el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Crear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base de datos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 las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Asignar los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puertos de acceso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del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a la VLAN correspondiente.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Definir el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puerto troncal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(puerto por el que va a salir el tráfico de las distintas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B4E578D-7BAF-4681-BF75-AC5FE3AD8971}"/>
              </a:ext>
            </a:extLst>
          </p:cNvPr>
          <p:cNvSpPr txBox="1"/>
          <p:nvPr/>
        </p:nvSpPr>
        <p:spPr>
          <a:xfrm>
            <a:off x="834271" y="2923903"/>
            <a:ext cx="83820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Las subredes y los puertos del switch han sido divididos de la siguiente forma:</a:t>
            </a:r>
            <a:endParaRPr lang="es-ES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967D43-4562-4C9A-BFA7-1485C888EFE6}"/>
              </a:ext>
            </a:extLst>
          </p:cNvPr>
          <p:cNvSpPr txBox="1"/>
          <p:nvPr/>
        </p:nvSpPr>
        <p:spPr>
          <a:xfrm>
            <a:off x="829558" y="5703332"/>
            <a:ext cx="612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vlan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1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que es la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nativa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, está creada siempre por default.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s-MX" dirty="0"/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5DA73BA-9C18-4089-BD14-C3684A905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171288"/>
              </p:ext>
            </p:extLst>
          </p:nvPr>
        </p:nvGraphicFramePr>
        <p:xfrm>
          <a:off x="952499" y="3630221"/>
          <a:ext cx="8610601" cy="182276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477293">
                  <a:extLst>
                    <a:ext uri="{9D8B030D-6E8A-4147-A177-3AD203B41FA5}">
                      <a16:colId xmlns:a16="http://schemas.microsoft.com/office/drawing/2014/main" val="3615906484"/>
                    </a:ext>
                  </a:extLst>
                </a:gridCol>
                <a:gridCol w="885544">
                  <a:extLst>
                    <a:ext uri="{9D8B030D-6E8A-4147-A177-3AD203B41FA5}">
                      <a16:colId xmlns:a16="http://schemas.microsoft.com/office/drawing/2014/main" val="56571631"/>
                    </a:ext>
                  </a:extLst>
                </a:gridCol>
                <a:gridCol w="1790064">
                  <a:extLst>
                    <a:ext uri="{9D8B030D-6E8A-4147-A177-3AD203B41FA5}">
                      <a16:colId xmlns:a16="http://schemas.microsoft.com/office/drawing/2014/main" val="1977572645"/>
                    </a:ext>
                  </a:extLst>
                </a:gridCol>
                <a:gridCol w="2125237">
                  <a:extLst>
                    <a:ext uri="{9D8B030D-6E8A-4147-A177-3AD203B41FA5}">
                      <a16:colId xmlns:a16="http://schemas.microsoft.com/office/drawing/2014/main" val="912248757"/>
                    </a:ext>
                  </a:extLst>
                </a:gridCol>
                <a:gridCol w="2332463">
                  <a:extLst>
                    <a:ext uri="{9D8B030D-6E8A-4147-A177-3AD203B41FA5}">
                      <a16:colId xmlns:a16="http://schemas.microsoft.com/office/drawing/2014/main" val="445826148"/>
                    </a:ext>
                  </a:extLst>
                </a:gridCol>
              </a:tblGrid>
              <a:tr h="369886">
                <a:tc>
                  <a:txBody>
                    <a:bodyPr/>
                    <a:lstStyle/>
                    <a:p>
                      <a:pPr marL="1905"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Segmento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VLAN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Puertos</a:t>
                      </a:r>
                      <a:r>
                        <a:rPr lang="es-MX" sz="1400" spc="12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asignados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Dirección de 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Máscara</a:t>
                      </a:r>
                      <a:r>
                        <a:rPr lang="es-MX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de</a:t>
                      </a:r>
                      <a:r>
                        <a:rPr lang="es-MX" sz="1400" spc="11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400" spc="-5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subred</a:t>
                      </a:r>
                      <a:endParaRPr lang="es-MX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771022"/>
                  </a:ext>
                </a:extLst>
              </a:tr>
              <a:tr h="36131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Management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s-MX" sz="1400" b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F0/1-6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192.168.1.128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255.255.255.240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5077248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Users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F0/7-19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255.255.255.128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312521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spc="-5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Services</a:t>
                      </a:r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F0/20-24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192.168.1.144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255.255.255.248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322335"/>
                  </a:ext>
                </a:extLst>
              </a:tr>
              <a:tr h="363855"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Gestión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No aplica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810" marR="0" lvl="0" indent="0" algn="ctr" defTabSz="914400" eaLnBrk="1" fontAlgn="auto" latinLnBrk="0" hangingPunct="1">
                        <a:lnSpc>
                          <a:spcPts val="18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0" spc="-5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192.168.1.152</a:t>
                      </a:r>
                      <a:endParaRPr lang="es-MX" sz="14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1800"/>
                        </a:lnSpc>
                      </a:pPr>
                      <a:r>
                        <a:rPr lang="es-MX" sz="14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255.255.255.252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639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564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381000"/>
            <a:ext cx="516445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las </a:t>
            </a:r>
            <a:r>
              <a:rPr lang="es-ES" sz="3200" b="1" spc="-25" dirty="0" err="1">
                <a:latin typeface="Calibri"/>
                <a:cs typeface="Calibri"/>
              </a:rPr>
              <a:t>VLANs</a:t>
            </a:r>
            <a:r>
              <a:rPr lang="es-ES" sz="3200" b="1" spc="-25" dirty="0">
                <a:latin typeface="Calibri"/>
                <a:cs typeface="Calibri"/>
              </a:rPr>
              <a:t> </a:t>
            </a:r>
            <a:r>
              <a:rPr lang="es-ES" sz="2000" spc="-25" dirty="0">
                <a:latin typeface="Calibri"/>
                <a:cs typeface="Calibri"/>
              </a:rPr>
              <a:t>Comandos para el Switch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6003FC0E-25B6-447D-86B1-50C83DB3D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1564602"/>
            <a:ext cx="6248400" cy="3447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Creación de las </a:t>
            </a:r>
            <a:r>
              <a:rPr lang="es-ES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nombre</a:t>
            </a:r>
          </a:p>
          <a:p>
            <a:pPr lvl="1"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VID</a:t>
            </a:r>
          </a:p>
          <a:p>
            <a:pPr lvl="1"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NombreVLAN-asociadaVID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exit</a:t>
            </a:r>
            <a:endParaRPr lang="es-E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Asignación de los </a:t>
            </a:r>
            <a:r>
              <a:rPr lang="es-ES" sz="1600" b="1" u="sng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puertos de acceso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cada VLAN  VID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Nombre_Interfaz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switchport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endParaRPr lang="es-E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switchport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VID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7 CuadroTexto">
            <a:extLst>
              <a:ext uri="{FF2B5EF4-FFF2-40B4-BE49-F238E27FC236}">
                <a16:creationId xmlns:a16="http://schemas.microsoft.com/office/drawing/2014/main" id="{7588CF2B-42DE-4476-B511-687DB7E19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488205"/>
            <a:ext cx="3810000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Definición del </a:t>
            </a:r>
            <a:r>
              <a:rPr lang="es-ES" sz="1600" b="1" u="sng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puerto troncal</a:t>
            </a: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interface 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Nombre_Interfaz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switchport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mode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trunk</a:t>
            </a:r>
            <a:endParaRPr lang="es-E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shut</a:t>
            </a:r>
            <a:endParaRPr lang="es-MX" sz="18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18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95C4CBFC-B095-45E3-B8B8-C891D0C764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094" y="1905000"/>
            <a:ext cx="8284721" cy="4703725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1447800" y="502503"/>
            <a:ext cx="910331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 VLAN1 de </a:t>
            </a:r>
            <a:r>
              <a:rPr lang="es-ES" sz="3200" b="1" spc="-25" dirty="0" err="1">
                <a:latin typeface="Calibri"/>
                <a:cs typeface="Calibri"/>
              </a:rPr>
              <a:t>SCompany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D94F8A2-A748-483F-9E72-EC0F7305BBE9}"/>
              </a:ext>
            </a:extLst>
          </p:cNvPr>
          <p:cNvSpPr/>
          <p:nvPr/>
        </p:nvSpPr>
        <p:spPr>
          <a:xfrm>
            <a:off x="4886065" y="2743200"/>
            <a:ext cx="828935" cy="1143000"/>
          </a:xfrm>
          <a:prstGeom prst="rect">
            <a:avLst/>
          </a:prstGeom>
          <a:noFill/>
          <a:ln w="698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FA2893D-4562-4A47-AD76-052936CF5941}"/>
              </a:ext>
            </a:extLst>
          </p:cNvPr>
          <p:cNvSpPr/>
          <p:nvPr/>
        </p:nvSpPr>
        <p:spPr>
          <a:xfrm>
            <a:off x="2743200" y="2636715"/>
            <a:ext cx="1600200" cy="5048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1: Native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192.168.1.152 /30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AFBC1A2A-044B-474F-A050-2BE6D44FCCD8}"/>
              </a:ext>
            </a:extLst>
          </p:cNvPr>
          <p:cNvSpPr/>
          <p:nvPr/>
        </p:nvSpPr>
        <p:spPr>
          <a:xfrm>
            <a:off x="2514600" y="4922661"/>
            <a:ext cx="1600200" cy="504807"/>
          </a:xfrm>
          <a:prstGeom prst="roundRect">
            <a:avLst/>
          </a:prstGeom>
          <a:solidFill>
            <a:srgbClr val="83E9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10: Manager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192.168.1.128 /28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F635187-F5C8-4339-B655-2D33DF859B0A}"/>
              </a:ext>
            </a:extLst>
          </p:cNvPr>
          <p:cNvSpPr/>
          <p:nvPr/>
        </p:nvSpPr>
        <p:spPr>
          <a:xfrm>
            <a:off x="7162800" y="4922661"/>
            <a:ext cx="1600200" cy="504807"/>
          </a:xfrm>
          <a:prstGeom prst="roundRect">
            <a:avLst/>
          </a:prstGeom>
          <a:solidFill>
            <a:srgbClr val="A647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VLAN 30: </a:t>
            </a:r>
            <a:r>
              <a:rPr lang="es-ES" sz="1200" b="1" dirty="0" err="1">
                <a:solidFill>
                  <a:schemeClr val="bg1"/>
                </a:solidFill>
              </a:rPr>
              <a:t>Services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192.168.1.144 /29</a:t>
            </a:r>
            <a:endParaRPr lang="es-MX" sz="1200" b="1" dirty="0">
              <a:solidFill>
                <a:schemeClr val="bg1"/>
              </a:solidFill>
            </a:endParaRP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B81AA632-6A11-4E02-A968-EB5F634083EA}"/>
              </a:ext>
            </a:extLst>
          </p:cNvPr>
          <p:cNvSpPr/>
          <p:nvPr/>
        </p:nvSpPr>
        <p:spPr>
          <a:xfrm>
            <a:off x="4505065" y="5999126"/>
            <a:ext cx="1600200" cy="504807"/>
          </a:xfrm>
          <a:prstGeom prst="roundRect">
            <a:avLst/>
          </a:prstGeom>
          <a:solidFill>
            <a:srgbClr val="FBFB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20: </a:t>
            </a:r>
            <a:r>
              <a:rPr lang="es-ES" sz="1200" b="1" dirty="0" err="1">
                <a:solidFill>
                  <a:schemeClr val="tx1"/>
                </a:solidFill>
              </a:rPr>
              <a:t>Users</a:t>
            </a:r>
            <a:endParaRPr lang="es-ES" sz="1200" b="1" dirty="0">
              <a:solidFill>
                <a:schemeClr val="tx1"/>
              </a:solidFill>
            </a:endParaRP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192.168.1.0 /25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33310D8-FB16-4469-B58E-2A51729588EE}"/>
              </a:ext>
            </a:extLst>
          </p:cNvPr>
          <p:cNvSpPr txBox="1"/>
          <p:nvPr/>
        </p:nvSpPr>
        <p:spPr>
          <a:xfrm>
            <a:off x="975434" y="1456159"/>
            <a:ext cx="10378365" cy="324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72390" lvl="0" algn="just">
              <a:lnSpc>
                <a:spcPts val="1800"/>
              </a:lnSpc>
              <a:spcAft>
                <a:spcPts val="0"/>
              </a:spcAft>
              <a:tabLst>
                <a:tab pos="457835" algn="l"/>
              </a:tabLst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Configurar</a:t>
            </a:r>
            <a:r>
              <a:rPr lang="es-MX" sz="1800" spc="9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es-MX" sz="1800" spc="9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VLAN1 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 switch </a:t>
            </a:r>
            <a:r>
              <a:rPr lang="es-MX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SCompany</a:t>
            </a:r>
            <a:r>
              <a:rPr lang="es-MX" sz="1800" b="1" spc="2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primera </a:t>
            </a:r>
            <a:r>
              <a:rPr lang="es-MX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IP de la subred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s-MX" sz="1800" spc="-1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 </a:t>
            </a:r>
            <a:r>
              <a:rPr lang="es-MX" sz="1800" b="1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Gateway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8C3B6A85-ED2E-47F3-B8FC-195302BABA7C}"/>
              </a:ext>
            </a:extLst>
          </p:cNvPr>
          <p:cNvCxnSpPr>
            <a:cxnSpLocks/>
          </p:cNvCxnSpPr>
          <p:nvPr/>
        </p:nvCxnSpPr>
        <p:spPr>
          <a:xfrm>
            <a:off x="4343400" y="2889118"/>
            <a:ext cx="457200" cy="25240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5397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13772" y="249900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las </a:t>
            </a:r>
            <a:r>
              <a:rPr lang="es-ES" sz="3200" b="1" spc="-25" dirty="0" err="1">
                <a:latin typeface="Calibri"/>
                <a:cs typeface="Calibri"/>
              </a:rPr>
              <a:t>VLANs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148179"/>
            <a:ext cx="7315200" cy="2201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Configurar el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SUsers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, que solamente ha sido puesto como una extensión del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SCompany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F0/7-19 	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20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s-E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SUsers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es una extensión de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VLAN 20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y todos los puertos de este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pertenecen a esta VLAN.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39C0462-84C8-4109-A78E-AAD18687D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0" y="1141521"/>
            <a:ext cx="2133600" cy="5046785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449025C7-8E61-45D7-88A0-EE7576CDAE39}"/>
              </a:ext>
            </a:extLst>
          </p:cNvPr>
          <p:cNvSpPr/>
          <p:nvPr/>
        </p:nvSpPr>
        <p:spPr>
          <a:xfrm>
            <a:off x="8153400" y="5334000"/>
            <a:ext cx="1905000" cy="685800"/>
          </a:xfrm>
          <a:prstGeom prst="roundRect">
            <a:avLst/>
          </a:prstGeom>
          <a:solidFill>
            <a:srgbClr val="FBFB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600" b="1" dirty="0">
                <a:solidFill>
                  <a:schemeClr val="tx1"/>
                </a:solidFill>
              </a:rPr>
              <a:t>VLAN 20: </a:t>
            </a:r>
            <a:r>
              <a:rPr lang="es-ES" sz="1600" b="1" dirty="0" err="1">
                <a:solidFill>
                  <a:schemeClr val="tx1"/>
                </a:solidFill>
              </a:rPr>
              <a:t>Users</a:t>
            </a:r>
            <a:endParaRPr lang="es-ES" sz="1600" b="1" dirty="0">
              <a:solidFill>
                <a:schemeClr val="tx1"/>
              </a:solidFill>
            </a:endParaRPr>
          </a:p>
          <a:p>
            <a:pPr algn="ctr"/>
            <a:r>
              <a:rPr lang="es-ES" sz="1600" b="1" dirty="0">
                <a:solidFill>
                  <a:schemeClr val="tx1"/>
                </a:solidFill>
              </a:rPr>
              <a:t>192.168.1.0 /25</a:t>
            </a:r>
            <a:endParaRPr lang="es-MX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0257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86589FE-6F01-452A-BFC3-D6DFD790E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2933635"/>
            <a:ext cx="6302634" cy="3672811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-7620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rutas por default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99F20F-671A-41D1-8D5A-1D575E79056A}"/>
              </a:ext>
            </a:extLst>
          </p:cNvPr>
          <p:cNvSpPr txBox="1"/>
          <p:nvPr/>
        </p:nvSpPr>
        <p:spPr>
          <a:xfrm>
            <a:off x="228600" y="914400"/>
            <a:ext cx="11201400" cy="20472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la IP de la interface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s0/0/0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se requiere configurar un protocolo de ruteo, el ruteador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está configurado para trabajar como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stick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(una sola interfaz física se encarga de enrutar los paquetes de varias </a:t>
            </a:r>
            <a:r>
              <a:rPr lang="es-ES_tradnl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Solamente de</a:t>
            </a:r>
            <a:r>
              <a:rPr lang="es-ES" sz="1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bemos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saber cómo el tráfico interno va a salir al exterior. 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16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stablecer una</a:t>
            </a:r>
            <a:r>
              <a:rPr lang="es-ES" sz="1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ruta por default </a:t>
            </a: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se encargue de sacar el tráfico a Internet. </a:t>
            </a:r>
            <a:endParaRPr lang="es-ES_tradnl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FEB6DB2-BC53-41ED-8E85-70CA00123834}"/>
              </a:ext>
            </a:extLst>
          </p:cNvPr>
          <p:cNvSpPr txBox="1"/>
          <p:nvPr/>
        </p:nvSpPr>
        <p:spPr>
          <a:xfrm>
            <a:off x="647700" y="3006141"/>
            <a:ext cx="3810000" cy="34379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Cuando definimos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nuestra interface de salida (s0/0/0) 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tenemos una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ruta por default directamente conectada</a:t>
            </a:r>
            <a:endParaRPr lang="es-MX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 utilizamos la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dirección IP del siguiente </a:t>
            </a:r>
            <a:r>
              <a:rPr lang="es-ES" sz="1400" u="sng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tenemos una 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recursiva. </a:t>
            </a:r>
            <a:endParaRPr lang="es-MX" sz="1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 concatenamos 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 interface de salida de nuestro </a:t>
            </a:r>
            <a:r>
              <a:rPr lang="es-ES" sz="1400" u="sng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</a:t>
            </a:r>
            <a:r>
              <a:rPr lang="es-ES" sz="1400" u="sng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y la IP del siguiente </a:t>
            </a:r>
            <a:r>
              <a:rPr lang="es-ES" sz="1400" u="sng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router</a:t>
            </a:r>
            <a:r>
              <a:rPr lang="es-ES" sz="1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tenemos una </a:t>
            </a:r>
            <a:r>
              <a:rPr lang="es-ES" sz="14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ruta por default completamente conectada.</a:t>
            </a:r>
            <a:endParaRPr lang="es-ES_tradnl" sz="14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278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86589FE-6F01-452A-BFC3-D6DFD790E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905000"/>
            <a:ext cx="7848600" cy="4573711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7800" y="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rutas estáticas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D99F20F-671A-41D1-8D5A-1D575E79056A}"/>
              </a:ext>
            </a:extLst>
          </p:cNvPr>
          <p:cNvSpPr txBox="1"/>
          <p:nvPr/>
        </p:nvSpPr>
        <p:spPr>
          <a:xfrm>
            <a:off x="838200" y="1219200"/>
            <a:ext cx="11201400" cy="4160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en el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ISP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las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rutas estáticas 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necesarias para conectar el tráfico de Internet con la red local.</a:t>
            </a:r>
          </a:p>
        </p:txBody>
      </p:sp>
    </p:spTree>
    <p:extLst>
      <p:ext uri="{BB962C8B-B14F-4D97-AF65-F5344CB8AC3E}">
        <p14:creationId xmlns:p14="http://schemas.microsoft.com/office/powerpoint/2010/main" val="3465871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Diagrama&#10;&#10;Descripción generada automáticamente">
            <a:extLst>
              <a:ext uri="{FF2B5EF4-FFF2-40B4-BE49-F238E27FC236}">
                <a16:creationId xmlns:a16="http://schemas.microsoft.com/office/drawing/2014/main" id="{56250915-8653-4CAC-B01C-81818B6BAF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2133600"/>
            <a:ext cx="3901759" cy="2928150"/>
          </a:xfrm>
          <a:prstGeom prst="rect">
            <a:avLst/>
          </a:prstGeom>
        </p:spPr>
      </p:pic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1219200" y="1439343"/>
            <a:ext cx="9753600" cy="4765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el servicio de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DHCP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interna: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interconexión entre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+mn-lt"/>
              </a:rPr>
              <a:t>User01</a:t>
            </a:r>
            <a:r>
              <a:rPr lang="es-ES" sz="1800" dirty="0">
                <a:latin typeface="+mn-lt"/>
              </a:rPr>
              <a:t> acceso web a </a:t>
            </a:r>
            <a:r>
              <a:rPr lang="es-ES" sz="1800" b="1" dirty="0" err="1">
                <a:latin typeface="+mn-lt"/>
              </a:rPr>
              <a:t>SCompany</a:t>
            </a:r>
            <a:r>
              <a:rPr lang="es-ES" sz="1800" b="1" dirty="0">
                <a:latin typeface="+mn-lt"/>
              </a:rPr>
              <a:t> (192.168.1.153)</a:t>
            </a:r>
            <a:endParaRPr lang="es-MX" sz="1800" b="1" dirty="0">
              <a:latin typeface="+mn-lt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+mn-lt"/>
              </a:rPr>
              <a:t>User01</a:t>
            </a:r>
            <a:r>
              <a:rPr lang="es-ES" sz="1800" dirty="0">
                <a:latin typeface="+mn-lt"/>
              </a:rPr>
              <a:t> acceso web a </a:t>
            </a:r>
            <a:r>
              <a:rPr lang="es-ES" sz="1800" b="1" dirty="0" err="1">
                <a:latin typeface="+mn-lt"/>
              </a:rPr>
              <a:t>ServerLocal</a:t>
            </a:r>
            <a:r>
              <a:rPr lang="es-ES" sz="1800" b="1" dirty="0">
                <a:latin typeface="+mn-lt"/>
              </a:rPr>
              <a:t> (192.168.1.145)</a:t>
            </a:r>
            <a:endParaRPr lang="es-MX" sz="1800" b="1" dirty="0">
              <a:latin typeface="+mn-lt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+mn-lt"/>
              </a:rPr>
              <a:t>User01</a:t>
            </a:r>
            <a:r>
              <a:rPr lang="es-ES" sz="1800" dirty="0">
                <a:latin typeface="+mn-lt"/>
              </a:rPr>
              <a:t> acceso web a </a:t>
            </a:r>
            <a:r>
              <a:rPr lang="es-ES" sz="1800" b="1" dirty="0" err="1">
                <a:latin typeface="+mn-lt"/>
              </a:rPr>
              <a:t>WEBcam</a:t>
            </a:r>
            <a:r>
              <a:rPr lang="es-ES" sz="1800" dirty="0">
                <a:latin typeface="+mn-lt"/>
              </a:rPr>
              <a:t> (</a:t>
            </a:r>
            <a:r>
              <a:rPr lang="es-ES" sz="1800" b="1" dirty="0">
                <a:latin typeface="+mn-lt"/>
              </a:rPr>
              <a:t>192.168.1.130)</a:t>
            </a:r>
            <a:endParaRPr lang="es-MX" sz="1800" dirty="0">
              <a:latin typeface="+mn-lt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hacia el exterior.</a:t>
            </a:r>
          </a:p>
          <a:p>
            <a:pPr marL="719138" lvl="1" indent="-273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+mn-lt"/>
              </a:rPr>
              <a:t>User01</a:t>
            </a:r>
            <a:r>
              <a:rPr lang="es-ES" sz="1800" dirty="0">
                <a:latin typeface="+mn-lt"/>
              </a:rPr>
              <a:t> acceso web a </a:t>
            </a:r>
            <a:r>
              <a:rPr lang="es-ES" sz="1800" b="1" dirty="0">
                <a:latin typeface="+mn-lt"/>
              </a:rPr>
              <a:t>Server CNN (151.101.193.65)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la conectividad desde el exterior hacia la red local.</a:t>
            </a:r>
          </a:p>
          <a:p>
            <a:pPr marL="719138" lvl="1" indent="-273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+mn-lt"/>
              </a:rPr>
              <a:t>CNN </a:t>
            </a:r>
            <a:r>
              <a:rPr lang="es-ES" sz="1800" dirty="0">
                <a:latin typeface="+mn-lt"/>
              </a:rPr>
              <a:t>acceso web</a:t>
            </a:r>
            <a:r>
              <a:rPr lang="es-ES" sz="1800" b="1" dirty="0">
                <a:latin typeface="+mn-lt"/>
              </a:rPr>
              <a:t> </a:t>
            </a:r>
            <a:r>
              <a:rPr lang="es-ES" sz="1800" dirty="0">
                <a:latin typeface="+mn-lt"/>
              </a:rPr>
              <a:t>a</a:t>
            </a:r>
            <a:r>
              <a:rPr lang="es-ES" sz="1800" b="1" dirty="0">
                <a:latin typeface="+mn-lt"/>
              </a:rPr>
              <a:t> </a:t>
            </a:r>
            <a:r>
              <a:rPr lang="es-ES" sz="1800" b="1" dirty="0" err="1">
                <a:latin typeface="+mn-lt"/>
              </a:rPr>
              <a:t>ServerLocal</a:t>
            </a:r>
            <a:r>
              <a:rPr lang="es-ES" sz="1800" b="1" dirty="0">
                <a:latin typeface="+mn-lt"/>
              </a:rPr>
              <a:t> (192.168.1.145)</a:t>
            </a:r>
            <a:endParaRPr lang="es-MX" sz="1800" b="1" dirty="0">
              <a:latin typeface="+mn-lt"/>
            </a:endParaRPr>
          </a:p>
          <a:p>
            <a:pPr marL="719138" lvl="1" indent="-2730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+mn-lt"/>
              </a:rPr>
              <a:t>CNN</a:t>
            </a:r>
            <a:r>
              <a:rPr lang="es-ES" sz="1800" dirty="0">
                <a:latin typeface="+mn-lt"/>
              </a:rPr>
              <a:t> acceso web a </a:t>
            </a:r>
            <a:r>
              <a:rPr lang="es-ES" sz="1800" b="1" dirty="0" err="1">
                <a:latin typeface="+mn-lt"/>
              </a:rPr>
              <a:t>WEBcam</a:t>
            </a:r>
            <a:r>
              <a:rPr lang="es-ES" sz="1800" dirty="0">
                <a:latin typeface="+mn-lt"/>
              </a:rPr>
              <a:t> (</a:t>
            </a:r>
            <a:r>
              <a:rPr lang="es-ES" sz="1800" b="1" dirty="0">
                <a:latin typeface="+mn-lt"/>
              </a:rPr>
              <a:t>192.168.1.130)</a:t>
            </a:r>
            <a:endParaRPr lang="es-MX" sz="1800" dirty="0">
              <a:latin typeface="+mn-lt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24000" y="76200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Pruebas de conectividad</a:t>
            </a:r>
          </a:p>
        </p:txBody>
      </p:sp>
    </p:spTree>
    <p:extLst>
      <p:ext uri="{BB962C8B-B14F-4D97-AF65-F5344CB8AC3E}">
        <p14:creationId xmlns:p14="http://schemas.microsoft.com/office/powerpoint/2010/main" val="290085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6177" y="2429027"/>
            <a:ext cx="2305050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79475" algn="l"/>
              </a:tabLst>
            </a:pPr>
            <a:r>
              <a:rPr sz="3200" spc="-5" dirty="0">
                <a:latin typeface="Calibri"/>
                <a:cs typeface="Calibri"/>
              </a:rPr>
              <a:t>Lo</a:t>
            </a:r>
            <a:r>
              <a:rPr sz="3200" dirty="0">
                <a:latin typeface="Calibri"/>
                <a:cs typeface="Calibri"/>
              </a:rPr>
              <a:t>s	espacios</a:t>
            </a:r>
          </a:p>
          <a:p>
            <a:pPr marL="12700">
              <a:lnSpc>
                <a:spcPct val="100000"/>
              </a:lnSpc>
            </a:pP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olabo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4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20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33038" y="2429027"/>
            <a:ext cx="3014980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 algn="ctr">
              <a:lnSpc>
                <a:spcPct val="100000"/>
              </a:lnSpc>
              <a:tabLst>
                <a:tab pos="763270" algn="l"/>
              </a:tabLst>
            </a:pPr>
            <a:r>
              <a:rPr sz="3200" spc="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25" dirty="0">
                <a:latin typeface="Calibri"/>
                <a:cs typeface="Calibri"/>
              </a:rPr>
              <a:t>o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spc="-15" dirty="0">
                <a:latin typeface="Calibri"/>
                <a:cs typeface="Calibri"/>
              </a:rPr>
              <a:t>or</a:t>
            </a:r>
            <a:r>
              <a:rPr sz="3200" dirty="0">
                <a:latin typeface="Calibri"/>
                <a:cs typeface="Calibri"/>
              </a:rPr>
              <a:t>k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ng</a:t>
            </a:r>
            <a:endParaRPr sz="32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tabLst>
                <a:tab pos="854710" algn="l"/>
              </a:tabLst>
            </a:pPr>
            <a:r>
              <a:rPr sz="3200" spc="-5" dirty="0">
                <a:latin typeface="Calibri"/>
                <a:cs typeface="Calibri"/>
              </a:rPr>
              <a:t>so</a:t>
            </a:r>
            <a:r>
              <a:rPr sz="3200" dirty="0">
                <a:latin typeface="Calibri"/>
                <a:cs typeface="Calibri"/>
              </a:rPr>
              <a:t>n	in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laciones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87388" y="2429027"/>
            <a:ext cx="1974214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51815" algn="l"/>
              </a:tabLst>
            </a:pPr>
            <a:r>
              <a:rPr sz="3200" dirty="0">
                <a:latin typeface="Calibri"/>
                <a:cs typeface="Calibri"/>
              </a:rPr>
              <a:t>o	es</a:t>
            </a:r>
            <a:r>
              <a:rPr sz="3200" spc="-1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acios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58402" y="2429027"/>
            <a:ext cx="1951989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740410" algn="l"/>
              </a:tabLst>
            </a:pP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	t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abajo</a:t>
            </a:r>
          </a:p>
          <a:p>
            <a:pPr marL="64135" algn="ctr">
              <a:lnSpc>
                <a:spcPct val="100000"/>
              </a:lnSpc>
              <a:tabLst>
                <a:tab pos="962025" algn="l"/>
              </a:tabLst>
            </a:pPr>
            <a:r>
              <a:rPr sz="3200" spc="5" dirty="0">
                <a:latin typeface="Calibri"/>
                <a:cs typeface="Calibri"/>
              </a:rPr>
              <a:t>q</a:t>
            </a:r>
            <a:r>
              <a:rPr sz="3200" spc="-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arias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87031" y="2917317"/>
            <a:ext cx="4024629" cy="92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96595" algn="l"/>
              </a:tabLst>
            </a:pPr>
            <a:r>
              <a:rPr sz="3200" spc="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	t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abajo</a:t>
            </a:r>
          </a:p>
          <a:p>
            <a:pPr marL="259079">
              <a:lnSpc>
                <a:spcPct val="100000"/>
              </a:lnSpc>
              <a:tabLst>
                <a:tab pos="1097280" algn="l"/>
                <a:tab pos="1922145" algn="l"/>
                <a:tab pos="3636645" algn="l"/>
              </a:tabLst>
            </a:pPr>
            <a:r>
              <a:rPr sz="3200" spc="-5" dirty="0">
                <a:latin typeface="Calibri"/>
                <a:cs typeface="Calibri"/>
              </a:rPr>
              <a:t>fi</a:t>
            </a:r>
            <a:r>
              <a:rPr sz="3200" dirty="0">
                <a:latin typeface="Calibri"/>
                <a:cs typeface="Calibri"/>
              </a:rPr>
              <a:t>n	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	mej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ar	</a:t>
            </a:r>
            <a:r>
              <a:rPr sz="3200" spc="5" dirty="0">
                <a:latin typeface="Calibri"/>
                <a:cs typeface="Calibri"/>
              </a:rPr>
              <a:t>su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6177" y="3404996"/>
            <a:ext cx="543750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11350" algn="l"/>
                <a:tab pos="4124325" algn="l"/>
                <a:tab pos="5127625" algn="l"/>
              </a:tabLst>
            </a:pPr>
            <a:r>
              <a:rPr sz="3200" spc="-5" dirty="0">
                <a:latin typeface="Calibri"/>
                <a:cs typeface="Calibri"/>
              </a:rPr>
              <a:t>pe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sona</a:t>
            </a:r>
            <a:r>
              <a:rPr sz="3200" dirty="0">
                <a:latin typeface="Calibri"/>
                <a:cs typeface="Calibri"/>
              </a:rPr>
              <a:t>s	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ompar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en	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	el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16177" y="3892448"/>
            <a:ext cx="9596120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oduc</a:t>
            </a:r>
            <a:r>
              <a:rPr sz="3200" spc="-1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ivid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3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hace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3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45" dirty="0">
                <a:latin typeface="Calibri"/>
                <a:cs typeface="Calibri"/>
              </a:rPr>
              <a:t>w</a:t>
            </a:r>
            <a:r>
              <a:rPr sz="3200" spc="-5" dirty="0">
                <a:latin typeface="Calibri"/>
                <a:cs typeface="Calibri"/>
              </a:rPr>
              <a:t>ork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3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3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3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10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le</a:t>
            </a:r>
            <a:r>
              <a:rPr sz="3200" spc="-15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3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ahor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ar</a:t>
            </a:r>
          </a:p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en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 se</a:t>
            </a:r>
            <a:r>
              <a:rPr sz="3200" spc="1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vicios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504438" y="827024"/>
            <a:ext cx="518312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>
                <a:solidFill>
                  <a:schemeClr val="accent4">
                    <a:lumMod val="50000"/>
                  </a:schemeClr>
                </a:solidFill>
              </a:rPr>
              <a:t>Cas</a:t>
            </a:r>
            <a:r>
              <a:rPr spc="-20" dirty="0">
                <a:solidFill>
                  <a:schemeClr val="accent4">
                    <a:lumMod val="50000"/>
                  </a:schemeClr>
                </a:solidFill>
              </a:rPr>
              <a:t>o</a:t>
            </a:r>
            <a:r>
              <a:rPr spc="5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spc="-35" dirty="0">
                <a:solidFill>
                  <a:schemeClr val="accent4">
                    <a:lumMod val="50000"/>
                  </a:schemeClr>
                </a:solidFill>
              </a:rPr>
              <a:t>E</a:t>
            </a:r>
            <a:r>
              <a:rPr spc="-20" dirty="0">
                <a:solidFill>
                  <a:schemeClr val="accent4">
                    <a:lumMod val="50000"/>
                  </a:schemeClr>
                </a:solidFill>
              </a:rPr>
              <a:t>spacio</a:t>
            </a:r>
            <a:r>
              <a:rPr dirty="0">
                <a:solidFill>
                  <a:schemeClr val="accent4">
                    <a:lumMod val="50000"/>
                  </a:schemeClr>
                </a:solidFill>
              </a:rPr>
              <a:t> de</a:t>
            </a:r>
            <a:r>
              <a:rPr spc="2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spc="-25" dirty="0">
                <a:solidFill>
                  <a:schemeClr val="accent4">
                    <a:lumMod val="50000"/>
                  </a:schemeClr>
                </a:solidFill>
              </a:rPr>
              <a:t>C</a:t>
            </a:r>
            <a:r>
              <a:rPr spc="-35" dirty="0">
                <a:solidFill>
                  <a:schemeClr val="accent4">
                    <a:lumMod val="50000"/>
                  </a:schemeClr>
                </a:solidFill>
              </a:rPr>
              <a:t>o</a:t>
            </a:r>
            <a:r>
              <a:rPr spc="-20" dirty="0">
                <a:solidFill>
                  <a:schemeClr val="accent4">
                    <a:lumMod val="50000"/>
                  </a:schemeClr>
                </a:solidFill>
              </a:rPr>
              <a:t>working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9495" y="1736242"/>
            <a:ext cx="10473055" cy="25853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El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w</a:t>
            </a:r>
            <a:r>
              <a:rPr sz="2800" spc="-20" dirty="0">
                <a:latin typeface="Calibri"/>
                <a:cs typeface="Calibri"/>
              </a:rPr>
              <a:t>orkin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vuel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un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spc="10" dirty="0">
                <a:latin typeface="Calibri"/>
                <a:cs typeface="Calibri"/>
              </a:rPr>
              <a:t>u</a:t>
            </a:r>
            <a:r>
              <a:rPr sz="2800" spc="-4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tr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60" dirty="0">
                <a:latin typeface="Calibri"/>
                <a:cs typeface="Calibri"/>
              </a:rPr>
              <a:t>é</a:t>
            </a:r>
            <a:r>
              <a:rPr sz="2800" spc="-15" dirty="0">
                <a:latin typeface="Calibri"/>
                <a:cs typeface="Calibri"/>
              </a:rPr>
              <a:t>xi</a:t>
            </a:r>
            <a:r>
              <a:rPr sz="2800" spc="-4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1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</a:t>
            </a:r>
            <a:r>
              <a:rPr sz="2800" spc="-10" dirty="0">
                <a:latin typeface="Calibri"/>
                <a:cs typeface="Calibri"/>
              </a:rPr>
              <a:t>í</a:t>
            </a:r>
            <a:r>
              <a:rPr sz="2800" spc="-20" dirty="0">
                <a:latin typeface="Calibri"/>
                <a:cs typeface="Calibri"/>
              </a:rPr>
              <a:t>se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70" dirty="0">
                <a:latin typeface="Calibri"/>
                <a:cs typeface="Calibri"/>
              </a:rPr>
              <a:t>ya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qu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ep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se</a:t>
            </a:r>
            <a:r>
              <a:rPr sz="2800" spc="-50" dirty="0">
                <a:latin typeface="Calibri"/>
                <a:cs typeface="Calibri"/>
              </a:rPr>
              <a:t>nt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un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opci</a:t>
            </a:r>
            <a:r>
              <a:rPr sz="2800" spc="-5" dirty="0">
                <a:latin typeface="Calibri"/>
                <a:cs typeface="Calibri"/>
              </a:rPr>
              <a:t>ó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f</a:t>
            </a:r>
            <a:r>
              <a:rPr sz="2800" spc="-6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able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pequeñ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emp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esas,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st</a:t>
            </a:r>
            <a:r>
              <a:rPr sz="2800" spc="-15" dirty="0">
                <a:latin typeface="Calibri"/>
                <a:cs typeface="Calibri"/>
              </a:rPr>
              <a:t>ar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ups</a:t>
            </a:r>
            <a:r>
              <a:rPr sz="2800" spc="-15" dirty="0">
                <a:latin typeface="Calibri"/>
                <a:cs typeface="Calibri"/>
              </a:rPr>
              <a:t> y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eelance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775" spc="7" baseline="25525" dirty="0">
                <a:latin typeface="Calibri"/>
                <a:cs typeface="Calibri"/>
              </a:rPr>
              <a:t>[</a:t>
            </a:r>
            <a:r>
              <a:rPr sz="2775" baseline="25525" dirty="0">
                <a:latin typeface="Calibri"/>
                <a:cs typeface="Calibri"/>
              </a:rPr>
              <a:t>1</a:t>
            </a:r>
            <a:r>
              <a:rPr sz="2775" spc="7" baseline="25525" dirty="0">
                <a:latin typeface="Calibri"/>
                <a:cs typeface="Calibri"/>
              </a:rPr>
              <a:t>]</a:t>
            </a:r>
            <a:r>
              <a:rPr sz="2800" dirty="0">
                <a:latin typeface="Calibri"/>
                <a:cs typeface="Calibri"/>
              </a:rPr>
              <a:t>.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ejemplo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ne</a:t>
            </a:r>
            <a:r>
              <a:rPr sz="2800" spc="-40" dirty="0">
                <a:latin typeface="Calibri"/>
                <a:cs typeface="Calibri"/>
              </a:rPr>
              <a:t>g</a:t>
            </a:r>
            <a:r>
              <a:rPr sz="2800" spc="-20" dirty="0">
                <a:latin typeface="Calibri"/>
                <a:cs typeface="Calibri"/>
              </a:rPr>
              <a:t>ocio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es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b="1" spc="-45" dirty="0">
                <a:latin typeface="Calibri"/>
                <a:cs typeface="Calibri"/>
              </a:rPr>
              <a:t>C</a:t>
            </a:r>
            <a:r>
              <a:rPr sz="2800" b="1" spc="-25" dirty="0">
                <a:latin typeface="Calibri"/>
                <a:cs typeface="Calibri"/>
              </a:rPr>
              <a:t>OH</a:t>
            </a:r>
            <a:r>
              <a:rPr sz="2800" b="1" spc="-65" dirty="0">
                <a:latin typeface="Calibri"/>
                <a:cs typeface="Calibri"/>
              </a:rPr>
              <a:t>A</a:t>
            </a:r>
            <a:r>
              <a:rPr sz="2800" b="1" spc="-15" dirty="0">
                <a:latin typeface="Calibri"/>
                <a:cs typeface="Calibri"/>
              </a:rPr>
              <a:t>US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s</a:t>
            </a:r>
            <a:r>
              <a:rPr sz="2800" spc="-20" dirty="0">
                <a:latin typeface="Calibri"/>
                <a:cs typeface="Calibri"/>
              </a:rPr>
              <a:t>pac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5" dirty="0">
                <a:latin typeface="Calibri"/>
                <a:cs typeface="Calibri"/>
              </a:rPr>
              <a:t>o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ki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ciu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 Que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25" dirty="0">
                <a:latin typeface="Calibri"/>
                <a:cs typeface="Calibri"/>
              </a:rPr>
              <a:t>é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qu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ece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 err="1">
                <a:latin typeface="Calibri"/>
                <a:cs typeface="Calibri"/>
              </a:rPr>
              <a:t>des</a:t>
            </a:r>
            <a:r>
              <a:rPr sz="2800" spc="-5" dirty="0" err="1">
                <a:latin typeface="Calibri"/>
                <a:cs typeface="Calibri"/>
              </a:rPr>
              <a:t>d</a:t>
            </a:r>
            <a:r>
              <a:rPr sz="2800" spc="-15" dirty="0" err="1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5" dirty="0" err="1">
                <a:latin typeface="Calibri"/>
                <a:cs typeface="Calibri"/>
              </a:rPr>
              <a:t>espacios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abajo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scri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ori</a:t>
            </a:r>
            <a:r>
              <a:rPr sz="2800" spc="1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ijos,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</a:t>
            </a:r>
            <a:r>
              <a:rPr sz="2800" spc="-1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st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sala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j</a:t>
            </a:r>
            <a:r>
              <a:rPr sz="2800" spc="-5" dirty="0">
                <a:latin typeface="Calibri"/>
                <a:cs typeface="Calibri"/>
              </a:rPr>
              <a:t>u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as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oficina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n </a:t>
            </a:r>
            <a:r>
              <a:rPr sz="2800" spc="-15" dirty="0">
                <a:latin typeface="Calibri"/>
                <a:cs typeface="Calibri"/>
              </a:rPr>
              <a:t>equ</a:t>
            </a:r>
            <a:r>
              <a:rPr sz="2800" spc="-3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pada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.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775" spc="7" baseline="25525" dirty="0">
                <a:latin typeface="Calibri"/>
                <a:cs typeface="Calibri"/>
              </a:rPr>
              <a:t>[</a:t>
            </a:r>
            <a:r>
              <a:rPr sz="2775" baseline="25525" dirty="0">
                <a:latin typeface="Calibri"/>
                <a:cs typeface="Calibri"/>
              </a:rPr>
              <a:t>2</a:t>
            </a:r>
            <a:r>
              <a:rPr sz="2775" spc="7" baseline="25525" dirty="0">
                <a:latin typeface="Calibri"/>
                <a:cs typeface="Calibri"/>
              </a:rPr>
              <a:t>]</a:t>
            </a:r>
            <a:endParaRPr sz="2775" baseline="2552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4438" y="827024"/>
            <a:ext cx="518312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>
                <a:solidFill>
                  <a:schemeClr val="accent4">
                    <a:lumMod val="50000"/>
                  </a:schemeClr>
                </a:solidFill>
              </a:rPr>
              <a:t>Cas</a:t>
            </a:r>
            <a:r>
              <a:rPr spc="-20" dirty="0">
                <a:solidFill>
                  <a:schemeClr val="accent4">
                    <a:lumMod val="50000"/>
                  </a:schemeClr>
                </a:solidFill>
              </a:rPr>
              <a:t>o</a:t>
            </a:r>
            <a:r>
              <a:rPr spc="5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spc="-35" dirty="0">
                <a:solidFill>
                  <a:schemeClr val="accent4">
                    <a:lumMod val="50000"/>
                  </a:schemeClr>
                </a:solidFill>
              </a:rPr>
              <a:t>E</a:t>
            </a:r>
            <a:r>
              <a:rPr spc="-20" dirty="0">
                <a:solidFill>
                  <a:schemeClr val="accent4">
                    <a:lumMod val="50000"/>
                  </a:schemeClr>
                </a:solidFill>
              </a:rPr>
              <a:t>spacio</a:t>
            </a:r>
            <a:r>
              <a:rPr dirty="0">
                <a:solidFill>
                  <a:schemeClr val="accent4">
                    <a:lumMod val="50000"/>
                  </a:schemeClr>
                </a:solidFill>
              </a:rPr>
              <a:t> de</a:t>
            </a:r>
            <a:r>
              <a:rPr spc="2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spc="-25" dirty="0">
                <a:solidFill>
                  <a:schemeClr val="accent4">
                    <a:lumMod val="50000"/>
                  </a:schemeClr>
                </a:solidFill>
              </a:rPr>
              <a:t>C</a:t>
            </a:r>
            <a:r>
              <a:rPr spc="-35" dirty="0">
                <a:solidFill>
                  <a:schemeClr val="accent4">
                    <a:lumMod val="50000"/>
                  </a:schemeClr>
                </a:solidFill>
              </a:rPr>
              <a:t>o</a:t>
            </a:r>
            <a:r>
              <a:rPr spc="-20" dirty="0">
                <a:solidFill>
                  <a:schemeClr val="accent4">
                    <a:lumMod val="50000"/>
                  </a:schemeClr>
                </a:solidFill>
              </a:rPr>
              <a:t>working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8626" y="5008753"/>
            <a:ext cx="8365490" cy="1076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4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-45" dirty="0">
                <a:latin typeface="Calibri"/>
                <a:cs typeface="Calibri"/>
              </a:rPr>
              <a:t>f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n</a:t>
            </a:r>
            <a:r>
              <a:rPr sz="1800" b="1" spc="-15" dirty="0">
                <a:latin typeface="Calibri"/>
                <a:cs typeface="Calibri"/>
              </a:rPr>
              <a:t>cias</a:t>
            </a:r>
            <a:endParaRPr sz="18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[1]</a:t>
            </a:r>
            <a:r>
              <a:rPr sz="1800" spc="-5" dirty="0">
                <a:latin typeface="Calibri"/>
                <a:cs typeface="Calibri"/>
              </a:rPr>
              <a:t> Solí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10" dirty="0">
                <a:latin typeface="Calibri"/>
                <a:cs typeface="Calibri"/>
              </a:rPr>
              <a:t>2018</a:t>
            </a:r>
            <a:r>
              <a:rPr sz="1800" spc="-20" dirty="0">
                <a:latin typeface="Calibri"/>
                <a:cs typeface="Calibri"/>
              </a:rPr>
              <a:t>)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Guía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25" dirty="0">
                <a:latin typeface="Calibri"/>
                <a:cs typeface="Calibri"/>
              </a:rPr>
              <a:t>F</a:t>
            </a:r>
            <a:r>
              <a:rPr sz="1800" i="1" spc="-5" dirty="0">
                <a:latin typeface="Calibri"/>
                <a:cs typeface="Calibri"/>
              </a:rPr>
              <a:t>orb</a:t>
            </a:r>
            <a:r>
              <a:rPr sz="1800" i="1" spc="-10" dirty="0">
                <a:latin typeface="Calibri"/>
                <a:cs typeface="Calibri"/>
              </a:rPr>
              <a:t>es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d</a:t>
            </a:r>
            <a:r>
              <a:rPr sz="1800" i="1" spc="-10" dirty="0">
                <a:latin typeface="Calibri"/>
                <a:cs typeface="Calibri"/>
              </a:rPr>
              <a:t>e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C</a:t>
            </a:r>
            <a:r>
              <a:rPr sz="1800" i="1" spc="-15" dirty="0">
                <a:latin typeface="Calibri"/>
                <a:cs typeface="Calibri"/>
              </a:rPr>
              <a:t>owo</a:t>
            </a:r>
            <a:r>
              <a:rPr sz="1800" i="1" spc="-20" dirty="0">
                <a:latin typeface="Calibri"/>
                <a:cs typeface="Calibri"/>
              </a:rPr>
              <a:t>r</a:t>
            </a:r>
            <a:r>
              <a:rPr sz="1800" i="1" dirty="0">
                <a:latin typeface="Calibri"/>
                <a:cs typeface="Calibri"/>
              </a:rPr>
              <a:t>k</a:t>
            </a:r>
            <a:r>
              <a:rPr sz="1800" i="1" spc="-10" dirty="0">
                <a:latin typeface="Calibri"/>
                <a:cs typeface="Calibri"/>
              </a:rPr>
              <a:t>i</a:t>
            </a:r>
            <a:r>
              <a:rPr sz="1800" i="1" spc="-5" dirty="0">
                <a:latin typeface="Calibri"/>
                <a:cs typeface="Calibri"/>
              </a:rPr>
              <a:t>ng:</a:t>
            </a:r>
            <a:r>
              <a:rPr sz="1800" i="1" spc="20" dirty="0">
                <a:latin typeface="Calibri"/>
                <a:cs typeface="Calibri"/>
              </a:rPr>
              <a:t> </a:t>
            </a:r>
            <a:r>
              <a:rPr sz="1800" i="1" spc="-40" dirty="0">
                <a:latin typeface="Calibri"/>
                <a:cs typeface="Calibri"/>
              </a:rPr>
              <a:t>t</a:t>
            </a:r>
            <a:r>
              <a:rPr sz="1800" i="1" spc="-5" dirty="0">
                <a:latin typeface="Calibri"/>
                <a:cs typeface="Calibri"/>
              </a:rPr>
              <a:t>od</a:t>
            </a:r>
            <a:r>
              <a:rPr sz="1800" i="1" dirty="0">
                <a:latin typeface="Calibri"/>
                <a:cs typeface="Calibri"/>
              </a:rPr>
              <a:t>o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l</a:t>
            </a:r>
            <a:r>
              <a:rPr sz="1800" i="1" dirty="0">
                <a:latin typeface="Calibri"/>
                <a:cs typeface="Calibri"/>
              </a:rPr>
              <a:t>o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qu</a:t>
            </a:r>
            <a:r>
              <a:rPr sz="1800" i="1" spc="-10" dirty="0">
                <a:latin typeface="Calibri"/>
                <a:cs typeface="Calibri"/>
              </a:rPr>
              <a:t>e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ne</a:t>
            </a:r>
            <a:r>
              <a:rPr sz="1800" i="1" spc="-25" dirty="0">
                <a:latin typeface="Calibri"/>
                <a:cs typeface="Calibri"/>
              </a:rPr>
              <a:t>c</a:t>
            </a:r>
            <a:r>
              <a:rPr sz="1800" i="1" dirty="0">
                <a:latin typeface="Calibri"/>
                <a:cs typeface="Calibri"/>
              </a:rPr>
              <a:t>es</a:t>
            </a:r>
            <a:r>
              <a:rPr sz="1800" i="1" spc="-10" dirty="0">
                <a:latin typeface="Calibri"/>
                <a:cs typeface="Calibri"/>
              </a:rPr>
              <a:t>i</a:t>
            </a:r>
            <a:r>
              <a:rPr sz="1800" i="1" spc="-40" dirty="0">
                <a:latin typeface="Calibri"/>
                <a:cs typeface="Calibri"/>
              </a:rPr>
              <a:t>t</a:t>
            </a:r>
            <a:r>
              <a:rPr sz="1800" i="1" spc="-5" dirty="0">
                <a:latin typeface="Calibri"/>
                <a:cs typeface="Calibri"/>
              </a:rPr>
              <a:t>a</a:t>
            </a:r>
            <a:r>
              <a:rPr sz="1800" i="1" dirty="0">
                <a:latin typeface="Calibri"/>
                <a:cs typeface="Calibri"/>
              </a:rPr>
              <a:t>s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s</a:t>
            </a:r>
            <a:r>
              <a:rPr sz="1800" i="1" spc="-10" dirty="0">
                <a:latin typeface="Calibri"/>
                <a:cs typeface="Calibri"/>
              </a:rPr>
              <a:t>a</a:t>
            </a:r>
            <a:r>
              <a:rPr sz="1800" i="1" spc="-15" dirty="0">
                <a:latin typeface="Calibri"/>
                <a:cs typeface="Calibri"/>
              </a:rPr>
              <a:t>be</a:t>
            </a:r>
            <a:r>
              <a:rPr sz="1800" i="1" spc="-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ecupe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ado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h</a:t>
            </a:r>
            <a:r>
              <a:rPr sz="1800" u="heavy" spc="-4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ps://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w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w</a:t>
            </a:r>
            <a:r>
              <a:rPr sz="1800" u="heavy" spc="-14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w</a:t>
            </a:r>
            <a:r>
              <a:rPr sz="1800" u="heavy" spc="-3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.f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orbe</a:t>
            </a:r>
            <a:r>
              <a:rPr sz="1800" u="heavy" spc="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.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c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om.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m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x</a:t>
            </a:r>
            <a:r>
              <a:rPr sz="1800" u="heavy" spc="-3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/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gu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i</a:t>
            </a:r>
            <a:r>
              <a:rPr sz="1800" u="heavy" spc="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a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</a:t>
            </a:r>
            <a:r>
              <a:rPr sz="1800" u="heavy" spc="-3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f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orbe</a:t>
            </a:r>
            <a:r>
              <a:rPr sz="1800" u="heavy" spc="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d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</a:t>
            </a:r>
            <a:r>
              <a:rPr sz="1800" u="heavy" spc="-3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c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</a:t>
            </a:r>
            <a:r>
              <a:rPr sz="1800" u="heavy" spc="-3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w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or</a:t>
            </a:r>
            <a:r>
              <a:rPr sz="1800" u="heavy" spc="-2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k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in</a:t>
            </a:r>
            <a:r>
              <a:rPr sz="1800" u="heavy" spc="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g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</a:t>
            </a:r>
            <a:r>
              <a:rPr sz="1800" u="heavy" spc="-2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od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o-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lo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-que-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n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1800" u="heavy" spc="-2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c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si</a:t>
            </a:r>
            <a:r>
              <a:rPr sz="1800" u="heavy" spc="-4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a</a:t>
            </a:r>
            <a:r>
              <a:rPr sz="1800" u="heavy" spc="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a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b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r/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[2]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spc="-4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US.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(s</a:t>
            </a:r>
            <a:r>
              <a:rPr sz="1800" spc="-35" dirty="0">
                <a:latin typeface="Calibri"/>
                <a:cs typeface="Calibri"/>
              </a:rPr>
              <a:t>.</a:t>
            </a:r>
            <a:r>
              <a:rPr sz="1800" spc="-12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.)</a:t>
            </a:r>
            <a:r>
              <a:rPr sz="1800" dirty="0">
                <a:latin typeface="Calibri"/>
                <a:cs typeface="Calibri"/>
              </a:rPr>
              <a:t>. </a:t>
            </a:r>
            <a:r>
              <a:rPr sz="1800" i="1" spc="-55" dirty="0">
                <a:latin typeface="Calibri"/>
                <a:cs typeface="Calibri"/>
              </a:rPr>
              <a:t>P</a:t>
            </a:r>
            <a:r>
              <a:rPr sz="1800" i="1" spc="-5" dirty="0">
                <a:latin typeface="Calibri"/>
                <a:cs typeface="Calibri"/>
              </a:rPr>
              <a:t>aqu</a:t>
            </a:r>
            <a:r>
              <a:rPr sz="1800" i="1" spc="-15" dirty="0">
                <a:latin typeface="Calibri"/>
                <a:cs typeface="Calibri"/>
              </a:rPr>
              <a:t>e</a:t>
            </a:r>
            <a:r>
              <a:rPr sz="1800" i="1" spc="-40" dirty="0">
                <a:latin typeface="Calibri"/>
                <a:cs typeface="Calibri"/>
              </a:rPr>
              <a:t>t</a:t>
            </a:r>
            <a:r>
              <a:rPr sz="1800" i="1" spc="-10" dirty="0">
                <a:latin typeface="Calibri"/>
                <a:cs typeface="Calibri"/>
              </a:rPr>
              <a:t>es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ecupe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ado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h</a:t>
            </a:r>
            <a:r>
              <a:rPr sz="1800" u="heavy" spc="-4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p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s:/</a:t>
            </a:r>
            <a:r>
              <a:rPr sz="1800" u="heavy" spc="-3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/</a:t>
            </a:r>
            <a:r>
              <a:rPr sz="1800" u="heavy" spc="-3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c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oha</a:t>
            </a:r>
            <a:r>
              <a:rPr sz="1800" u="heavy" spc="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u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s</a:t>
            </a:r>
            <a:r>
              <a:rPr sz="1800" u="heavy" spc="-5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.</a:t>
            </a:r>
            <a:r>
              <a:rPr sz="1800" u="heavy" spc="-3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w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or</a:t>
            </a:r>
            <a:r>
              <a:rPr sz="1800" u="heavy" spc="-2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k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/p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a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q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u</a:t>
            </a:r>
            <a:r>
              <a:rPr sz="1800" u="heavy" spc="-2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e</a:t>
            </a:r>
            <a:r>
              <a:rPr sz="1800" u="heavy" spc="-4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e</a:t>
            </a:r>
            <a:r>
              <a:rPr sz="1800" u="heavy" spc="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s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/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1287269" y="1432011"/>
            <a:ext cx="9617455" cy="215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pc="-20" dirty="0"/>
              <a:t>Nu</a:t>
            </a:r>
            <a:r>
              <a:rPr spc="-5" dirty="0"/>
              <a:t>e</a:t>
            </a:r>
            <a:r>
              <a:rPr spc="-55" dirty="0"/>
              <a:t>s</a:t>
            </a:r>
            <a:r>
              <a:rPr spc="-10" dirty="0"/>
              <a:t>t</a:t>
            </a:r>
            <a:r>
              <a:rPr spc="-65" dirty="0"/>
              <a:t>r</a:t>
            </a:r>
            <a:r>
              <a:rPr spc="-15" dirty="0"/>
              <a:t>o</a:t>
            </a:r>
            <a:r>
              <a:rPr spc="175" dirty="0"/>
              <a:t> </a:t>
            </a:r>
            <a:r>
              <a:rPr spc="-50" dirty="0"/>
              <a:t>r</a:t>
            </a:r>
            <a:r>
              <a:rPr spc="-25" dirty="0"/>
              <a:t>e</a:t>
            </a:r>
            <a:r>
              <a:rPr spc="-35" dirty="0"/>
              <a:t>t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15" dirty="0"/>
              <a:t>el</a:t>
            </a:r>
            <a:r>
              <a:rPr spc="165" dirty="0"/>
              <a:t> </a:t>
            </a:r>
            <a:r>
              <a:rPr spc="-20" dirty="0"/>
              <a:t>dí</a:t>
            </a:r>
            <a:r>
              <a:rPr spc="-15" dirty="0"/>
              <a:t>a</a:t>
            </a:r>
            <a:r>
              <a:rPr spc="17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75" dirty="0"/>
              <a:t> </a:t>
            </a:r>
            <a:r>
              <a:rPr spc="-20" dirty="0"/>
              <a:t>h</a:t>
            </a:r>
            <a:r>
              <a:rPr spc="-30" dirty="0"/>
              <a:t>o</a:t>
            </a:r>
            <a:r>
              <a:rPr spc="-15" dirty="0"/>
              <a:t>y</a:t>
            </a:r>
            <a:r>
              <a:rPr spc="165" dirty="0"/>
              <a:t> </a:t>
            </a:r>
            <a:r>
              <a:rPr spc="-15" dirty="0"/>
              <a:t>es</a:t>
            </a:r>
            <a:r>
              <a:rPr spc="165" dirty="0"/>
              <a:t> </a:t>
            </a:r>
            <a:r>
              <a:rPr spc="-10" dirty="0"/>
              <a:t>t</a:t>
            </a:r>
            <a:r>
              <a:rPr spc="-75" dirty="0"/>
              <a:t>r</a:t>
            </a:r>
            <a:r>
              <a:rPr spc="-15" dirty="0"/>
              <a:t>abajar</a:t>
            </a:r>
            <a:r>
              <a:rPr spc="175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80" dirty="0"/>
              <a:t> </a:t>
            </a:r>
            <a:r>
              <a:rPr spc="-20" dirty="0"/>
              <a:t>u</a:t>
            </a:r>
            <a:r>
              <a:rPr spc="-15" dirty="0"/>
              <a:t>n</a:t>
            </a:r>
            <a:r>
              <a:rPr spc="175" dirty="0"/>
              <a:t> </a:t>
            </a:r>
            <a:r>
              <a:rPr spc="-20" dirty="0"/>
              <a:t>diseñ</a:t>
            </a:r>
            <a:r>
              <a:rPr spc="-15" dirty="0"/>
              <a:t>o</a:t>
            </a:r>
            <a:r>
              <a:rPr spc="185" dirty="0"/>
              <a:t> </a:t>
            </a:r>
            <a:r>
              <a:rPr spc="-15" dirty="0"/>
              <a:t>fí</a:t>
            </a:r>
            <a:r>
              <a:rPr spc="-25" dirty="0"/>
              <a:t>s</a:t>
            </a:r>
            <a:r>
              <a:rPr spc="-10" dirty="0"/>
              <a:t>i</a:t>
            </a:r>
            <a:r>
              <a:rPr spc="-40" dirty="0"/>
              <a:t>c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80" dirty="0"/>
              <a:t> </a:t>
            </a:r>
            <a:r>
              <a:rPr spc="-50" dirty="0"/>
              <a:t>r</a:t>
            </a:r>
            <a:r>
              <a:rPr spc="-15" dirty="0"/>
              <a:t>ed en</a:t>
            </a:r>
            <a:r>
              <a:rPr dirty="0"/>
              <a:t> </a:t>
            </a:r>
            <a:r>
              <a:rPr spc="-35" dirty="0"/>
              <a:t> </a:t>
            </a:r>
            <a:r>
              <a:rPr b="1" spc="-65" dirty="0">
                <a:latin typeface="Calibri"/>
                <a:cs typeface="Calibri"/>
              </a:rPr>
              <a:t>P</a:t>
            </a:r>
            <a:r>
              <a:rPr b="1" spc="-15" dirty="0">
                <a:latin typeface="Calibri"/>
                <a:cs typeface="Calibri"/>
              </a:rPr>
              <a:t>a</a:t>
            </a:r>
            <a:r>
              <a:rPr b="1" spc="-10" dirty="0">
                <a:latin typeface="Calibri"/>
                <a:cs typeface="Calibri"/>
              </a:rPr>
              <a:t>c</a:t>
            </a:r>
            <a:r>
              <a:rPr b="1" spc="-75" dirty="0">
                <a:latin typeface="Calibri"/>
                <a:cs typeface="Calibri"/>
              </a:rPr>
              <a:t>k</a:t>
            </a:r>
            <a:r>
              <a:rPr b="1" spc="-4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t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65" dirty="0">
                <a:latin typeface="Calibri"/>
                <a:cs typeface="Calibri"/>
              </a:rPr>
              <a:t>T</a:t>
            </a:r>
            <a:r>
              <a:rPr b="1" spc="-60" dirty="0">
                <a:latin typeface="Calibri"/>
                <a:cs typeface="Calibri"/>
              </a:rPr>
              <a:t>r</a:t>
            </a:r>
            <a:r>
              <a:rPr b="1" spc="-15" dirty="0">
                <a:latin typeface="Calibri"/>
                <a:cs typeface="Calibri"/>
              </a:rPr>
              <a:t>ac</a:t>
            </a:r>
            <a:r>
              <a:rPr b="1" spc="-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spc="-15" dirty="0"/>
              <a:t>y</a:t>
            </a:r>
            <a:r>
              <a:rPr dirty="0"/>
              <a:t> </a:t>
            </a:r>
            <a:r>
              <a:rPr spc="-25" dirty="0"/>
              <a:t> </a:t>
            </a:r>
            <a:r>
              <a:rPr spc="-50" dirty="0"/>
              <a:t>r</a:t>
            </a:r>
            <a:r>
              <a:rPr spc="-15" dirty="0"/>
              <a:t>eal</a:t>
            </a:r>
            <a:r>
              <a:rPr spc="-25" dirty="0"/>
              <a:t>i</a:t>
            </a:r>
            <a:r>
              <a:rPr spc="-65" dirty="0"/>
              <a:t>z</a:t>
            </a:r>
            <a:r>
              <a:rPr spc="-15" dirty="0"/>
              <a:t>ar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dirty="0"/>
              <a:t> </a:t>
            </a:r>
            <a:r>
              <a:rPr spc="-40" dirty="0"/>
              <a:t> </a:t>
            </a:r>
            <a:r>
              <a:rPr spc="-20" dirty="0"/>
              <a:t>p</a:t>
            </a:r>
            <a:r>
              <a:rPr spc="-55" dirty="0"/>
              <a:t>r</a:t>
            </a:r>
            <a:r>
              <a:rPr spc="-20" dirty="0"/>
              <a:t>og</a:t>
            </a:r>
            <a:r>
              <a:rPr spc="-70" dirty="0"/>
              <a:t>r</a:t>
            </a:r>
            <a:r>
              <a:rPr spc="-20" dirty="0"/>
              <a:t>ama</a:t>
            </a:r>
            <a:r>
              <a:rPr spc="-5" dirty="0"/>
              <a:t>c</a:t>
            </a:r>
            <a:r>
              <a:rPr spc="-15" dirty="0"/>
              <a:t>ión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los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eq</a:t>
            </a:r>
            <a:r>
              <a:rPr spc="-5" dirty="0"/>
              <a:t>u</a:t>
            </a:r>
            <a:r>
              <a:rPr spc="-10" dirty="0"/>
              <a:t>i</a:t>
            </a:r>
            <a:r>
              <a:rPr spc="-30" dirty="0"/>
              <a:t>p</a:t>
            </a:r>
            <a:r>
              <a:rPr spc="-5" dirty="0"/>
              <a:t>o</a:t>
            </a:r>
            <a:r>
              <a:rPr spc="-15" dirty="0"/>
              <a:t>s</a:t>
            </a:r>
            <a:r>
              <a:rPr dirty="0"/>
              <a:t> </a:t>
            </a:r>
            <a:r>
              <a:rPr spc="-15" dirty="0"/>
              <a:t> </a:t>
            </a:r>
            <a:r>
              <a:rPr spc="-20" dirty="0"/>
              <a:t>de</a:t>
            </a:r>
            <a:r>
              <a:rPr spc="-15" dirty="0"/>
              <a:t> </a:t>
            </a:r>
            <a:r>
              <a:rPr spc="-10" dirty="0" err="1"/>
              <a:t>i</a:t>
            </a:r>
            <a:r>
              <a:rPr spc="-55" dirty="0" err="1"/>
              <a:t>n</a:t>
            </a:r>
            <a:r>
              <a:rPr spc="-35" dirty="0" err="1"/>
              <a:t>t</a:t>
            </a:r>
            <a:r>
              <a:rPr spc="-15" dirty="0" err="1"/>
              <a:t>e</a:t>
            </a:r>
            <a:r>
              <a:rPr spc="-50" dirty="0" err="1"/>
              <a:t>r</a:t>
            </a:r>
            <a:r>
              <a:rPr spc="-35" dirty="0" err="1"/>
              <a:t>c</a:t>
            </a:r>
            <a:r>
              <a:rPr spc="-20" dirty="0" err="1"/>
              <a:t>on</a:t>
            </a:r>
            <a:r>
              <a:rPr spc="-65" dirty="0" err="1"/>
              <a:t>e</a:t>
            </a:r>
            <a:r>
              <a:rPr spc="-5" dirty="0" err="1"/>
              <a:t>x</a:t>
            </a:r>
            <a:r>
              <a:rPr spc="-15" dirty="0" err="1"/>
              <a:t>ión</a:t>
            </a:r>
            <a:r>
              <a:rPr lang="es-ES" spc="-15" dirty="0"/>
              <a:t>,</a:t>
            </a:r>
            <a:r>
              <a:rPr dirty="0"/>
              <a:t> </a:t>
            </a:r>
            <a:r>
              <a:rPr spc="-135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dirty="0"/>
              <a:t> </a:t>
            </a:r>
            <a:r>
              <a:rPr spc="-125" dirty="0"/>
              <a:t> </a:t>
            </a:r>
            <a:r>
              <a:rPr dirty="0"/>
              <a:t>in</a:t>
            </a:r>
            <a:r>
              <a:rPr spc="-40" dirty="0"/>
              <a:t>s</a:t>
            </a:r>
            <a:r>
              <a:rPr spc="-45" dirty="0"/>
              <a:t>t</a:t>
            </a:r>
            <a:r>
              <a:rPr spc="5" dirty="0"/>
              <a:t>a</a:t>
            </a:r>
            <a:r>
              <a:rPr dirty="0"/>
              <a:t>lación </a:t>
            </a:r>
            <a:r>
              <a:rPr spc="-20" dirty="0"/>
              <a:t>d</a:t>
            </a:r>
            <a:r>
              <a:rPr spc="-15" dirty="0"/>
              <a:t>el</a:t>
            </a:r>
            <a:r>
              <a:rPr dirty="0"/>
              <a:t> </a:t>
            </a:r>
            <a:r>
              <a:rPr spc="-5" dirty="0" err="1"/>
              <a:t>s</a:t>
            </a:r>
            <a:r>
              <a:rPr spc="-15" dirty="0" err="1"/>
              <a:t>e</a:t>
            </a:r>
            <a:r>
              <a:rPr spc="5" dirty="0" err="1"/>
              <a:t>r</a:t>
            </a:r>
            <a:r>
              <a:rPr spc="-15" dirty="0" err="1"/>
              <a:t>v</a:t>
            </a:r>
            <a:r>
              <a:rPr spc="-20" dirty="0" err="1"/>
              <a:t>i</a:t>
            </a:r>
            <a:r>
              <a:rPr spc="-15" dirty="0" err="1"/>
              <a:t>cio</a:t>
            </a:r>
            <a:r>
              <a:rPr lang="es-ES" spc="-15" dirty="0"/>
              <a:t> de</a:t>
            </a:r>
            <a:r>
              <a:rPr dirty="0"/>
              <a:t> </a:t>
            </a:r>
            <a:r>
              <a:rPr b="1" spc="-25" dirty="0">
                <a:latin typeface="Calibri"/>
                <a:cs typeface="Calibri"/>
              </a:rPr>
              <a:t>DHC</a:t>
            </a:r>
            <a:r>
              <a:rPr b="1" spc="-15" dirty="0">
                <a:latin typeface="Calibri"/>
                <a:cs typeface="Calibri"/>
              </a:rPr>
              <a:t>P</a:t>
            </a:r>
            <a:r>
              <a:rPr lang="es-ES" spc="-15" dirty="0">
                <a:latin typeface="Calibri"/>
                <a:cs typeface="Calibri"/>
              </a:rPr>
              <a:t>, la configuración de </a:t>
            </a:r>
            <a:r>
              <a:rPr lang="es-ES" b="1" spc="-15" dirty="0" err="1">
                <a:latin typeface="Calibri"/>
                <a:cs typeface="Calibri"/>
              </a:rPr>
              <a:t>VLANs</a:t>
            </a:r>
            <a:r>
              <a:rPr lang="es-ES" spc="-15" dirty="0">
                <a:latin typeface="Calibri"/>
                <a:cs typeface="Calibri"/>
              </a:rPr>
              <a:t>,</a:t>
            </a:r>
            <a:r>
              <a:rPr lang="es-ES" b="1" spc="-15" dirty="0">
                <a:latin typeface="Calibri"/>
                <a:cs typeface="Calibri"/>
              </a:rPr>
              <a:t> rutas estáticas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lang="es-ES" spc="-10" dirty="0">
                <a:latin typeface="Calibri"/>
                <a:cs typeface="Calibri"/>
              </a:rPr>
              <a:t>y una </a:t>
            </a:r>
            <a:r>
              <a:rPr lang="es-ES" b="1" spc="-10" dirty="0">
                <a:latin typeface="Calibri"/>
                <a:cs typeface="Calibri"/>
              </a:rPr>
              <a:t>ruta por default </a:t>
            </a:r>
            <a:r>
              <a:rPr spc="-20" dirty="0"/>
              <a:t>pa</a:t>
            </a:r>
            <a:r>
              <a:rPr spc="-75" dirty="0"/>
              <a:t>r</a:t>
            </a:r>
            <a:r>
              <a:rPr spc="-15" dirty="0"/>
              <a:t>a</a:t>
            </a:r>
            <a:r>
              <a:rPr spc="130" dirty="0"/>
              <a:t> </a:t>
            </a:r>
            <a:r>
              <a:rPr spc="-15" dirty="0"/>
              <a:t>log</a:t>
            </a:r>
            <a:r>
              <a:rPr spc="-80" dirty="0"/>
              <a:t>r</a:t>
            </a:r>
            <a:r>
              <a:rPr spc="-15" dirty="0"/>
              <a:t>ar</a:t>
            </a:r>
            <a:r>
              <a:rPr spc="11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35" dirty="0"/>
              <a:t>c</a:t>
            </a:r>
            <a:r>
              <a:rPr spc="-20" dirty="0"/>
              <a:t>onectivid</a:t>
            </a:r>
            <a:r>
              <a:rPr spc="-5" dirty="0"/>
              <a:t>a</a:t>
            </a:r>
            <a:r>
              <a:rPr spc="-15" dirty="0"/>
              <a:t>d</a:t>
            </a:r>
            <a:r>
              <a:rPr spc="12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35" dirty="0"/>
              <a:t> </a:t>
            </a:r>
            <a:r>
              <a:rPr spc="-10" dirty="0"/>
              <a:t>u</a:t>
            </a:r>
            <a:r>
              <a:rPr spc="-15" dirty="0"/>
              <a:t>n</a:t>
            </a:r>
            <a:r>
              <a:rPr spc="114" dirty="0"/>
              <a:t> </a:t>
            </a:r>
            <a:r>
              <a:rPr spc="-15" dirty="0"/>
              <a:t>e</a:t>
            </a:r>
            <a:r>
              <a:rPr spc="-10" dirty="0"/>
              <a:t>s</a:t>
            </a:r>
            <a:r>
              <a:rPr spc="-20" dirty="0"/>
              <a:t>paci</a:t>
            </a:r>
            <a:r>
              <a:rPr spc="-15" dirty="0"/>
              <a:t>o</a:t>
            </a:r>
            <a:r>
              <a:rPr spc="13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20" dirty="0"/>
              <a:t> </a:t>
            </a:r>
            <a:r>
              <a:rPr spc="-35" dirty="0"/>
              <a:t>c</a:t>
            </a:r>
            <a:r>
              <a:rPr spc="-25" dirty="0"/>
              <a:t>o</a:t>
            </a:r>
            <a:r>
              <a:rPr spc="-40" dirty="0"/>
              <a:t>w</a:t>
            </a:r>
            <a:r>
              <a:rPr spc="-25" dirty="0"/>
              <a:t>o</a:t>
            </a:r>
            <a:r>
              <a:rPr spc="-15" dirty="0"/>
              <a:t>rking</a:t>
            </a:r>
            <a:r>
              <a:rPr spc="120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2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50" dirty="0"/>
              <a:t>r</a:t>
            </a:r>
            <a:r>
              <a:rPr spc="-15" dirty="0"/>
              <a:t>ed</a:t>
            </a:r>
            <a:r>
              <a:rPr spc="-10" dirty="0"/>
              <a:t> I</a:t>
            </a:r>
            <a:r>
              <a:rPr spc="-45" dirty="0"/>
              <a:t>n</a:t>
            </a:r>
            <a:r>
              <a:rPr spc="-35" dirty="0"/>
              <a:t>t</a:t>
            </a:r>
            <a:r>
              <a:rPr spc="-15" dirty="0"/>
              <a:t>ern</a:t>
            </a:r>
            <a:r>
              <a:rPr spc="-40" dirty="0"/>
              <a:t>e</a:t>
            </a:r>
            <a:r>
              <a:rPr spc="-10" dirty="0"/>
              <a:t>t</a:t>
            </a:r>
            <a:r>
              <a:rPr dirty="0"/>
              <a:t>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04436" y="457200"/>
            <a:ext cx="5183123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>
                <a:solidFill>
                  <a:schemeClr val="accent4">
                    <a:lumMod val="50000"/>
                  </a:schemeClr>
                </a:solidFill>
              </a:rPr>
              <a:t>Cas</a:t>
            </a:r>
            <a:r>
              <a:rPr spc="-20" dirty="0">
                <a:solidFill>
                  <a:schemeClr val="accent4">
                    <a:lumMod val="50000"/>
                  </a:schemeClr>
                </a:solidFill>
              </a:rPr>
              <a:t>o</a:t>
            </a:r>
            <a:r>
              <a:rPr spc="5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spc="-35" dirty="0">
                <a:solidFill>
                  <a:schemeClr val="accent4">
                    <a:lumMod val="50000"/>
                  </a:schemeClr>
                </a:solidFill>
              </a:rPr>
              <a:t>E</a:t>
            </a:r>
            <a:r>
              <a:rPr spc="-20" dirty="0">
                <a:solidFill>
                  <a:schemeClr val="accent4">
                    <a:lumMod val="50000"/>
                  </a:schemeClr>
                </a:solidFill>
              </a:rPr>
              <a:t>spacio</a:t>
            </a:r>
            <a:r>
              <a:rPr dirty="0">
                <a:solidFill>
                  <a:schemeClr val="accent4">
                    <a:lumMod val="50000"/>
                  </a:schemeClr>
                </a:solidFill>
              </a:rPr>
              <a:t> de</a:t>
            </a:r>
            <a:r>
              <a:rPr spc="2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spc="-25" dirty="0">
                <a:solidFill>
                  <a:schemeClr val="accent4">
                    <a:lumMod val="50000"/>
                  </a:schemeClr>
                </a:solidFill>
              </a:rPr>
              <a:t>C</a:t>
            </a:r>
            <a:r>
              <a:rPr spc="-35" dirty="0">
                <a:solidFill>
                  <a:schemeClr val="accent4">
                    <a:lumMod val="50000"/>
                  </a:schemeClr>
                </a:solidFill>
              </a:rPr>
              <a:t>o</a:t>
            </a:r>
            <a:r>
              <a:rPr spc="-20" dirty="0">
                <a:solidFill>
                  <a:schemeClr val="accent4">
                    <a:lumMod val="50000"/>
                  </a:schemeClr>
                </a:solidFill>
              </a:rPr>
              <a:t>working</a:t>
            </a:r>
          </a:p>
        </p:txBody>
      </p:sp>
      <p:pic>
        <p:nvPicPr>
          <p:cNvPr id="5" name="Imagen 4" descr="Una captura de pantalla de un celular con la imagen de un videojuego&#10;&#10;Descripción generada automáticamente con confianza baja">
            <a:extLst>
              <a:ext uri="{FF2B5EF4-FFF2-40B4-BE49-F238E27FC236}">
                <a16:creationId xmlns:a16="http://schemas.microsoft.com/office/drawing/2014/main" id="{0DF0B658-8BDF-4311-A02B-61331522721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124" y="3886200"/>
            <a:ext cx="314960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52046E05-C6D1-4999-96B4-BB5012BAB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005" y="1295401"/>
            <a:ext cx="9154796" cy="5197718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3513772" y="421066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Cas</a:t>
            </a:r>
            <a:r>
              <a:rPr sz="3200" b="1" spc="-20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o</a:t>
            </a:r>
            <a:r>
              <a:rPr sz="3200" b="1" spc="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3200" b="1" spc="-3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E</a:t>
            </a:r>
            <a:r>
              <a:rPr sz="3200" b="1" spc="-20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spacio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 de</a:t>
            </a:r>
            <a:r>
              <a:rPr sz="3200" b="1" spc="20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Co</a:t>
            </a:r>
            <a:r>
              <a:rPr sz="3200" b="1" spc="-2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w</a:t>
            </a:r>
            <a:r>
              <a:rPr sz="3200" b="1" spc="-20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ork</a:t>
            </a:r>
            <a:r>
              <a:rPr sz="3200" b="1" spc="-5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i</a:t>
            </a:r>
            <a:r>
              <a:rPr sz="3200" b="1" spc="-20" dirty="0">
                <a:solidFill>
                  <a:schemeClr val="accent4">
                    <a:lumMod val="50000"/>
                  </a:schemeClr>
                </a:solidFill>
                <a:latin typeface="Calibri"/>
                <a:cs typeface="Calibri"/>
              </a:rPr>
              <a:t>ng</a:t>
            </a:r>
            <a:endParaRPr sz="3200" dirty="0">
              <a:solidFill>
                <a:schemeClr val="accent4">
                  <a:lumMod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5EAAB3B-5925-414E-B6F3-ACD389299CD4}"/>
              </a:ext>
            </a:extLst>
          </p:cNvPr>
          <p:cNvSpPr txBox="1"/>
          <p:nvPr/>
        </p:nvSpPr>
        <p:spPr>
          <a:xfrm>
            <a:off x="5638800" y="116795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65.255.255.252 /30</a:t>
            </a:r>
            <a:endParaRPr lang="es-MX" sz="14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38BBC62-5122-4A03-B687-05CDCC3A6B0F}"/>
              </a:ext>
            </a:extLst>
          </p:cNvPr>
          <p:cNvSpPr txBox="1"/>
          <p:nvPr/>
        </p:nvSpPr>
        <p:spPr>
          <a:xfrm>
            <a:off x="5562599" y="1849116"/>
            <a:ext cx="668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.253</a:t>
            </a:r>
            <a:endParaRPr lang="es-MX" sz="1400" b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10B32E8-C79B-442F-81C5-CFB68650DEF5}"/>
              </a:ext>
            </a:extLst>
          </p:cNvPr>
          <p:cNvSpPr txBox="1"/>
          <p:nvPr/>
        </p:nvSpPr>
        <p:spPr>
          <a:xfrm>
            <a:off x="6684326" y="1857619"/>
            <a:ext cx="554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/>
              <a:t>.254</a:t>
            </a:r>
            <a:endParaRPr lang="es-MX" sz="1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5995" y="1429544"/>
            <a:ext cx="11053119" cy="35109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00"/>
              </a:lnSpc>
              <a:spcAft>
                <a:spcPts val="600"/>
              </a:spcAft>
            </a:pPr>
            <a:r>
              <a:rPr sz="2000" spc="-5" dirty="0">
                <a:latin typeface="Calibri"/>
                <a:cs typeface="Calibri"/>
              </a:rPr>
              <a:t>Debemo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eali</a:t>
            </a:r>
            <a:r>
              <a:rPr sz="2000" spc="-35" dirty="0">
                <a:latin typeface="Calibri"/>
                <a:cs typeface="Calibri"/>
              </a:rPr>
              <a:t>z</a:t>
            </a:r>
            <a:r>
              <a:rPr sz="2000" dirty="0">
                <a:latin typeface="Calibri"/>
                <a:cs typeface="Calibri"/>
              </a:rPr>
              <a:t>ar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ñ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tri</a:t>
            </a:r>
            <a:r>
              <a:rPr sz="2000" spc="-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sid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 err="1">
                <a:latin typeface="Calibri"/>
                <a:cs typeface="Calibri"/>
              </a:rPr>
              <a:t>e</a:t>
            </a:r>
            <a:r>
              <a:rPr sz="2000" spc="-25" dirty="0" err="1">
                <a:latin typeface="Calibri"/>
                <a:cs typeface="Calibri"/>
              </a:rPr>
              <a:t>st</a:t>
            </a:r>
            <a:r>
              <a:rPr sz="2000" dirty="0" err="1">
                <a:latin typeface="Calibri"/>
                <a:cs typeface="Calibri"/>
              </a:rPr>
              <a:t>ablecidas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10" dirty="0">
                <a:latin typeface="Calibri"/>
                <a:cs typeface="Calibri"/>
              </a:rPr>
              <a:t>or</a:t>
            </a:r>
            <a:r>
              <a:rPr lang="es-ES" sz="2000" spc="-10" dirty="0">
                <a:latin typeface="Calibri"/>
                <a:cs typeface="Calibri"/>
              </a:rPr>
              <a:t> </a:t>
            </a:r>
            <a:r>
              <a:rPr sz="2000" spc="5" dirty="0" err="1">
                <a:latin typeface="Calibri"/>
                <a:cs typeface="Calibri"/>
              </a:rPr>
              <a:t>e</a:t>
            </a:r>
            <a:r>
              <a:rPr sz="2000" dirty="0" err="1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 err="1">
                <a:latin typeface="Calibri"/>
                <a:cs typeface="Calibri"/>
              </a:rPr>
              <a:t>cli</a:t>
            </a:r>
            <a:r>
              <a:rPr sz="2000" spc="10" dirty="0" err="1">
                <a:latin typeface="Calibri"/>
                <a:cs typeface="Calibri"/>
              </a:rPr>
              <a:t>e</a:t>
            </a:r>
            <a:r>
              <a:rPr sz="2000" spc="-25" dirty="0" err="1">
                <a:latin typeface="Calibri"/>
                <a:cs typeface="Calibri"/>
              </a:rPr>
              <a:t>n</a:t>
            </a:r>
            <a:r>
              <a:rPr sz="2000" spc="-35" dirty="0" err="1">
                <a:latin typeface="Calibri"/>
                <a:cs typeface="Calibri"/>
              </a:rPr>
              <a:t>t</a:t>
            </a:r>
            <a:r>
              <a:rPr sz="2000" spc="-5" dirty="0" err="1">
                <a:latin typeface="Calibri"/>
                <a:cs typeface="Calibri"/>
              </a:rPr>
              <a:t>e</a:t>
            </a:r>
            <a:r>
              <a:rPr lang="es-ES" sz="2000" spc="-5" dirty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150" algn="l"/>
                <a:tab pos="2332038" algn="l"/>
              </a:tabLst>
            </a:pPr>
            <a:r>
              <a:rPr sz="2000" spc="-20" dirty="0" err="1">
                <a:latin typeface="Calibri"/>
                <a:cs typeface="Calibri"/>
              </a:rPr>
              <a:t>Deb</a:t>
            </a:r>
            <a:r>
              <a:rPr sz="2000" spc="-10" dirty="0" err="1">
                <a:latin typeface="Calibri"/>
                <a:cs typeface="Calibri"/>
              </a:rPr>
              <a:t>e</a:t>
            </a:r>
            <a:r>
              <a:rPr sz="2000" dirty="0" err="1">
                <a:latin typeface="Calibri"/>
                <a:cs typeface="Calibri"/>
              </a:rPr>
              <a:t>mos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</a:t>
            </a:r>
            <a:r>
              <a:rPr sz="2000" spc="-30" dirty="0">
                <a:latin typeface="Calibri"/>
                <a:cs typeface="Calibri"/>
              </a:rPr>
              <a:t>z</a:t>
            </a:r>
            <a:r>
              <a:rPr sz="2000" spc="-10" dirty="0">
                <a:latin typeface="Calibri"/>
                <a:cs typeface="Calibri"/>
              </a:rPr>
              <a:t>ar </a:t>
            </a:r>
            <a:r>
              <a:rPr sz="2000" b="1" spc="-20" dirty="0">
                <a:latin typeface="Calibri"/>
                <a:cs typeface="Calibri"/>
              </a:rPr>
              <a:t>VL</a:t>
            </a:r>
            <a:r>
              <a:rPr sz="2000" b="1" spc="-10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.</a:t>
            </a:r>
            <a:endParaRPr lang="es-ES" sz="2000" dirty="0">
              <a:latin typeface="Calibri"/>
              <a:cs typeface="Calibri"/>
            </a:endParaRP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sz="2000" spc="-20" dirty="0" err="1">
                <a:latin typeface="Calibri"/>
                <a:cs typeface="Calibri"/>
              </a:rPr>
              <a:t>Deb</a:t>
            </a:r>
            <a:r>
              <a:rPr sz="2000" spc="-10" dirty="0" err="1">
                <a:latin typeface="Calibri"/>
                <a:cs typeface="Calibri"/>
              </a:rPr>
              <a:t>e</a:t>
            </a:r>
            <a:r>
              <a:rPr sz="2000" dirty="0" err="1">
                <a:latin typeface="Calibri"/>
                <a:cs typeface="Calibri"/>
              </a:rPr>
              <a:t>mos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</a:t>
            </a:r>
            <a:r>
              <a:rPr sz="2000" spc="-30" dirty="0">
                <a:latin typeface="Calibri"/>
                <a:cs typeface="Calibri"/>
              </a:rPr>
              <a:t>z</a:t>
            </a:r>
            <a:r>
              <a:rPr sz="2000" spc="-10" dirty="0">
                <a:latin typeface="Calibri"/>
                <a:cs typeface="Calibri"/>
              </a:rPr>
              <a:t>ar t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VLAN</a:t>
            </a:r>
            <a:r>
              <a:rPr sz="2000" b="1" spc="-15" dirty="0">
                <a:latin typeface="Calibri"/>
                <a:cs typeface="Calibri"/>
              </a:rPr>
              <a:t>S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(M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na</a:t>
            </a:r>
            <a:r>
              <a:rPr sz="2000" spc="-25" dirty="0">
                <a:latin typeface="Calibri"/>
                <a:cs typeface="Calibri"/>
              </a:rPr>
              <a:t>g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1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Us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 S</a:t>
            </a:r>
            <a:r>
              <a:rPr sz="2000" spc="5" dirty="0">
                <a:latin typeface="Calibri"/>
                <a:cs typeface="Calibri"/>
              </a:rPr>
              <a:t>er</a:t>
            </a:r>
            <a:r>
              <a:rPr sz="2000" spc="-10" dirty="0">
                <a:latin typeface="Calibri"/>
                <a:cs typeface="Calibri"/>
              </a:rPr>
              <a:t>vice</a:t>
            </a:r>
            <a:r>
              <a:rPr sz="2000" dirty="0">
                <a:latin typeface="Calibri"/>
                <a:cs typeface="Calibri"/>
              </a:rPr>
              <a:t>s)</a:t>
            </a: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sz="2000" spc="-5" dirty="0">
                <a:latin typeface="Calibri"/>
                <a:cs typeface="Calibri"/>
              </a:rPr>
              <a:t>S</a:t>
            </a:r>
            <a:r>
              <a:rPr lang="es-ES" sz="2000" spc="-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grupo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se</a:t>
            </a:r>
            <a:r>
              <a:rPr sz="2000" b="1" spc="-2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s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tiene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ción</a:t>
            </a:r>
            <a:r>
              <a:rPr sz="2000" spc="-15" dirty="0">
                <a:latin typeface="Calibri"/>
                <a:cs typeface="Calibri"/>
              </a:rPr>
              <a:t> IP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dinámi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b="1" spc="-5" dirty="0">
                <a:latin typeface="Calibri"/>
                <a:cs typeface="Calibri"/>
              </a:rPr>
              <a:t>DHCP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MX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Configurar</a:t>
            </a:r>
            <a:r>
              <a:rPr lang="es-MX" sz="1800" spc="9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</a:t>
            </a:r>
            <a:r>
              <a:rPr lang="es-MX" sz="1800" spc="9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VLAN1</a:t>
            </a:r>
            <a:r>
              <a:rPr lang="es-MX" sz="1800" b="1" spc="25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 switch </a:t>
            </a:r>
            <a:r>
              <a:rPr lang="es-MX" sz="1800" b="1" spc="-5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SCompany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la </a:t>
            </a:r>
            <a:r>
              <a:rPr lang="es-MX" spc="-5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primera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IP valida de la subred y el</a:t>
            </a:r>
            <a:r>
              <a:rPr lang="es-MX" sz="1800" spc="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MX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default </a:t>
            </a:r>
            <a:r>
              <a:rPr lang="es-MX" sz="1800" b="1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Gateway</a:t>
            </a:r>
            <a:r>
              <a:rPr lang="es-MX" sz="1800" spc="-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ES" sz="2000" spc="-20" dirty="0">
                <a:latin typeface="Calibri"/>
                <a:cs typeface="Calibri"/>
              </a:rPr>
              <a:t>Deb</a:t>
            </a:r>
            <a:r>
              <a:rPr lang="es-ES" sz="2000" spc="-10" dirty="0">
                <a:latin typeface="Calibri"/>
                <a:cs typeface="Calibri"/>
              </a:rPr>
              <a:t>e</a:t>
            </a:r>
            <a:r>
              <a:rPr lang="es-ES" sz="2000" dirty="0">
                <a:latin typeface="Calibri"/>
                <a:cs typeface="Calibri"/>
              </a:rPr>
              <a:t>mos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spc="-35" dirty="0">
                <a:latin typeface="Calibri"/>
                <a:cs typeface="Calibri"/>
              </a:rPr>
              <a:t>c</a:t>
            </a:r>
            <a:r>
              <a:rPr lang="es-ES" sz="2000" spc="-5" dirty="0">
                <a:latin typeface="Calibri"/>
                <a:cs typeface="Calibri"/>
              </a:rPr>
              <a:t>onec</a:t>
            </a:r>
            <a:r>
              <a:rPr lang="es-ES" sz="2000" spc="-20" dirty="0">
                <a:latin typeface="Calibri"/>
                <a:cs typeface="Calibri"/>
              </a:rPr>
              <a:t>t</a:t>
            </a:r>
            <a:r>
              <a:rPr lang="es-ES" sz="2000" spc="-10" dirty="0">
                <a:latin typeface="Calibri"/>
                <a:cs typeface="Calibri"/>
              </a:rPr>
              <a:t>ar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la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spc="-55" dirty="0">
                <a:latin typeface="Calibri"/>
                <a:cs typeface="Calibri"/>
              </a:rPr>
              <a:t>r</a:t>
            </a:r>
            <a:r>
              <a:rPr lang="es-ES" sz="2000" spc="-15" dirty="0">
                <a:latin typeface="Calibri"/>
                <a:cs typeface="Calibri"/>
              </a:rPr>
              <a:t>ed</a:t>
            </a:r>
            <a:r>
              <a:rPr lang="es-ES" sz="2000" spc="25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lo</a:t>
            </a:r>
            <a:r>
              <a:rPr lang="es-ES" sz="2000" spc="-30" dirty="0">
                <a:latin typeface="Calibri"/>
                <a:cs typeface="Calibri"/>
              </a:rPr>
              <a:t>c</a:t>
            </a:r>
            <a:r>
              <a:rPr lang="es-ES" sz="2000" dirty="0">
                <a:latin typeface="Calibri"/>
                <a:cs typeface="Calibri"/>
              </a:rPr>
              <a:t>al</a:t>
            </a:r>
            <a:r>
              <a:rPr lang="es-ES" sz="2000" spc="25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a</a:t>
            </a:r>
            <a:r>
              <a:rPr lang="es-ES" sz="2000" spc="20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los</a:t>
            </a:r>
            <a:r>
              <a:rPr lang="es-ES" sz="2000" spc="10" dirty="0">
                <a:latin typeface="Calibri"/>
                <a:cs typeface="Calibri"/>
              </a:rPr>
              <a:t> </a:t>
            </a:r>
            <a:r>
              <a:rPr lang="es-ES" sz="2000" spc="-20" dirty="0">
                <a:latin typeface="Calibri"/>
                <a:cs typeface="Calibri"/>
              </a:rPr>
              <a:t>se</a:t>
            </a:r>
            <a:r>
              <a:rPr lang="es-ES" sz="2000" spc="15" dirty="0">
                <a:latin typeface="Calibri"/>
                <a:cs typeface="Calibri"/>
              </a:rPr>
              <a:t>r</a:t>
            </a:r>
            <a:r>
              <a:rPr lang="es-ES" sz="2000" dirty="0">
                <a:latin typeface="Calibri"/>
                <a:cs typeface="Calibri"/>
              </a:rPr>
              <a:t>vicios</a:t>
            </a:r>
            <a:r>
              <a:rPr lang="es-ES" sz="2000" spc="15" dirty="0">
                <a:latin typeface="Calibri"/>
                <a:cs typeface="Calibri"/>
              </a:rPr>
              <a:t> </a:t>
            </a:r>
            <a:r>
              <a:rPr lang="es-ES" sz="2000" spc="-20" dirty="0">
                <a:latin typeface="Calibri"/>
                <a:cs typeface="Calibri"/>
              </a:rPr>
              <a:t>d</a:t>
            </a:r>
            <a:r>
              <a:rPr lang="es-ES" sz="2000" spc="-15" dirty="0">
                <a:latin typeface="Calibri"/>
                <a:cs typeface="Calibri"/>
              </a:rPr>
              <a:t>e</a:t>
            </a:r>
            <a:r>
              <a:rPr lang="es-ES" sz="2000" spc="25" dirty="0">
                <a:latin typeface="Calibri"/>
                <a:cs typeface="Calibri"/>
              </a:rPr>
              <a:t> </a:t>
            </a:r>
            <a:r>
              <a:rPr lang="es-ES" sz="2000" dirty="0">
                <a:latin typeface="Calibri"/>
                <a:cs typeface="Calibri"/>
              </a:rPr>
              <a:t>I</a:t>
            </a:r>
            <a:r>
              <a:rPr lang="es-ES" sz="2000" spc="-30" dirty="0">
                <a:latin typeface="Calibri"/>
                <a:cs typeface="Calibri"/>
              </a:rPr>
              <a:t>n</a:t>
            </a:r>
            <a:r>
              <a:rPr lang="es-ES" sz="2000" spc="-35" dirty="0">
                <a:latin typeface="Calibri"/>
                <a:cs typeface="Calibri"/>
              </a:rPr>
              <a:t>t</a:t>
            </a:r>
            <a:r>
              <a:rPr lang="es-ES" sz="2000" spc="-15" dirty="0">
                <a:latin typeface="Calibri"/>
                <a:cs typeface="Calibri"/>
              </a:rPr>
              <a:t>e</a:t>
            </a:r>
            <a:r>
              <a:rPr lang="es-ES" sz="2000" dirty="0">
                <a:latin typeface="Calibri"/>
                <a:cs typeface="Calibri"/>
              </a:rPr>
              <a:t>r</a:t>
            </a:r>
            <a:r>
              <a:rPr lang="es-ES" sz="2000" spc="-20" dirty="0">
                <a:latin typeface="Calibri"/>
                <a:cs typeface="Calibri"/>
              </a:rPr>
              <a:t>net. Para interconectar la red local con el proveedor de servicios es necesario instalar una </a:t>
            </a:r>
            <a:r>
              <a:rPr lang="es-ES" sz="2000" b="1" spc="-20" dirty="0">
                <a:latin typeface="Calibri"/>
                <a:cs typeface="Calibri"/>
              </a:rPr>
              <a:t>ruta por default</a:t>
            </a:r>
            <a:r>
              <a:rPr lang="es-ES" sz="2000" spc="-20" dirty="0">
                <a:latin typeface="Calibri"/>
                <a:cs typeface="Calibri"/>
              </a:rPr>
              <a:t>. </a:t>
            </a: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lang="es-ES" sz="2000" spc="-20" dirty="0">
                <a:latin typeface="Calibri"/>
                <a:cs typeface="Calibri"/>
              </a:rPr>
              <a:t>Debemos configurar rutas estáticas en el </a:t>
            </a:r>
            <a:r>
              <a:rPr lang="es-ES" sz="2000" b="1" spc="-20" dirty="0">
                <a:latin typeface="Calibri"/>
                <a:cs typeface="Calibri"/>
              </a:rPr>
              <a:t>ISP</a:t>
            </a:r>
            <a:r>
              <a:rPr lang="es-ES" sz="2000" spc="-20" dirty="0">
                <a:latin typeface="Calibri"/>
                <a:cs typeface="Calibri"/>
              </a:rPr>
              <a:t> para que se pueda conectar con la red local.</a:t>
            </a: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sz="2000" spc="-50" dirty="0" err="1">
                <a:latin typeface="Calibri"/>
                <a:cs typeface="Calibri"/>
              </a:rPr>
              <a:t>R</a:t>
            </a:r>
            <a:r>
              <a:rPr sz="2000" spc="-15" dirty="0" err="1">
                <a:latin typeface="Calibri"/>
                <a:cs typeface="Calibri"/>
              </a:rPr>
              <a:t>ea</a:t>
            </a:r>
            <a:r>
              <a:rPr sz="2000" dirty="0" err="1">
                <a:latin typeface="Calibri"/>
                <a:cs typeface="Calibri"/>
              </a:rPr>
              <a:t>li</a:t>
            </a:r>
            <a:r>
              <a:rPr sz="2000" spc="-40" dirty="0" err="1">
                <a:latin typeface="Calibri"/>
                <a:cs typeface="Calibri"/>
              </a:rPr>
              <a:t>z</a:t>
            </a:r>
            <a:r>
              <a:rPr sz="2000" spc="-10" dirty="0" err="1">
                <a:latin typeface="Calibri"/>
                <a:cs typeface="Calibri"/>
              </a:rPr>
              <a:t>ar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pru</a:t>
            </a:r>
            <a:r>
              <a:rPr sz="2000" b="1" spc="-10" dirty="0">
                <a:latin typeface="Calibri"/>
                <a:cs typeface="Calibri"/>
              </a:rPr>
              <a:t>e</a:t>
            </a:r>
            <a:r>
              <a:rPr sz="2000" b="1" spc="-5" dirty="0">
                <a:latin typeface="Calibri"/>
                <a:cs typeface="Calibri"/>
              </a:rPr>
              <a:t>ba</a:t>
            </a:r>
            <a:r>
              <a:rPr sz="2000" b="1" dirty="0">
                <a:latin typeface="Calibri"/>
                <a:cs typeface="Calibri"/>
              </a:rPr>
              <a:t>s </a:t>
            </a:r>
            <a:r>
              <a:rPr sz="2000" b="1" spc="-20" dirty="0">
                <a:latin typeface="Calibri"/>
                <a:cs typeface="Calibri"/>
              </a:rPr>
              <a:t>d</a:t>
            </a:r>
            <a:r>
              <a:rPr sz="2000" b="1" spc="-15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c</a:t>
            </a:r>
            <a:r>
              <a:rPr sz="2000" b="1" spc="-5" dirty="0">
                <a:latin typeface="Calibri"/>
                <a:cs typeface="Calibri"/>
              </a:rPr>
              <a:t>onectivida</a:t>
            </a: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ne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15" dirty="0">
                <a:latin typeface="Calibri"/>
                <a:cs typeface="Calibri"/>
              </a:rPr>
              <a:t>esar</a:t>
            </a:r>
            <a:r>
              <a:rPr sz="2000" dirty="0">
                <a:latin typeface="Calibri"/>
                <a:cs typeface="Calibri"/>
              </a:rPr>
              <a:t>ias.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0439E7-051A-49D7-BFD6-237A56112EE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304800"/>
            <a:ext cx="10443519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Restricciones y consideraciones del cliente</a:t>
            </a:r>
          </a:p>
        </p:txBody>
      </p:sp>
      <p:pic>
        <p:nvPicPr>
          <p:cNvPr id="5" name="Imagen 4" descr="Un ratón de computadora&#10;&#10;Descripción generada automáticamente con confianza media">
            <a:extLst>
              <a:ext uri="{FF2B5EF4-FFF2-40B4-BE49-F238E27FC236}">
                <a16:creationId xmlns:a16="http://schemas.microsoft.com/office/drawing/2014/main" id="{927F9FD1-2B32-4E2C-B331-0E2268D604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434" y="4689022"/>
            <a:ext cx="2485571" cy="186417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563C1C54-5D83-44FD-B139-597B7716E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2286000"/>
            <a:ext cx="6979016" cy="3962400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2743200" y="326195"/>
            <a:ext cx="6011227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del servicio de DHCP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990593"/>
            <a:ext cx="10820400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Tenemos tres subredes asociadas con las </a:t>
            </a:r>
            <a:r>
              <a:rPr lang="es-ES_tradnl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ES_tradnl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10, 20 y 30</a:t>
            </a: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subred de los usuarios (</a:t>
            </a:r>
            <a:r>
              <a:rPr lang="es-ES_tradnl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VLAN 20</a:t>
            </a: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es a la única a la que se le asignarán direcciones IP dinámicas.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primero las excepciones.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DHCP en el </a:t>
            </a:r>
            <a:r>
              <a:rPr lang="es-ES_tradnl" sz="16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_tradnl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334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2157840" y="1196752"/>
            <a:ext cx="7984840" cy="503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 las direcciones estáticas del pool de DHCP.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excluded-address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Dir_IP_Inicial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Dir_IP_Final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dinámicas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solicitadas.</a:t>
            </a:r>
          </a:p>
          <a:p>
            <a:pPr lvl="1">
              <a:lnSpc>
                <a:spcPct val="150000"/>
              </a:lnSpc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NombrePool</a:t>
            </a:r>
            <a:endParaRPr lang="es-MX" sz="20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dirIP_inicial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Máscara de subred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 puerta de enlace predeterminada (default Gateway):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0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371600" y="5893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mínima de un servicio DHCP</a:t>
            </a:r>
          </a:p>
        </p:txBody>
      </p:sp>
    </p:spTree>
    <p:extLst>
      <p:ext uri="{BB962C8B-B14F-4D97-AF65-F5344CB8AC3E}">
        <p14:creationId xmlns:p14="http://schemas.microsoft.com/office/powerpoint/2010/main" val="1798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>
            <a:extLst>
              <a:ext uri="{FF2B5EF4-FFF2-40B4-BE49-F238E27FC236}">
                <a16:creationId xmlns:a16="http://schemas.microsoft.com/office/drawing/2014/main" id="{11399008-B6DC-439E-94C0-0C16FB735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089" y="1931604"/>
            <a:ext cx="7021195" cy="3986347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3513772" y="249900"/>
            <a:ext cx="516445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sz="3200" b="1" spc="-25" dirty="0">
                <a:latin typeface="Calibri"/>
                <a:cs typeface="Calibri"/>
              </a:rPr>
              <a:t>Configuración de las </a:t>
            </a:r>
            <a:r>
              <a:rPr lang="es-ES" sz="3200" b="1" spc="-25" dirty="0" err="1">
                <a:latin typeface="Calibri"/>
                <a:cs typeface="Calibri"/>
              </a:rPr>
              <a:t>VLANs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134ED542-4C7D-4B50-8C07-A5B19B10A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90600"/>
            <a:ext cx="10820400" cy="74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Las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VLANs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son redes virtuales que permiten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segmentar el tráfico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tener distintos dominios de broadcast en una misma interface del </a:t>
            </a:r>
            <a:r>
              <a:rPr lang="es-ES" sz="1500" dirty="0" err="1"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, con el uso de las subinterfaces. </a:t>
            </a:r>
            <a:endParaRPr lang="es-MX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7 CuadroTexto">
            <a:extLst>
              <a:ext uri="{FF2B5EF4-FFF2-40B4-BE49-F238E27FC236}">
                <a16:creationId xmlns:a16="http://schemas.microsoft.com/office/drawing/2014/main" id="{38E0D603-2C5E-46E8-85CD-52C2F196B0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124" y="1857393"/>
            <a:ext cx="4536490" cy="4089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El definir subinterfaces en el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RFrontera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implica que la interface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recibe peticiones de la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10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,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20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30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s-ES_tradnl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Las subinterfaces se definen con la interface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y se le concatena la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subinteface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asociada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con la </a:t>
            </a:r>
            <a:r>
              <a:rPr lang="es-ES" sz="1500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g0/0.10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El protocolo de encapsulamiento debe incluir el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id 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de la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vlan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dirección IP de la </a:t>
            </a:r>
            <a:r>
              <a:rPr lang="es-ES" sz="1500" b="1" dirty="0" err="1">
                <a:latin typeface="Arial" panose="020B0604020202020204" pitchFamily="34" charset="0"/>
                <a:cs typeface="Arial" panose="020B0604020202020204" pitchFamily="34" charset="0"/>
              </a:rPr>
              <a:t>subinterface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va a ser la </a:t>
            </a:r>
            <a:r>
              <a:rPr lang="es-ES" sz="1500" b="1" dirty="0">
                <a:latin typeface="Arial" panose="020B0604020202020204" pitchFamily="34" charset="0"/>
                <a:cs typeface="Arial" panose="020B0604020202020204" pitchFamily="34" charset="0"/>
              </a:rPr>
              <a:t>última dirección IP válida</a:t>
            </a:r>
            <a:r>
              <a:rPr lang="es-ES" sz="1500" dirty="0">
                <a:latin typeface="Arial" panose="020B0604020202020204" pitchFamily="34" charset="0"/>
                <a:cs typeface="Arial" panose="020B0604020202020204" pitchFamily="34" charset="0"/>
              </a:rPr>
              <a:t> de la subred o bloque.</a:t>
            </a:r>
            <a:endParaRPr lang="es-MX" sz="15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4A257207-C0B6-4A79-BAD3-15457EB2C9C4}"/>
              </a:ext>
            </a:extLst>
          </p:cNvPr>
          <p:cNvSpPr/>
          <p:nvPr/>
        </p:nvSpPr>
        <p:spPr>
          <a:xfrm>
            <a:off x="7217100" y="2590800"/>
            <a:ext cx="936300" cy="96508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0FF2611-1ED3-4786-87DA-8B97BDD6D4E8}"/>
              </a:ext>
            </a:extLst>
          </p:cNvPr>
          <p:cNvSpPr/>
          <p:nvPr/>
        </p:nvSpPr>
        <p:spPr>
          <a:xfrm>
            <a:off x="5616900" y="2532692"/>
            <a:ext cx="1600200" cy="5048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1: Native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192.168.1.152 /30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7646E0FB-7123-46AC-A020-B0A72B7A742A}"/>
              </a:ext>
            </a:extLst>
          </p:cNvPr>
          <p:cNvSpPr/>
          <p:nvPr/>
        </p:nvSpPr>
        <p:spPr>
          <a:xfrm>
            <a:off x="5143500" y="4505325"/>
            <a:ext cx="1600200" cy="504807"/>
          </a:xfrm>
          <a:prstGeom prst="roundRect">
            <a:avLst/>
          </a:prstGeom>
          <a:solidFill>
            <a:srgbClr val="83E9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10: Manager</a:t>
            </a: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192.168.1.128 /28</a:t>
            </a:r>
            <a:endParaRPr lang="es-MX" sz="1200" b="1" dirty="0">
              <a:solidFill>
                <a:schemeClr val="tx1"/>
              </a:solidFill>
            </a:endParaRP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8EA805EE-8667-4E41-9C93-A92AA57345F0}"/>
              </a:ext>
            </a:extLst>
          </p:cNvPr>
          <p:cNvSpPr/>
          <p:nvPr/>
        </p:nvSpPr>
        <p:spPr>
          <a:xfrm>
            <a:off x="9228568" y="4495800"/>
            <a:ext cx="1600200" cy="504807"/>
          </a:xfrm>
          <a:prstGeom prst="roundRect">
            <a:avLst/>
          </a:prstGeom>
          <a:solidFill>
            <a:srgbClr val="A647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bg1"/>
                </a:solidFill>
              </a:rPr>
              <a:t>VLAN 30: </a:t>
            </a:r>
            <a:r>
              <a:rPr lang="es-ES" sz="1200" b="1" dirty="0" err="1">
                <a:solidFill>
                  <a:schemeClr val="bg1"/>
                </a:solidFill>
              </a:rPr>
              <a:t>Services</a:t>
            </a:r>
            <a:endParaRPr lang="es-ES" sz="1200" b="1" dirty="0">
              <a:solidFill>
                <a:schemeClr val="bg1"/>
              </a:solidFill>
            </a:endParaRPr>
          </a:p>
          <a:p>
            <a:pPr algn="ctr"/>
            <a:r>
              <a:rPr lang="es-ES" sz="1200" b="1" dirty="0">
                <a:solidFill>
                  <a:schemeClr val="bg1"/>
                </a:solidFill>
              </a:rPr>
              <a:t>192.168.1.144 /29</a:t>
            </a:r>
            <a:endParaRPr lang="es-MX" sz="1200" b="1" dirty="0">
              <a:solidFill>
                <a:schemeClr val="bg1"/>
              </a:solidFill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78C57497-126C-4137-A1FF-E5303A262B69}"/>
              </a:ext>
            </a:extLst>
          </p:cNvPr>
          <p:cNvSpPr/>
          <p:nvPr/>
        </p:nvSpPr>
        <p:spPr>
          <a:xfrm>
            <a:off x="6981825" y="5379923"/>
            <a:ext cx="1600200" cy="504807"/>
          </a:xfrm>
          <a:prstGeom prst="roundRect">
            <a:avLst/>
          </a:prstGeom>
          <a:solidFill>
            <a:srgbClr val="FBFB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b="1" dirty="0">
                <a:solidFill>
                  <a:schemeClr val="tx1"/>
                </a:solidFill>
              </a:rPr>
              <a:t>VLAN 20: </a:t>
            </a:r>
            <a:r>
              <a:rPr lang="es-ES" sz="1200" b="1" dirty="0" err="1">
                <a:solidFill>
                  <a:schemeClr val="tx1"/>
                </a:solidFill>
              </a:rPr>
              <a:t>Users</a:t>
            </a:r>
            <a:endParaRPr lang="es-ES" sz="1200" b="1" dirty="0">
              <a:solidFill>
                <a:schemeClr val="tx1"/>
              </a:solidFill>
            </a:endParaRPr>
          </a:p>
          <a:p>
            <a:pPr algn="ctr"/>
            <a:r>
              <a:rPr lang="es-ES" sz="1200" b="1" dirty="0">
                <a:solidFill>
                  <a:schemeClr val="tx1"/>
                </a:solidFill>
              </a:rPr>
              <a:t>192.168.1.0 /25</a:t>
            </a:r>
            <a:endParaRPr lang="es-MX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682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3099</TotalTime>
  <Words>1242</Words>
  <Application>Microsoft Office PowerPoint</Application>
  <PresentationFormat>Panorámica</PresentationFormat>
  <Paragraphs>159</Paragraphs>
  <Slides>17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Dom Casual</vt:lpstr>
      <vt:lpstr>Symbol</vt:lpstr>
      <vt:lpstr>Office Theme</vt:lpstr>
      <vt:lpstr>TC 2006B  Interconexión de dispositivos</vt:lpstr>
      <vt:lpstr>Caso Espacio de Coworking</vt:lpstr>
      <vt:lpstr>Caso Espacio de Coworking</vt:lpstr>
      <vt:lpstr>Caso Espacio de Coworking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Oscar Hernández Pérez</dc:creator>
  <cp:lastModifiedBy>Lizethe Pérez Fuertes</cp:lastModifiedBy>
  <cp:revision>86</cp:revision>
  <dcterms:created xsi:type="dcterms:W3CDTF">2021-02-01T12:33:05Z</dcterms:created>
  <dcterms:modified xsi:type="dcterms:W3CDTF">2022-05-08T21:21:19Z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2020-11-04T00:00:00Z</vt:filetime>
  </property>
  <property fmtid="{D5CDD505-2E9C-101B-9397-08002B2CF9AE}" pid="3" name="LastSaved">
    <vt:filetime>2021-02-01T00:00:00Z</vt:filetime>
  </property>
</Properties>
</file>