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heme/themeOverride1.xml" ContentType="application/vnd.openxmlformats-officedocument.themeOverr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heme/themeOverride2.xml" ContentType="application/vnd.openxmlformats-officedocument.themeOverr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7" r:id="rId2"/>
    <p:sldId id="991" r:id="rId3"/>
    <p:sldId id="993" r:id="rId4"/>
    <p:sldId id="994" r:id="rId5"/>
    <p:sldId id="996" r:id="rId6"/>
    <p:sldId id="997" r:id="rId7"/>
    <p:sldId id="998" r:id="rId8"/>
    <p:sldId id="999" r:id="rId9"/>
    <p:sldId id="1009" r:id="rId10"/>
    <p:sldId id="1010" r:id="rId11"/>
    <p:sldId id="1011" r:id="rId12"/>
    <p:sldId id="1012" r:id="rId13"/>
    <p:sldId id="1000" r:id="rId14"/>
    <p:sldId id="1001" r:id="rId15"/>
    <p:sldId id="1007" r:id="rId16"/>
    <p:sldId id="1008" r:id="rId17"/>
    <p:sldId id="1004" r:id="rId18"/>
    <p:sldId id="1005" r:id="rId19"/>
    <p:sldId id="275" r:id="rId20"/>
    <p:sldId id="303" r:id="rId21"/>
    <p:sldId id="307" r:id="rId22"/>
    <p:sldId id="262" r:id="rId23"/>
    <p:sldId id="308" r:id="rId24"/>
    <p:sldId id="309" r:id="rId25"/>
  </p:sldIdLst>
  <p:sldSz cx="9144000" cy="6858000" type="screen4x3"/>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E2200"/>
    <a:srgbClr val="050AC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62" autoAdjust="0"/>
    <p:restoredTop sz="92819" autoAdjust="0"/>
  </p:normalViewPr>
  <p:slideViewPr>
    <p:cSldViewPr>
      <p:cViewPr varScale="1">
        <p:scale>
          <a:sx n="102" d="100"/>
          <a:sy n="102" d="100"/>
        </p:scale>
        <p:origin x="1080" y="10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MX" dirty="0"/>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D445F07-8756-451B-A938-0248325FC7BB}" type="datetimeFigureOut">
              <a:rPr lang="es-MX" smtClean="0"/>
              <a:t>08/05/2022</a:t>
            </a:fld>
            <a:endParaRPr lang="es-MX" dirty="0"/>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MX" dirty="0"/>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MX" dirty="0"/>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993AEC0-242E-4FA7-9D3C-51E1036AC3CB}" type="slidenum">
              <a:rPr lang="es-MX" smtClean="0"/>
              <a:t>‹Nº›</a:t>
            </a:fld>
            <a:endParaRPr lang="es-MX" dirty="0"/>
          </a:p>
        </p:txBody>
      </p:sp>
    </p:spTree>
    <p:extLst>
      <p:ext uri="{BB962C8B-B14F-4D97-AF65-F5344CB8AC3E}">
        <p14:creationId xmlns:p14="http://schemas.microsoft.com/office/powerpoint/2010/main" val="38170667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MX" dirty="0"/>
          </a:p>
        </p:txBody>
      </p:sp>
      <p:sp>
        <p:nvSpPr>
          <p:cNvPr id="4" name="3 Marcador de número de diapositiva"/>
          <p:cNvSpPr>
            <a:spLocks noGrp="1"/>
          </p:cNvSpPr>
          <p:nvPr>
            <p:ph type="sldNum" sz="quarter" idx="10"/>
          </p:nvPr>
        </p:nvSpPr>
        <p:spPr/>
        <p:txBody>
          <a:bodyPr/>
          <a:lstStyle/>
          <a:p>
            <a:fld id="{5993AEC0-242E-4FA7-9D3C-51E1036AC3CB}" type="slidenum">
              <a:rPr lang="es-MX" smtClean="0"/>
              <a:t>1</a:t>
            </a:fld>
            <a:endParaRPr lang="es-MX" dirty="0"/>
          </a:p>
        </p:txBody>
      </p:sp>
    </p:spTree>
    <p:extLst>
      <p:ext uri="{BB962C8B-B14F-4D97-AF65-F5344CB8AC3E}">
        <p14:creationId xmlns:p14="http://schemas.microsoft.com/office/powerpoint/2010/main" val="14854257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10</a:t>
            </a:fld>
            <a:endParaRPr lang="es-ES" dirty="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s-ES" sz="1200" kern="1200" dirty="0">
                <a:solidFill>
                  <a:schemeClr val="tx1"/>
                </a:solidFill>
                <a:latin typeface="Arial" charset="0"/>
              </a:rPr>
              <a:t>3.2</a:t>
            </a:r>
            <a:r>
              <a:rPr lang="es-ES" dirty="0"/>
              <a:t> </a:t>
            </a:r>
            <a:r>
              <a:rPr lang="es-ES" sz="1200" kern="1200" dirty="0">
                <a:solidFill>
                  <a:schemeClr val="tx1"/>
                </a:solidFill>
                <a:latin typeface="Arial" charset="0"/>
              </a:rPr>
              <a:t>– </a:t>
            </a:r>
            <a:r>
              <a:rPr lang="es-ES" sz="1200" kern="1200" dirty="0">
                <a:solidFill>
                  <a:schemeClr val="tx1"/>
                </a:solidFill>
                <a:effectLst/>
                <a:latin typeface="Arial" charset="0"/>
              </a:rPr>
              <a:t>RIPv2</a:t>
            </a:r>
          </a:p>
          <a:p>
            <a:pPr>
              <a:lnSpc>
                <a:spcPct val="80000"/>
              </a:lnSpc>
              <a:buFontTx/>
              <a:buNone/>
            </a:pPr>
            <a:r>
              <a:rPr lang="es-ES" dirty="0">
                <a:latin typeface="Arial" charset="0"/>
              </a:rPr>
              <a:t>3.2.1 – Configurar el protocolo RIP</a:t>
            </a:r>
          </a:p>
          <a:p>
            <a:pPr marL="112713" marR="0" indent="-112713" algn="l" defTabSz="1020763" rtl="0" eaLnBrk="0" fontAlgn="base" latinLnBrk="0" hangingPunct="0">
              <a:lnSpc>
                <a:spcPct val="80000"/>
              </a:lnSpc>
              <a:spcBef>
                <a:spcPct val="50000"/>
              </a:spcBef>
              <a:spcAft>
                <a:spcPct val="0"/>
              </a:spcAft>
              <a:buClrTx/>
              <a:buSzPct val="100000"/>
              <a:buFontTx/>
              <a:buNone/>
              <a:tabLst/>
              <a:defRPr/>
            </a:pPr>
            <a:r>
              <a:rPr lang="es-ES" sz="1200" b="0" i="0" kern="1200" dirty="0">
                <a:solidFill>
                  <a:schemeClr val="tx1"/>
                </a:solidFill>
                <a:effectLst/>
                <a:latin typeface="Arial" charset="0"/>
              </a:rPr>
              <a:t>3.2.1.1</a:t>
            </a:r>
            <a:r>
              <a:rPr lang="es-ES" dirty="0"/>
              <a:t> </a:t>
            </a:r>
            <a:r>
              <a:rPr lang="es-ES" sz="1200" b="0" i="0" kern="1200" dirty="0">
                <a:solidFill>
                  <a:schemeClr val="tx1"/>
                </a:solidFill>
                <a:effectLst/>
                <a:latin typeface="Arial" charset="0"/>
              </a:rPr>
              <a:t>– Modos de configuración RIP de un router</a:t>
            </a:r>
          </a:p>
        </p:txBody>
      </p:sp>
    </p:spTree>
    <p:extLst>
      <p:ext uri="{BB962C8B-B14F-4D97-AF65-F5344CB8AC3E}">
        <p14:creationId xmlns:p14="http://schemas.microsoft.com/office/powerpoint/2010/main" val="22046237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11</a:t>
            </a:fld>
            <a:endParaRPr lang="es-ES" dirty="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s-ES" sz="1200" kern="1200" dirty="0">
                <a:solidFill>
                  <a:schemeClr val="tx1"/>
                </a:solidFill>
                <a:latin typeface="Arial" charset="0"/>
              </a:rPr>
              <a:t>3.2</a:t>
            </a:r>
            <a:r>
              <a:rPr lang="es-ES" dirty="0"/>
              <a:t> </a:t>
            </a:r>
            <a:r>
              <a:rPr lang="es-ES" sz="1200" kern="1200" dirty="0">
                <a:solidFill>
                  <a:schemeClr val="tx1"/>
                </a:solidFill>
                <a:latin typeface="Arial" charset="0"/>
              </a:rPr>
              <a:t>– </a:t>
            </a:r>
            <a:r>
              <a:rPr lang="es-ES" sz="1200" kern="1200" dirty="0">
                <a:solidFill>
                  <a:schemeClr val="tx1"/>
                </a:solidFill>
                <a:effectLst/>
                <a:latin typeface="Arial" charset="0"/>
              </a:rPr>
              <a:t>RIPv2</a:t>
            </a:r>
          </a:p>
          <a:p>
            <a:pPr>
              <a:lnSpc>
                <a:spcPct val="80000"/>
              </a:lnSpc>
              <a:buFontTx/>
              <a:buNone/>
            </a:pPr>
            <a:r>
              <a:rPr lang="es-ES" dirty="0">
                <a:latin typeface="Arial" charset="0"/>
              </a:rPr>
              <a:t>3.2.1 – Configurar el protocolo RIP</a:t>
            </a:r>
          </a:p>
          <a:p>
            <a:pPr marL="112713" marR="0" indent="-112713" algn="l" defTabSz="1020763" rtl="0" eaLnBrk="0" fontAlgn="base" latinLnBrk="0" hangingPunct="0">
              <a:lnSpc>
                <a:spcPct val="80000"/>
              </a:lnSpc>
              <a:spcBef>
                <a:spcPct val="50000"/>
              </a:spcBef>
              <a:spcAft>
                <a:spcPct val="0"/>
              </a:spcAft>
              <a:buClrTx/>
              <a:buSzPct val="100000"/>
              <a:buFontTx/>
              <a:buNone/>
              <a:tabLst/>
              <a:defRPr/>
            </a:pPr>
            <a:r>
              <a:rPr lang="es-ES" sz="1200" b="0" i="0" kern="1200" dirty="0">
                <a:solidFill>
                  <a:schemeClr val="tx1"/>
                </a:solidFill>
                <a:effectLst/>
                <a:latin typeface="Arial" charset="0"/>
              </a:rPr>
              <a:t>3.2.1.1</a:t>
            </a:r>
            <a:r>
              <a:rPr lang="es-ES" dirty="0"/>
              <a:t> </a:t>
            </a:r>
            <a:r>
              <a:rPr lang="es-ES" sz="1200" b="0" i="0" kern="1200" dirty="0">
                <a:solidFill>
                  <a:schemeClr val="tx1"/>
                </a:solidFill>
                <a:effectLst/>
                <a:latin typeface="Arial" charset="0"/>
              </a:rPr>
              <a:t>– Modos de configuración RIP de un router</a:t>
            </a:r>
          </a:p>
        </p:txBody>
      </p:sp>
    </p:spTree>
    <p:extLst>
      <p:ext uri="{BB962C8B-B14F-4D97-AF65-F5344CB8AC3E}">
        <p14:creationId xmlns:p14="http://schemas.microsoft.com/office/powerpoint/2010/main" val="31562821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12</a:t>
            </a:fld>
            <a:endParaRPr lang="es-ES" dirty="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s-ES" sz="1200" kern="1200" dirty="0">
                <a:solidFill>
                  <a:schemeClr val="tx1"/>
                </a:solidFill>
                <a:latin typeface="Arial" charset="0"/>
              </a:rPr>
              <a:t>3.2</a:t>
            </a:r>
            <a:r>
              <a:rPr lang="es-ES" dirty="0"/>
              <a:t> </a:t>
            </a:r>
            <a:r>
              <a:rPr lang="es-ES" sz="1200" kern="1200" dirty="0">
                <a:solidFill>
                  <a:schemeClr val="tx1"/>
                </a:solidFill>
                <a:latin typeface="Arial" charset="0"/>
              </a:rPr>
              <a:t>– </a:t>
            </a:r>
            <a:r>
              <a:rPr lang="es-ES" sz="1200" kern="1200" dirty="0">
                <a:solidFill>
                  <a:schemeClr val="tx1"/>
                </a:solidFill>
                <a:effectLst/>
                <a:latin typeface="Arial" charset="0"/>
              </a:rPr>
              <a:t>RIPv2</a:t>
            </a:r>
          </a:p>
          <a:p>
            <a:pPr>
              <a:lnSpc>
                <a:spcPct val="80000"/>
              </a:lnSpc>
              <a:buFontTx/>
              <a:buNone/>
            </a:pPr>
            <a:r>
              <a:rPr lang="es-ES" dirty="0">
                <a:latin typeface="Arial" charset="0"/>
              </a:rPr>
              <a:t>3.2.1 – Configurar el protocolo RIP</a:t>
            </a:r>
          </a:p>
          <a:p>
            <a:pPr marL="112713" marR="0" indent="-112713" algn="l" defTabSz="1020763" rtl="0" eaLnBrk="0" fontAlgn="base" latinLnBrk="0" hangingPunct="0">
              <a:lnSpc>
                <a:spcPct val="80000"/>
              </a:lnSpc>
              <a:spcBef>
                <a:spcPct val="50000"/>
              </a:spcBef>
              <a:spcAft>
                <a:spcPct val="0"/>
              </a:spcAft>
              <a:buClrTx/>
              <a:buSzPct val="100000"/>
              <a:buFontTx/>
              <a:buNone/>
              <a:tabLst/>
              <a:defRPr/>
            </a:pPr>
            <a:r>
              <a:rPr lang="es-ES" sz="1200" b="0" i="0" kern="1200" dirty="0">
                <a:solidFill>
                  <a:schemeClr val="tx1"/>
                </a:solidFill>
                <a:effectLst/>
                <a:latin typeface="Arial" charset="0"/>
              </a:rPr>
              <a:t>3.2.1.1</a:t>
            </a:r>
            <a:r>
              <a:rPr lang="es-ES" dirty="0"/>
              <a:t> </a:t>
            </a:r>
            <a:r>
              <a:rPr lang="es-ES" sz="1200" b="0" i="0" kern="1200" dirty="0">
                <a:solidFill>
                  <a:schemeClr val="tx1"/>
                </a:solidFill>
                <a:effectLst/>
                <a:latin typeface="Arial" charset="0"/>
              </a:rPr>
              <a:t>– Modos de configuración RIP de un router</a:t>
            </a:r>
          </a:p>
        </p:txBody>
      </p:sp>
    </p:spTree>
    <p:extLst>
      <p:ext uri="{BB962C8B-B14F-4D97-AF65-F5344CB8AC3E}">
        <p14:creationId xmlns:p14="http://schemas.microsoft.com/office/powerpoint/2010/main" val="13431540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13</a:t>
            </a:fld>
            <a:endParaRPr lang="es-ES" dirty="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s-ES" sz="1200" kern="1200" dirty="0">
                <a:solidFill>
                  <a:schemeClr val="tx1"/>
                </a:solidFill>
                <a:latin typeface="Arial" charset="0"/>
              </a:rPr>
              <a:t>3.2</a:t>
            </a:r>
            <a:r>
              <a:rPr lang="es-ES" dirty="0"/>
              <a:t> </a:t>
            </a:r>
            <a:r>
              <a:rPr lang="es-ES" sz="1200" kern="1200" dirty="0">
                <a:solidFill>
                  <a:schemeClr val="tx1"/>
                </a:solidFill>
                <a:latin typeface="Arial" charset="0"/>
              </a:rPr>
              <a:t>– </a:t>
            </a:r>
            <a:r>
              <a:rPr lang="es-ES" sz="1200" kern="1200" dirty="0">
                <a:solidFill>
                  <a:schemeClr val="tx1"/>
                </a:solidFill>
                <a:effectLst/>
                <a:latin typeface="Arial" charset="0"/>
              </a:rPr>
              <a:t>RIPv2</a:t>
            </a:r>
          </a:p>
          <a:p>
            <a:pPr>
              <a:lnSpc>
                <a:spcPct val="80000"/>
              </a:lnSpc>
              <a:buFontTx/>
              <a:buNone/>
            </a:pPr>
            <a:r>
              <a:rPr lang="es-ES" dirty="0">
                <a:latin typeface="Arial" charset="0"/>
              </a:rPr>
              <a:t>3.2.1 – Configurar el protocolo RIP</a:t>
            </a:r>
          </a:p>
          <a:p>
            <a:pPr marL="112713" marR="0" indent="-112713" algn="l" defTabSz="1020763" rtl="0" eaLnBrk="0" fontAlgn="base" latinLnBrk="0" hangingPunct="0">
              <a:lnSpc>
                <a:spcPct val="80000"/>
              </a:lnSpc>
              <a:spcBef>
                <a:spcPct val="50000"/>
              </a:spcBef>
              <a:spcAft>
                <a:spcPct val="0"/>
              </a:spcAft>
              <a:buClrTx/>
              <a:buSzPct val="100000"/>
              <a:buFontTx/>
              <a:buNone/>
              <a:tabLst/>
              <a:defRPr/>
            </a:pPr>
            <a:r>
              <a:rPr lang="es-ES" sz="1200" b="0" i="0" kern="1200" dirty="0">
                <a:solidFill>
                  <a:schemeClr val="tx1"/>
                </a:solidFill>
                <a:effectLst/>
                <a:latin typeface="Arial" charset="0"/>
              </a:rPr>
              <a:t>3.2.1.1</a:t>
            </a:r>
            <a:r>
              <a:rPr lang="es-ES" dirty="0"/>
              <a:t> </a:t>
            </a:r>
            <a:r>
              <a:rPr lang="es-ES" sz="1200" b="0" i="0" kern="1200" dirty="0">
                <a:solidFill>
                  <a:schemeClr val="tx1"/>
                </a:solidFill>
                <a:effectLst/>
                <a:latin typeface="Arial" charset="0"/>
              </a:rPr>
              <a:t>– Modos de configuración RIP de un router</a:t>
            </a:r>
          </a:p>
        </p:txBody>
      </p:sp>
    </p:spTree>
    <p:extLst>
      <p:ext uri="{BB962C8B-B14F-4D97-AF65-F5344CB8AC3E}">
        <p14:creationId xmlns:p14="http://schemas.microsoft.com/office/powerpoint/2010/main" val="13524921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14</a:t>
            </a:fld>
            <a:endParaRPr lang="es-ES" dirty="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s-ES" sz="1200" kern="1200" dirty="0">
                <a:solidFill>
                  <a:schemeClr val="tx1"/>
                </a:solidFill>
                <a:latin typeface="Arial" charset="0"/>
              </a:rPr>
              <a:t>3.2</a:t>
            </a:r>
            <a:r>
              <a:rPr lang="es-ES" dirty="0"/>
              <a:t> </a:t>
            </a:r>
            <a:r>
              <a:rPr lang="es-ES" sz="1200" kern="1200" dirty="0">
                <a:solidFill>
                  <a:schemeClr val="tx1"/>
                </a:solidFill>
                <a:latin typeface="Arial" charset="0"/>
              </a:rPr>
              <a:t>– </a:t>
            </a:r>
            <a:r>
              <a:rPr lang="es-ES" sz="1200" kern="1200" dirty="0">
                <a:solidFill>
                  <a:schemeClr val="tx1"/>
                </a:solidFill>
                <a:effectLst/>
                <a:latin typeface="Arial" charset="0"/>
              </a:rPr>
              <a:t>RIPv2</a:t>
            </a:r>
          </a:p>
          <a:p>
            <a:pPr>
              <a:lnSpc>
                <a:spcPct val="80000"/>
              </a:lnSpc>
              <a:buFontTx/>
              <a:buNone/>
            </a:pPr>
            <a:r>
              <a:rPr lang="es-ES" dirty="0">
                <a:latin typeface="Arial" charset="0"/>
              </a:rPr>
              <a:t>3.2.1 – Configurar el protocolo RIP</a:t>
            </a:r>
          </a:p>
          <a:p>
            <a:pPr marL="112713" marR="0" indent="-112713" algn="l" defTabSz="1020763" rtl="0" eaLnBrk="0" fontAlgn="base" latinLnBrk="0" hangingPunct="0">
              <a:lnSpc>
                <a:spcPct val="80000"/>
              </a:lnSpc>
              <a:spcBef>
                <a:spcPct val="50000"/>
              </a:spcBef>
              <a:spcAft>
                <a:spcPct val="0"/>
              </a:spcAft>
              <a:buClrTx/>
              <a:buSzPct val="100000"/>
              <a:buFontTx/>
              <a:buNone/>
              <a:tabLst/>
              <a:defRPr/>
            </a:pPr>
            <a:r>
              <a:rPr lang="es-ES" sz="1200" b="0" i="0" kern="1200" dirty="0">
                <a:solidFill>
                  <a:schemeClr val="tx1"/>
                </a:solidFill>
                <a:effectLst/>
                <a:latin typeface="Arial" charset="0"/>
              </a:rPr>
              <a:t>3.2.1.3</a:t>
            </a:r>
            <a:r>
              <a:rPr lang="es-ES" dirty="0"/>
              <a:t> </a:t>
            </a:r>
            <a:r>
              <a:rPr lang="es-ES" sz="1200" b="0" i="0" kern="1200" dirty="0">
                <a:solidFill>
                  <a:schemeClr val="tx1"/>
                </a:solidFill>
                <a:effectLst/>
                <a:latin typeface="Arial" charset="0"/>
              </a:rPr>
              <a:t>– Verificar el routing RIP</a:t>
            </a:r>
            <a:endParaRPr lang="es-ES" sz="1200" b="0" i="0" kern="1200" dirty="0">
              <a:solidFill>
                <a:schemeClr val="tx1"/>
              </a:solidFill>
              <a:effectLst/>
              <a:latin typeface="Arial" charset="0"/>
              <a:ea typeface="ＭＳ Ｐゴシック" charset="0"/>
              <a:cs typeface="ＭＳ Ｐゴシック" charset="0"/>
            </a:endParaRPr>
          </a:p>
        </p:txBody>
      </p:sp>
    </p:spTree>
    <p:extLst>
      <p:ext uri="{BB962C8B-B14F-4D97-AF65-F5344CB8AC3E}">
        <p14:creationId xmlns:p14="http://schemas.microsoft.com/office/powerpoint/2010/main" val="2203884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15</a:t>
            </a:fld>
            <a:endParaRPr lang="es-ES" dirty="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s-ES" sz="1200" kern="1200" dirty="0">
                <a:solidFill>
                  <a:schemeClr val="tx1"/>
                </a:solidFill>
                <a:latin typeface="Arial" charset="0"/>
              </a:rPr>
              <a:t>3.2</a:t>
            </a:r>
            <a:r>
              <a:rPr lang="es-ES" dirty="0"/>
              <a:t> </a:t>
            </a:r>
            <a:r>
              <a:rPr lang="es-ES" sz="1200" kern="1200" dirty="0">
                <a:solidFill>
                  <a:schemeClr val="tx1"/>
                </a:solidFill>
                <a:latin typeface="Arial" charset="0"/>
              </a:rPr>
              <a:t>– </a:t>
            </a:r>
            <a:r>
              <a:rPr lang="es-ES" sz="1200" kern="1200" dirty="0">
                <a:solidFill>
                  <a:schemeClr val="tx1"/>
                </a:solidFill>
                <a:effectLst/>
                <a:latin typeface="Arial" charset="0"/>
              </a:rPr>
              <a:t>RIPv2</a:t>
            </a:r>
          </a:p>
          <a:p>
            <a:pPr>
              <a:lnSpc>
                <a:spcPct val="80000"/>
              </a:lnSpc>
              <a:buFontTx/>
              <a:buNone/>
            </a:pPr>
            <a:r>
              <a:rPr lang="es-ES" dirty="0">
                <a:latin typeface="Arial" charset="0"/>
              </a:rPr>
              <a:t>3.2.1 – Configurar el protocolo RIP</a:t>
            </a:r>
          </a:p>
          <a:p>
            <a:pPr marL="112713" marR="0" indent="-112713" algn="l" defTabSz="1020763" rtl="0" eaLnBrk="0" fontAlgn="base" latinLnBrk="0" hangingPunct="0">
              <a:lnSpc>
                <a:spcPct val="80000"/>
              </a:lnSpc>
              <a:spcBef>
                <a:spcPct val="50000"/>
              </a:spcBef>
              <a:spcAft>
                <a:spcPct val="0"/>
              </a:spcAft>
              <a:buClrTx/>
              <a:buSzPct val="100000"/>
              <a:buFontTx/>
              <a:buNone/>
              <a:tabLst/>
              <a:defRPr/>
            </a:pPr>
            <a:r>
              <a:rPr lang="es-ES" sz="1200" b="0" i="0" kern="1200" dirty="0">
                <a:solidFill>
                  <a:schemeClr val="tx1"/>
                </a:solidFill>
                <a:effectLst/>
                <a:latin typeface="Arial" charset="0"/>
              </a:rPr>
              <a:t>3.2.1.4</a:t>
            </a:r>
            <a:r>
              <a:rPr lang="es-ES" dirty="0"/>
              <a:t> </a:t>
            </a:r>
            <a:r>
              <a:rPr lang="es-ES" sz="1200" b="0" i="0" kern="1200" dirty="0">
                <a:solidFill>
                  <a:schemeClr val="tx1"/>
                </a:solidFill>
                <a:effectLst/>
                <a:latin typeface="Arial" charset="0"/>
              </a:rPr>
              <a:t>– Habilitar y verificar RIPv2</a:t>
            </a:r>
            <a:endParaRPr lang="es-ES" sz="1200" b="0" i="0" kern="1200" dirty="0">
              <a:solidFill>
                <a:schemeClr val="tx1"/>
              </a:solidFill>
              <a:effectLst/>
              <a:latin typeface="Arial" charset="0"/>
              <a:ea typeface="ＭＳ Ｐゴシック" charset="0"/>
              <a:cs typeface="ＭＳ Ｐゴシック" charset="0"/>
            </a:endParaRPr>
          </a:p>
        </p:txBody>
      </p:sp>
    </p:spTree>
    <p:extLst>
      <p:ext uri="{BB962C8B-B14F-4D97-AF65-F5344CB8AC3E}">
        <p14:creationId xmlns:p14="http://schemas.microsoft.com/office/powerpoint/2010/main" val="18065860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16</a:t>
            </a:fld>
            <a:endParaRPr lang="es-ES" dirty="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s-ES" sz="1200" kern="1200" dirty="0">
                <a:solidFill>
                  <a:schemeClr val="tx1"/>
                </a:solidFill>
                <a:latin typeface="Arial" charset="0"/>
              </a:rPr>
              <a:t>3.2</a:t>
            </a:r>
            <a:r>
              <a:rPr lang="es-ES" dirty="0"/>
              <a:t> </a:t>
            </a:r>
            <a:r>
              <a:rPr lang="es-ES" sz="1200" kern="1200" dirty="0">
                <a:solidFill>
                  <a:schemeClr val="tx1"/>
                </a:solidFill>
                <a:latin typeface="Arial" charset="0"/>
              </a:rPr>
              <a:t>– </a:t>
            </a:r>
            <a:r>
              <a:rPr lang="es-ES" sz="1200" kern="1200" dirty="0">
                <a:solidFill>
                  <a:schemeClr val="tx1"/>
                </a:solidFill>
                <a:effectLst/>
                <a:latin typeface="Arial" charset="0"/>
              </a:rPr>
              <a:t>RIPv2</a:t>
            </a:r>
          </a:p>
          <a:p>
            <a:pPr>
              <a:lnSpc>
                <a:spcPct val="80000"/>
              </a:lnSpc>
              <a:buFontTx/>
              <a:buNone/>
            </a:pPr>
            <a:r>
              <a:rPr lang="es-ES" dirty="0">
                <a:latin typeface="Arial" charset="0"/>
              </a:rPr>
              <a:t>3.2.1 – Configurar el protocolo RIP</a:t>
            </a:r>
          </a:p>
          <a:p>
            <a:pPr marL="112713" marR="0" indent="-112713" algn="l" defTabSz="1020763" rtl="0" eaLnBrk="0" fontAlgn="base" latinLnBrk="0" hangingPunct="0">
              <a:lnSpc>
                <a:spcPct val="80000"/>
              </a:lnSpc>
              <a:spcBef>
                <a:spcPct val="50000"/>
              </a:spcBef>
              <a:spcAft>
                <a:spcPct val="0"/>
              </a:spcAft>
              <a:buClrTx/>
              <a:buSzPct val="100000"/>
              <a:buFontTx/>
              <a:buNone/>
              <a:tabLst/>
              <a:defRPr/>
            </a:pPr>
            <a:r>
              <a:rPr lang="es-ES" sz="1200" b="0" i="0" kern="1200" dirty="0">
                <a:solidFill>
                  <a:schemeClr val="tx1"/>
                </a:solidFill>
                <a:effectLst/>
                <a:latin typeface="Arial" charset="0"/>
              </a:rPr>
              <a:t>3.2.1.5 – Deshabilitar la sumarización automática</a:t>
            </a:r>
          </a:p>
        </p:txBody>
      </p:sp>
    </p:spTree>
    <p:extLst>
      <p:ext uri="{BB962C8B-B14F-4D97-AF65-F5344CB8AC3E}">
        <p14:creationId xmlns:p14="http://schemas.microsoft.com/office/powerpoint/2010/main" val="196674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17</a:t>
            </a:fld>
            <a:endParaRPr lang="es-ES" dirty="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s-ES" sz="1200" kern="1200" dirty="0">
                <a:solidFill>
                  <a:schemeClr val="tx1"/>
                </a:solidFill>
                <a:latin typeface="Arial" charset="0"/>
              </a:rPr>
              <a:t>3.2</a:t>
            </a:r>
            <a:r>
              <a:rPr lang="es-ES" dirty="0"/>
              <a:t> </a:t>
            </a:r>
            <a:r>
              <a:rPr lang="es-ES" sz="1200" kern="1200" dirty="0">
                <a:solidFill>
                  <a:schemeClr val="tx1"/>
                </a:solidFill>
                <a:latin typeface="Arial" charset="0"/>
              </a:rPr>
              <a:t>– </a:t>
            </a:r>
            <a:r>
              <a:rPr lang="es-ES" sz="1200" kern="1200" dirty="0">
                <a:solidFill>
                  <a:schemeClr val="tx1"/>
                </a:solidFill>
                <a:effectLst/>
                <a:latin typeface="Arial" charset="0"/>
              </a:rPr>
              <a:t>RIPv2</a:t>
            </a:r>
          </a:p>
          <a:p>
            <a:pPr>
              <a:lnSpc>
                <a:spcPct val="80000"/>
              </a:lnSpc>
              <a:buFontTx/>
              <a:buNone/>
            </a:pPr>
            <a:r>
              <a:rPr lang="es-ES" dirty="0">
                <a:latin typeface="Arial" charset="0"/>
              </a:rPr>
              <a:t>3.2.1 – Configurar el protocolo RIP</a:t>
            </a:r>
          </a:p>
          <a:p>
            <a:pPr marL="112713" marR="0" indent="-112713" algn="l" defTabSz="1020763" rtl="0" eaLnBrk="0" fontAlgn="base" latinLnBrk="0" hangingPunct="0">
              <a:lnSpc>
                <a:spcPct val="80000"/>
              </a:lnSpc>
              <a:spcBef>
                <a:spcPct val="50000"/>
              </a:spcBef>
              <a:spcAft>
                <a:spcPct val="0"/>
              </a:spcAft>
              <a:buClrTx/>
              <a:buSzPct val="100000"/>
              <a:buFontTx/>
              <a:buNone/>
              <a:tabLst/>
              <a:defRPr/>
            </a:pPr>
            <a:r>
              <a:rPr lang="es-ES" sz="1200" b="0" i="0" kern="1200" dirty="0">
                <a:solidFill>
                  <a:schemeClr val="tx1"/>
                </a:solidFill>
                <a:effectLst/>
                <a:latin typeface="Arial" charset="0"/>
              </a:rPr>
              <a:t>3.2.1.6</a:t>
            </a:r>
            <a:r>
              <a:rPr lang="es-ES" dirty="0"/>
              <a:t> </a:t>
            </a:r>
            <a:r>
              <a:rPr lang="es-ES" sz="1200" b="0" i="0" kern="1200" dirty="0">
                <a:solidFill>
                  <a:schemeClr val="tx1"/>
                </a:solidFill>
                <a:effectLst/>
                <a:latin typeface="Arial" charset="0"/>
              </a:rPr>
              <a:t>– Configurar interfaces pasivas</a:t>
            </a:r>
            <a:endParaRPr lang="es-ES" sz="1200" b="0" i="0" kern="1200" dirty="0">
              <a:solidFill>
                <a:schemeClr val="tx1"/>
              </a:solidFill>
              <a:effectLst/>
              <a:latin typeface="Arial" charset="0"/>
              <a:ea typeface="ＭＳ Ｐゴシック" charset="0"/>
              <a:cs typeface="ＭＳ Ｐゴシック" charset="0"/>
            </a:endParaRPr>
          </a:p>
        </p:txBody>
      </p:sp>
    </p:spTree>
    <p:extLst>
      <p:ext uri="{BB962C8B-B14F-4D97-AF65-F5344CB8AC3E}">
        <p14:creationId xmlns:p14="http://schemas.microsoft.com/office/powerpoint/2010/main" val="19864728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18</a:t>
            </a:fld>
            <a:endParaRPr lang="es-ES" dirty="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s-ES" sz="1200" kern="1200" dirty="0">
                <a:solidFill>
                  <a:schemeClr val="tx1"/>
                </a:solidFill>
                <a:latin typeface="Arial" charset="0"/>
              </a:rPr>
              <a:t>3.2</a:t>
            </a:r>
            <a:r>
              <a:rPr lang="es-ES" dirty="0"/>
              <a:t> </a:t>
            </a:r>
            <a:r>
              <a:rPr lang="es-ES" sz="1200" kern="1200" dirty="0">
                <a:solidFill>
                  <a:schemeClr val="tx1"/>
                </a:solidFill>
                <a:latin typeface="Arial" charset="0"/>
              </a:rPr>
              <a:t>– </a:t>
            </a:r>
            <a:r>
              <a:rPr lang="es-ES" sz="1200" kern="1200" dirty="0">
                <a:solidFill>
                  <a:schemeClr val="tx1"/>
                </a:solidFill>
                <a:effectLst/>
                <a:latin typeface="Arial" charset="0"/>
              </a:rPr>
              <a:t>RIPv2</a:t>
            </a:r>
          </a:p>
          <a:p>
            <a:pPr>
              <a:lnSpc>
                <a:spcPct val="80000"/>
              </a:lnSpc>
              <a:buFontTx/>
              <a:buNone/>
            </a:pPr>
            <a:r>
              <a:rPr lang="es-ES" dirty="0">
                <a:latin typeface="Arial" charset="0"/>
              </a:rPr>
              <a:t>3.2.1 – Configurar el protocolo RIP</a:t>
            </a:r>
          </a:p>
          <a:p>
            <a:pPr marL="112713" marR="0" indent="-112713" algn="l" defTabSz="1020763" rtl="0" eaLnBrk="0" fontAlgn="base" latinLnBrk="0" hangingPunct="0">
              <a:lnSpc>
                <a:spcPct val="80000"/>
              </a:lnSpc>
              <a:spcBef>
                <a:spcPct val="50000"/>
              </a:spcBef>
              <a:spcAft>
                <a:spcPct val="0"/>
              </a:spcAft>
              <a:buClrTx/>
              <a:buSzPct val="100000"/>
              <a:buFontTx/>
              <a:buNone/>
              <a:tabLst/>
              <a:defRPr/>
            </a:pPr>
            <a:r>
              <a:rPr lang="es-ES" sz="1200" b="0" i="0" kern="1200" dirty="0">
                <a:solidFill>
                  <a:schemeClr val="tx1"/>
                </a:solidFill>
                <a:effectLst/>
                <a:latin typeface="Arial" charset="0"/>
              </a:rPr>
              <a:t>3.2.1.7 – Propagar una ruta predeterminada</a:t>
            </a:r>
            <a:endParaRPr lang="es-ES" sz="1200" b="0" i="0" kern="1200" dirty="0">
              <a:solidFill>
                <a:schemeClr val="tx1"/>
              </a:solidFill>
              <a:effectLst/>
              <a:latin typeface="Arial" charset="0"/>
              <a:ea typeface="ＭＳ Ｐゴシック" charset="0"/>
              <a:cs typeface="ＭＳ Ｐゴシック" charset="0"/>
            </a:endParaRPr>
          </a:p>
        </p:txBody>
      </p:sp>
    </p:spTree>
    <p:extLst>
      <p:ext uri="{BB962C8B-B14F-4D97-AF65-F5344CB8AC3E}">
        <p14:creationId xmlns:p14="http://schemas.microsoft.com/office/powerpoint/2010/main" val="186799351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10"/>
          </p:nvPr>
        </p:nvSpPr>
        <p:spPr/>
        <p:txBody>
          <a:bodyPr/>
          <a:lstStyle/>
          <a:p>
            <a:fld id="{5993AEC0-242E-4FA7-9D3C-51E1036AC3CB}" type="slidenum">
              <a:rPr lang="es-MX" smtClean="0"/>
              <a:t>19</a:t>
            </a:fld>
            <a:endParaRPr lang="es-MX" dirty="0"/>
          </a:p>
        </p:txBody>
      </p:sp>
    </p:spTree>
    <p:extLst>
      <p:ext uri="{BB962C8B-B14F-4D97-AF65-F5344CB8AC3E}">
        <p14:creationId xmlns:p14="http://schemas.microsoft.com/office/powerpoint/2010/main" val="26548673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2</a:t>
            </a:fld>
            <a:endParaRPr lang="es-ES" dirty="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s-ES" sz="1200" kern="1200" dirty="0">
                <a:solidFill>
                  <a:schemeClr val="tx1"/>
                </a:solidFill>
                <a:latin typeface="Arial" charset="0"/>
              </a:rPr>
              <a:t>3.1 – </a:t>
            </a:r>
            <a:r>
              <a:rPr lang="es-ES" sz="1200" kern="1200" dirty="0">
                <a:solidFill>
                  <a:schemeClr val="tx1"/>
                </a:solidFill>
                <a:effectLst/>
                <a:latin typeface="Arial" charset="0"/>
              </a:rPr>
              <a:t>Protocolos de routing dinámico</a:t>
            </a:r>
          </a:p>
          <a:p>
            <a:pPr>
              <a:lnSpc>
                <a:spcPct val="80000"/>
              </a:lnSpc>
              <a:buFontTx/>
              <a:buNone/>
            </a:pPr>
            <a:r>
              <a:rPr lang="es-ES" dirty="0">
                <a:latin typeface="Arial" charset="0"/>
              </a:rPr>
              <a:t>3.1.1 – Descripción general de los protocolos de routing dinámico</a:t>
            </a:r>
          </a:p>
          <a:p>
            <a:pPr>
              <a:lnSpc>
                <a:spcPct val="80000"/>
              </a:lnSpc>
              <a:buFontTx/>
              <a:buNone/>
            </a:pPr>
            <a:r>
              <a:rPr lang="es-ES" dirty="0">
                <a:latin typeface="Arial" charset="0"/>
              </a:rPr>
              <a:t>3.1.1.1 – Evolución de los protocolos de routing dinámico</a:t>
            </a:r>
            <a:endParaRPr lang="es-ES" dirty="0"/>
          </a:p>
        </p:txBody>
      </p:sp>
    </p:spTree>
    <p:extLst>
      <p:ext uri="{BB962C8B-B14F-4D97-AF65-F5344CB8AC3E}">
        <p14:creationId xmlns:p14="http://schemas.microsoft.com/office/powerpoint/2010/main" val="206700318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10"/>
          </p:nvPr>
        </p:nvSpPr>
        <p:spPr/>
        <p:txBody>
          <a:bodyPr/>
          <a:lstStyle/>
          <a:p>
            <a:fld id="{5993AEC0-242E-4FA7-9D3C-51E1036AC3CB}" type="slidenum">
              <a:rPr lang="es-MX" smtClean="0"/>
              <a:t>20</a:t>
            </a:fld>
            <a:endParaRPr lang="es-MX" dirty="0"/>
          </a:p>
        </p:txBody>
      </p:sp>
    </p:spTree>
    <p:extLst>
      <p:ext uri="{BB962C8B-B14F-4D97-AF65-F5344CB8AC3E}">
        <p14:creationId xmlns:p14="http://schemas.microsoft.com/office/powerpoint/2010/main" val="79836157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10"/>
          </p:nvPr>
        </p:nvSpPr>
        <p:spPr/>
        <p:txBody>
          <a:bodyPr/>
          <a:lstStyle/>
          <a:p>
            <a:fld id="{5993AEC0-242E-4FA7-9D3C-51E1036AC3CB}" type="slidenum">
              <a:rPr lang="es-MX" smtClean="0"/>
              <a:t>21</a:t>
            </a:fld>
            <a:endParaRPr lang="es-MX" dirty="0"/>
          </a:p>
        </p:txBody>
      </p:sp>
    </p:spTree>
    <p:extLst>
      <p:ext uri="{BB962C8B-B14F-4D97-AF65-F5344CB8AC3E}">
        <p14:creationId xmlns:p14="http://schemas.microsoft.com/office/powerpoint/2010/main" val="14511939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3</a:t>
            </a:fld>
            <a:endParaRPr lang="es-ES" dirty="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endParaRPr lang="es-ES" sz="1200" b="0" i="0" kern="1200" dirty="0">
              <a:solidFill>
                <a:schemeClr val="tx1"/>
              </a:solidFill>
              <a:effectLst/>
              <a:latin typeface="Arial" charset="0"/>
              <a:ea typeface="+mn-ea"/>
              <a:cs typeface="+mn-cs"/>
            </a:endParaRPr>
          </a:p>
        </p:txBody>
      </p:sp>
    </p:spTree>
    <p:extLst>
      <p:ext uri="{BB962C8B-B14F-4D97-AF65-F5344CB8AC3E}">
        <p14:creationId xmlns:p14="http://schemas.microsoft.com/office/powerpoint/2010/main" val="2795895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4</a:t>
            </a:fld>
            <a:endParaRPr lang="es-ES" dirty="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s-ES" sz="1200" kern="1200" dirty="0">
                <a:solidFill>
                  <a:schemeClr val="tx1"/>
                </a:solidFill>
                <a:latin typeface="Arial" charset="0"/>
              </a:rPr>
              <a:t>3.1 – </a:t>
            </a:r>
            <a:r>
              <a:rPr lang="es-ES" sz="1200" kern="1200" dirty="0">
                <a:solidFill>
                  <a:schemeClr val="tx1"/>
                </a:solidFill>
                <a:effectLst/>
                <a:latin typeface="Arial" charset="0"/>
              </a:rPr>
              <a:t>Protocolos de routing dinámico</a:t>
            </a:r>
          </a:p>
          <a:p>
            <a:pPr>
              <a:lnSpc>
                <a:spcPct val="80000"/>
              </a:lnSpc>
              <a:buFontTx/>
              <a:buNone/>
            </a:pPr>
            <a:r>
              <a:rPr lang="es-ES" dirty="0"/>
              <a:t>3.1.1 – Descripción general de los protocolos de routing dinámico</a:t>
            </a:r>
            <a:endParaRPr lang="es-ES" sz="1200" b="0" i="0" kern="1200" dirty="0">
              <a:solidFill>
                <a:schemeClr val="tx1"/>
              </a:solidFill>
              <a:effectLst/>
              <a:latin typeface="Arial" charset="0"/>
              <a:ea typeface="ＭＳ Ｐゴシック" charset="0"/>
              <a:cs typeface="ＭＳ Ｐゴシック" charset="0"/>
            </a:endParaRPr>
          </a:p>
          <a:p>
            <a:pPr marL="0" indent="0">
              <a:buNone/>
            </a:pPr>
            <a:r>
              <a:rPr lang="es-ES" sz="1200" b="0" i="0" kern="1200" dirty="0">
                <a:solidFill>
                  <a:schemeClr val="tx1"/>
                </a:solidFill>
                <a:effectLst/>
                <a:latin typeface="Arial" charset="0"/>
              </a:rPr>
              <a:t>3.1.1.2 </a:t>
            </a:r>
            <a:r>
              <a:rPr lang="es-ES" dirty="0"/>
              <a:t>–</a:t>
            </a:r>
            <a:r>
              <a:rPr lang="es-ES" sz="1200" b="0" i="0" kern="1200" dirty="0">
                <a:solidFill>
                  <a:schemeClr val="tx1"/>
                </a:solidFill>
                <a:effectLst/>
                <a:latin typeface="Arial" charset="0"/>
              </a:rPr>
              <a:t> Componentes de los protocolos de routing dinámico (continuación)</a:t>
            </a:r>
            <a:endParaRPr lang="es-ES" sz="1200" b="0" i="0" kern="1200" dirty="0">
              <a:solidFill>
                <a:schemeClr val="tx1"/>
              </a:solidFill>
              <a:effectLst/>
              <a:latin typeface="Arial" charset="0"/>
              <a:ea typeface="ＭＳ Ｐゴシック" charset="0"/>
              <a:cs typeface="ＭＳ Ｐゴシック" charset="0"/>
            </a:endParaRPr>
          </a:p>
        </p:txBody>
      </p:sp>
    </p:spTree>
    <p:extLst>
      <p:ext uri="{BB962C8B-B14F-4D97-AF65-F5344CB8AC3E}">
        <p14:creationId xmlns:p14="http://schemas.microsoft.com/office/powerpoint/2010/main" val="3679018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5</a:t>
            </a:fld>
            <a:endParaRPr lang="es-ES" dirty="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s-ES" sz="1200" kern="1200" dirty="0">
                <a:solidFill>
                  <a:schemeClr val="tx1"/>
                </a:solidFill>
                <a:latin typeface="Arial" charset="0"/>
              </a:rPr>
              <a:t>3.1 – </a:t>
            </a:r>
            <a:r>
              <a:rPr lang="es-ES" sz="1200" kern="1200" dirty="0">
                <a:solidFill>
                  <a:schemeClr val="tx1"/>
                </a:solidFill>
                <a:effectLst/>
                <a:latin typeface="Arial" charset="0"/>
              </a:rPr>
              <a:t>Protocolos de routing dinámico</a:t>
            </a:r>
            <a:endParaRPr lang="es-ES" sz="1200" kern="1200" dirty="0">
              <a:solidFill>
                <a:schemeClr val="tx1"/>
              </a:solidFill>
              <a:effectLst/>
              <a:latin typeface="Arial" charset="0"/>
              <a:ea typeface="ＭＳ Ｐゴシック" charset="0"/>
              <a:cs typeface="ＭＳ Ｐゴシック" charset="0"/>
            </a:endParaRPr>
          </a:p>
          <a:p>
            <a:pPr>
              <a:lnSpc>
                <a:spcPct val="80000"/>
              </a:lnSpc>
              <a:buFontTx/>
              <a:buNone/>
            </a:pPr>
            <a:r>
              <a:rPr lang="es-ES" dirty="0">
                <a:latin typeface="Arial" charset="0"/>
              </a:rPr>
              <a:t>3.1.2</a:t>
            </a:r>
            <a:r>
              <a:rPr lang="es-ES" dirty="0"/>
              <a:t> </a:t>
            </a:r>
            <a:r>
              <a:rPr lang="es-ES" dirty="0">
                <a:latin typeface="Arial" charset="0"/>
              </a:rPr>
              <a:t>– Comparación entre routing dinámico y estático</a:t>
            </a:r>
          </a:p>
          <a:p>
            <a:pPr>
              <a:lnSpc>
                <a:spcPct val="80000"/>
              </a:lnSpc>
              <a:buNone/>
              <a:defRPr/>
            </a:pPr>
            <a:r>
              <a:rPr lang="es-ES" sz="1200" b="0" i="0" kern="1200" dirty="0">
                <a:solidFill>
                  <a:schemeClr val="tx1"/>
                </a:solidFill>
                <a:effectLst/>
                <a:latin typeface="Arial" charset="0"/>
              </a:rPr>
              <a:t>3.1.2.1 </a:t>
            </a:r>
            <a:r>
              <a:rPr lang="es-ES" dirty="0"/>
              <a:t>–</a:t>
            </a:r>
            <a:r>
              <a:rPr lang="es-ES" sz="1200" b="0" i="0" kern="1200" dirty="0">
                <a:solidFill>
                  <a:schemeClr val="tx1"/>
                </a:solidFill>
                <a:effectLst/>
                <a:latin typeface="Arial" charset="0"/>
              </a:rPr>
              <a:t> Usos del routing estático</a:t>
            </a:r>
            <a:endParaRPr lang="es-ES" sz="1200" b="0" i="0" kern="1200" dirty="0">
              <a:solidFill>
                <a:schemeClr val="tx1"/>
              </a:solidFill>
              <a:effectLst/>
              <a:latin typeface="Arial" charset="0"/>
              <a:ea typeface="ＭＳ Ｐゴシック" charset="0"/>
              <a:cs typeface="ＭＳ Ｐゴシック" charset="0"/>
            </a:endParaRPr>
          </a:p>
        </p:txBody>
      </p:sp>
    </p:spTree>
    <p:extLst>
      <p:ext uri="{BB962C8B-B14F-4D97-AF65-F5344CB8AC3E}">
        <p14:creationId xmlns:p14="http://schemas.microsoft.com/office/powerpoint/2010/main" val="7208892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6</a:t>
            </a:fld>
            <a:endParaRPr lang="es-ES" dirty="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s-ES" sz="1200" kern="1200" dirty="0">
                <a:solidFill>
                  <a:schemeClr val="tx1"/>
                </a:solidFill>
                <a:latin typeface="Arial" charset="0"/>
              </a:rPr>
              <a:t>3.1 – </a:t>
            </a:r>
            <a:r>
              <a:rPr lang="es-ES" sz="1200" kern="1200" dirty="0">
                <a:solidFill>
                  <a:schemeClr val="tx1"/>
                </a:solidFill>
                <a:effectLst/>
                <a:latin typeface="Arial" charset="0"/>
              </a:rPr>
              <a:t>Protocolos de routing dinámico</a:t>
            </a:r>
            <a:endParaRPr lang="es-ES" sz="1200" kern="1200" dirty="0">
              <a:solidFill>
                <a:schemeClr val="tx1"/>
              </a:solidFill>
              <a:effectLst/>
              <a:latin typeface="Arial" charset="0"/>
              <a:ea typeface="ＭＳ Ｐゴシック" charset="0"/>
              <a:cs typeface="ＭＳ Ｐゴシック" charset="0"/>
            </a:endParaRPr>
          </a:p>
          <a:p>
            <a:pPr>
              <a:lnSpc>
                <a:spcPct val="80000"/>
              </a:lnSpc>
              <a:buFontTx/>
              <a:buNone/>
            </a:pPr>
            <a:r>
              <a:rPr lang="es-ES" dirty="0">
                <a:latin typeface="Arial" charset="0"/>
              </a:rPr>
              <a:t>3.1.2</a:t>
            </a:r>
            <a:r>
              <a:rPr lang="es-ES" dirty="0"/>
              <a:t> </a:t>
            </a:r>
            <a:r>
              <a:rPr lang="es-ES" dirty="0">
                <a:latin typeface="Arial" charset="0"/>
              </a:rPr>
              <a:t>– Comparación entre routing dinámico y estático</a:t>
            </a:r>
          </a:p>
          <a:p>
            <a:pPr>
              <a:lnSpc>
                <a:spcPct val="80000"/>
              </a:lnSpc>
              <a:buNone/>
              <a:defRPr/>
            </a:pPr>
            <a:r>
              <a:rPr lang="es-ES" sz="1200" b="0" i="0" kern="1200" dirty="0">
                <a:solidFill>
                  <a:schemeClr val="tx1"/>
                </a:solidFill>
                <a:effectLst/>
                <a:latin typeface="Arial" charset="0"/>
              </a:rPr>
              <a:t>3.1.2.1 </a:t>
            </a:r>
            <a:r>
              <a:rPr lang="es-ES" dirty="0"/>
              <a:t>–</a:t>
            </a:r>
            <a:r>
              <a:rPr lang="es-ES" sz="1200" b="0" i="0" kern="1200" dirty="0">
                <a:solidFill>
                  <a:schemeClr val="tx1"/>
                </a:solidFill>
                <a:effectLst/>
                <a:latin typeface="Arial" charset="0"/>
              </a:rPr>
              <a:t> Usos del routing estático (continuación)</a:t>
            </a:r>
            <a:endParaRPr lang="es-ES" sz="1200" b="0" i="0" kern="1200" dirty="0">
              <a:solidFill>
                <a:schemeClr val="tx1"/>
              </a:solidFill>
              <a:effectLst/>
              <a:latin typeface="Arial" charset="0"/>
              <a:ea typeface="ＭＳ Ｐゴシック" charset="0"/>
              <a:cs typeface="ＭＳ Ｐゴシック" charset="0"/>
            </a:endParaRPr>
          </a:p>
        </p:txBody>
      </p:sp>
    </p:spTree>
    <p:extLst>
      <p:ext uri="{BB962C8B-B14F-4D97-AF65-F5344CB8AC3E}">
        <p14:creationId xmlns:p14="http://schemas.microsoft.com/office/powerpoint/2010/main" val="20295652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7</a:t>
            </a:fld>
            <a:endParaRPr lang="es-ES" dirty="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s-ES" sz="1200" kern="1200" dirty="0">
                <a:solidFill>
                  <a:schemeClr val="tx1"/>
                </a:solidFill>
                <a:latin typeface="Arial" charset="0"/>
              </a:rPr>
              <a:t>3.1 – </a:t>
            </a:r>
            <a:r>
              <a:rPr lang="es-ES" sz="1200" kern="1200" dirty="0">
                <a:solidFill>
                  <a:schemeClr val="tx1"/>
                </a:solidFill>
                <a:effectLst/>
                <a:latin typeface="Arial" charset="0"/>
              </a:rPr>
              <a:t>Protocolos de routing dinámico</a:t>
            </a:r>
          </a:p>
          <a:p>
            <a:pPr>
              <a:lnSpc>
                <a:spcPct val="80000"/>
              </a:lnSpc>
              <a:buFontTx/>
              <a:buNone/>
            </a:pPr>
            <a:r>
              <a:rPr lang="es-ES" dirty="0">
                <a:latin typeface="Arial" charset="0"/>
              </a:rPr>
              <a:t>3.1.2</a:t>
            </a:r>
            <a:r>
              <a:rPr lang="es-ES" dirty="0"/>
              <a:t> </a:t>
            </a:r>
            <a:r>
              <a:rPr lang="es-ES" dirty="0">
                <a:latin typeface="Arial" charset="0"/>
              </a:rPr>
              <a:t>– Comparación entre routing dinámico y estático</a:t>
            </a:r>
          </a:p>
          <a:p>
            <a:pPr>
              <a:lnSpc>
                <a:spcPct val="80000"/>
              </a:lnSpc>
              <a:buNone/>
              <a:defRPr/>
            </a:pPr>
            <a:r>
              <a:rPr lang="es-ES" sz="1200" b="0" i="0" kern="1200" dirty="0">
                <a:solidFill>
                  <a:schemeClr val="tx1"/>
                </a:solidFill>
                <a:effectLst/>
                <a:latin typeface="Arial" charset="0"/>
              </a:rPr>
              <a:t>3.1.2.2 </a:t>
            </a:r>
            <a:r>
              <a:rPr lang="es-ES" dirty="0"/>
              <a:t>–</a:t>
            </a:r>
            <a:r>
              <a:rPr lang="es-ES" sz="1200" b="0" i="0" kern="1200" dirty="0">
                <a:solidFill>
                  <a:schemeClr val="tx1"/>
                </a:solidFill>
                <a:effectLst/>
                <a:latin typeface="Arial" charset="0"/>
              </a:rPr>
              <a:t> Ventajas y desventajas del routing estático</a:t>
            </a:r>
            <a:endParaRPr lang="es-ES" sz="1200" b="0" i="0" kern="1200" dirty="0">
              <a:solidFill>
                <a:schemeClr val="tx1"/>
              </a:solidFill>
              <a:effectLst/>
              <a:latin typeface="Arial" charset="0"/>
              <a:ea typeface="ＭＳ Ｐゴシック" charset="0"/>
              <a:cs typeface="ＭＳ Ｐゴシック" charset="0"/>
            </a:endParaRPr>
          </a:p>
        </p:txBody>
      </p:sp>
    </p:spTree>
    <p:extLst>
      <p:ext uri="{BB962C8B-B14F-4D97-AF65-F5344CB8AC3E}">
        <p14:creationId xmlns:p14="http://schemas.microsoft.com/office/powerpoint/2010/main" val="2735296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8</a:t>
            </a:fld>
            <a:endParaRPr lang="es-ES" dirty="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s-ES" sz="1200" kern="1200" dirty="0">
                <a:solidFill>
                  <a:schemeClr val="tx1"/>
                </a:solidFill>
                <a:latin typeface="Arial" charset="0"/>
              </a:rPr>
              <a:t>3.1 – Protocolos de routing dinámico</a:t>
            </a:r>
            <a:endParaRPr lang="es-ES" sz="1200" kern="1200" dirty="0">
              <a:solidFill>
                <a:schemeClr val="tx1"/>
              </a:solidFill>
              <a:effectLst/>
              <a:latin typeface="Arial" charset="0"/>
              <a:ea typeface="ＭＳ Ｐゴシック" charset="0"/>
              <a:cs typeface="ＭＳ Ｐゴシック" charset="0"/>
            </a:endParaRPr>
          </a:p>
          <a:p>
            <a:pPr>
              <a:lnSpc>
                <a:spcPct val="80000"/>
              </a:lnSpc>
              <a:buFontTx/>
              <a:buNone/>
            </a:pPr>
            <a:r>
              <a:rPr lang="es-ES" dirty="0">
                <a:latin typeface="Arial" charset="0"/>
              </a:rPr>
              <a:t>3.1.2</a:t>
            </a:r>
            <a:r>
              <a:rPr lang="es-ES" dirty="0"/>
              <a:t> </a:t>
            </a:r>
            <a:r>
              <a:rPr lang="es-ES" dirty="0">
                <a:latin typeface="Arial" charset="0"/>
              </a:rPr>
              <a:t>– Comparación entre routing dinámico y estático</a:t>
            </a:r>
          </a:p>
          <a:p>
            <a:pPr marL="112713" marR="0" indent="-112713" algn="l" defTabSz="1020763" rtl="0" eaLnBrk="0" fontAlgn="base" latinLnBrk="0" hangingPunct="0">
              <a:lnSpc>
                <a:spcPct val="80000"/>
              </a:lnSpc>
              <a:spcBef>
                <a:spcPct val="50000"/>
              </a:spcBef>
              <a:spcAft>
                <a:spcPct val="0"/>
              </a:spcAft>
              <a:buClrTx/>
              <a:buSzPct val="100000"/>
              <a:buFontTx/>
              <a:buNone/>
              <a:tabLst/>
              <a:defRPr/>
            </a:pPr>
            <a:r>
              <a:rPr lang="es-ES" sz="1200" b="0" i="0" kern="1200" dirty="0">
                <a:solidFill>
                  <a:schemeClr val="tx1"/>
                </a:solidFill>
                <a:effectLst/>
                <a:latin typeface="Arial" charset="0"/>
              </a:rPr>
              <a:t>3.1.2.4 – Ventajas y desventajas del routing dinámico</a:t>
            </a:r>
            <a:endParaRPr lang="es-ES" sz="1200" b="0" i="0" kern="1200" dirty="0">
              <a:solidFill>
                <a:schemeClr val="tx1"/>
              </a:solidFill>
              <a:effectLst/>
              <a:latin typeface="Arial" charset="0"/>
              <a:ea typeface="ＭＳ Ｐゴシック" charset="0"/>
              <a:cs typeface="ＭＳ Ｐゴシック" charset="0"/>
            </a:endParaRPr>
          </a:p>
        </p:txBody>
      </p:sp>
    </p:spTree>
    <p:extLst>
      <p:ext uri="{BB962C8B-B14F-4D97-AF65-F5344CB8AC3E}">
        <p14:creationId xmlns:p14="http://schemas.microsoft.com/office/powerpoint/2010/main" val="15980078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9</a:t>
            </a:fld>
            <a:endParaRPr lang="es-ES" dirty="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s-ES" sz="1200" kern="1200" dirty="0">
                <a:solidFill>
                  <a:schemeClr val="tx1"/>
                </a:solidFill>
                <a:latin typeface="Arial" charset="0"/>
              </a:rPr>
              <a:t>3.1 – Protocolos de routing dinámico</a:t>
            </a:r>
            <a:endParaRPr lang="es-ES" sz="1200" kern="1200" dirty="0">
              <a:solidFill>
                <a:schemeClr val="tx1"/>
              </a:solidFill>
              <a:effectLst/>
              <a:latin typeface="Arial" charset="0"/>
              <a:ea typeface="ＭＳ Ｐゴシック" charset="0"/>
              <a:cs typeface="ＭＳ Ｐゴシック" charset="0"/>
            </a:endParaRPr>
          </a:p>
          <a:p>
            <a:pPr>
              <a:lnSpc>
                <a:spcPct val="80000"/>
              </a:lnSpc>
              <a:buFontTx/>
              <a:buNone/>
            </a:pPr>
            <a:r>
              <a:rPr lang="es-ES" dirty="0">
                <a:latin typeface="Arial" charset="0"/>
              </a:rPr>
              <a:t>3.1.2</a:t>
            </a:r>
            <a:r>
              <a:rPr lang="es-ES" dirty="0"/>
              <a:t> </a:t>
            </a:r>
            <a:r>
              <a:rPr lang="es-ES" dirty="0">
                <a:latin typeface="Arial" charset="0"/>
              </a:rPr>
              <a:t>– Comparación entre routing dinámico y estático</a:t>
            </a:r>
          </a:p>
          <a:p>
            <a:pPr marL="112713" marR="0" indent="-112713" algn="l" defTabSz="1020763" rtl="0" eaLnBrk="0" fontAlgn="base" latinLnBrk="0" hangingPunct="0">
              <a:lnSpc>
                <a:spcPct val="80000"/>
              </a:lnSpc>
              <a:spcBef>
                <a:spcPct val="50000"/>
              </a:spcBef>
              <a:spcAft>
                <a:spcPct val="0"/>
              </a:spcAft>
              <a:buClrTx/>
              <a:buSzPct val="100000"/>
              <a:buFontTx/>
              <a:buNone/>
              <a:tabLst/>
              <a:defRPr/>
            </a:pPr>
            <a:r>
              <a:rPr lang="es-ES" sz="1200" b="0" i="0" kern="1200" dirty="0">
                <a:solidFill>
                  <a:schemeClr val="tx1"/>
                </a:solidFill>
                <a:effectLst/>
                <a:latin typeface="Arial" charset="0"/>
              </a:rPr>
              <a:t>3.1.2.4 – Ventajas y desventajas del routing dinámico</a:t>
            </a:r>
            <a:endParaRPr lang="es-ES" sz="1200" b="0" i="0" kern="1200" dirty="0">
              <a:solidFill>
                <a:schemeClr val="tx1"/>
              </a:solidFill>
              <a:effectLst/>
              <a:latin typeface="Arial" charset="0"/>
              <a:ea typeface="ＭＳ Ｐゴシック" charset="0"/>
              <a:cs typeface="ＭＳ Ｐゴシック" charset="0"/>
            </a:endParaRPr>
          </a:p>
        </p:txBody>
      </p:sp>
    </p:spTree>
    <p:extLst>
      <p:ext uri="{BB962C8B-B14F-4D97-AF65-F5344CB8AC3E}">
        <p14:creationId xmlns:p14="http://schemas.microsoft.com/office/powerpoint/2010/main" val="37744375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a:t>Haga clic para modificar el estilo de título del patrón</a:t>
            </a:r>
            <a:endParaRPr lang="es-MX"/>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s-MX"/>
          </a:p>
        </p:txBody>
      </p:sp>
      <p:sp>
        <p:nvSpPr>
          <p:cNvPr id="4" name="3 Marcador de fecha"/>
          <p:cNvSpPr>
            <a:spLocks noGrp="1"/>
          </p:cNvSpPr>
          <p:nvPr>
            <p:ph type="dt" sz="half" idx="10"/>
          </p:nvPr>
        </p:nvSpPr>
        <p:spPr/>
        <p:txBody>
          <a:bodyPr/>
          <a:lstStyle/>
          <a:p>
            <a:fld id="{5E75A0DC-66C6-4CEC-A5EB-F8C97CEC3796}" type="datetimeFigureOut">
              <a:rPr lang="es-MX" smtClean="0"/>
              <a:t>08/05/2022</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42313673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10"/>
          </p:nvPr>
        </p:nvSpPr>
        <p:spPr/>
        <p:txBody>
          <a:bodyPr/>
          <a:lstStyle/>
          <a:p>
            <a:fld id="{5E75A0DC-66C6-4CEC-A5EB-F8C97CEC3796}" type="datetimeFigureOut">
              <a:rPr lang="es-MX" smtClean="0"/>
              <a:t>08/05/2022</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13328958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a:t>Haga clic para modificar el estilo de título del patrón</a:t>
            </a:r>
            <a:endParaRPr lang="es-MX"/>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10"/>
          </p:nvPr>
        </p:nvSpPr>
        <p:spPr/>
        <p:txBody>
          <a:bodyPr/>
          <a:lstStyle/>
          <a:p>
            <a:fld id="{5E75A0DC-66C6-4CEC-A5EB-F8C97CEC3796}" type="datetimeFigureOut">
              <a:rPr lang="es-MX" smtClean="0"/>
              <a:t>08/05/2022</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8788415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10"/>
          </p:nvPr>
        </p:nvSpPr>
        <p:spPr/>
        <p:txBody>
          <a:bodyPr/>
          <a:lstStyle/>
          <a:p>
            <a:fld id="{5E75A0DC-66C6-4CEC-A5EB-F8C97CEC3796}" type="datetimeFigureOut">
              <a:rPr lang="es-MX" smtClean="0"/>
              <a:t>08/05/2022</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5733793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endParaRPr lang="es-MX"/>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3 Marcador de fecha"/>
          <p:cNvSpPr>
            <a:spLocks noGrp="1"/>
          </p:cNvSpPr>
          <p:nvPr>
            <p:ph type="dt" sz="half" idx="10"/>
          </p:nvPr>
        </p:nvSpPr>
        <p:spPr/>
        <p:txBody>
          <a:bodyPr/>
          <a:lstStyle/>
          <a:p>
            <a:fld id="{5E75A0DC-66C6-4CEC-A5EB-F8C97CEC3796}" type="datetimeFigureOut">
              <a:rPr lang="es-MX" smtClean="0"/>
              <a:t>08/05/2022</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33127862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4 Marcador de fecha"/>
          <p:cNvSpPr>
            <a:spLocks noGrp="1"/>
          </p:cNvSpPr>
          <p:nvPr>
            <p:ph type="dt" sz="half" idx="10"/>
          </p:nvPr>
        </p:nvSpPr>
        <p:spPr/>
        <p:txBody>
          <a:bodyPr/>
          <a:lstStyle/>
          <a:p>
            <a:fld id="{5E75A0DC-66C6-4CEC-A5EB-F8C97CEC3796}" type="datetimeFigureOut">
              <a:rPr lang="es-MX" smtClean="0"/>
              <a:t>08/05/2022</a:t>
            </a:fld>
            <a:endParaRPr lang="es-MX" dirty="0"/>
          </a:p>
        </p:txBody>
      </p:sp>
      <p:sp>
        <p:nvSpPr>
          <p:cNvPr id="6" name="5 Marcador de pie de página"/>
          <p:cNvSpPr>
            <a:spLocks noGrp="1"/>
          </p:cNvSpPr>
          <p:nvPr>
            <p:ph type="ftr" sz="quarter" idx="11"/>
          </p:nvPr>
        </p:nvSpPr>
        <p:spPr/>
        <p:txBody>
          <a:bodyPr/>
          <a:lstStyle/>
          <a:p>
            <a:endParaRPr lang="es-MX" dirty="0"/>
          </a:p>
        </p:txBody>
      </p:sp>
      <p:sp>
        <p:nvSpPr>
          <p:cNvPr id="7" name="6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34727605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a:t>Haga clic para modificar el estilo de título del patrón</a:t>
            </a:r>
            <a:endParaRPr lang="es-MX"/>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7" name="6 Marcador de fecha"/>
          <p:cNvSpPr>
            <a:spLocks noGrp="1"/>
          </p:cNvSpPr>
          <p:nvPr>
            <p:ph type="dt" sz="half" idx="10"/>
          </p:nvPr>
        </p:nvSpPr>
        <p:spPr/>
        <p:txBody>
          <a:bodyPr/>
          <a:lstStyle/>
          <a:p>
            <a:fld id="{5E75A0DC-66C6-4CEC-A5EB-F8C97CEC3796}" type="datetimeFigureOut">
              <a:rPr lang="es-MX" smtClean="0"/>
              <a:t>08/05/2022</a:t>
            </a:fld>
            <a:endParaRPr lang="es-MX" dirty="0"/>
          </a:p>
        </p:txBody>
      </p:sp>
      <p:sp>
        <p:nvSpPr>
          <p:cNvPr id="8" name="7 Marcador de pie de página"/>
          <p:cNvSpPr>
            <a:spLocks noGrp="1"/>
          </p:cNvSpPr>
          <p:nvPr>
            <p:ph type="ftr" sz="quarter" idx="11"/>
          </p:nvPr>
        </p:nvSpPr>
        <p:spPr/>
        <p:txBody>
          <a:bodyPr/>
          <a:lstStyle/>
          <a:p>
            <a:endParaRPr lang="es-MX" dirty="0"/>
          </a:p>
        </p:txBody>
      </p:sp>
      <p:sp>
        <p:nvSpPr>
          <p:cNvPr id="9" name="8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25791569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fecha"/>
          <p:cNvSpPr>
            <a:spLocks noGrp="1"/>
          </p:cNvSpPr>
          <p:nvPr>
            <p:ph type="dt" sz="half" idx="10"/>
          </p:nvPr>
        </p:nvSpPr>
        <p:spPr/>
        <p:txBody>
          <a:bodyPr/>
          <a:lstStyle/>
          <a:p>
            <a:fld id="{5E75A0DC-66C6-4CEC-A5EB-F8C97CEC3796}" type="datetimeFigureOut">
              <a:rPr lang="es-MX" smtClean="0"/>
              <a:t>08/05/2022</a:t>
            </a:fld>
            <a:endParaRPr lang="es-MX" dirty="0"/>
          </a:p>
        </p:txBody>
      </p:sp>
      <p:sp>
        <p:nvSpPr>
          <p:cNvPr id="4" name="3 Marcador de pie de página"/>
          <p:cNvSpPr>
            <a:spLocks noGrp="1"/>
          </p:cNvSpPr>
          <p:nvPr>
            <p:ph type="ftr" sz="quarter" idx="11"/>
          </p:nvPr>
        </p:nvSpPr>
        <p:spPr/>
        <p:txBody>
          <a:bodyPr/>
          <a:lstStyle/>
          <a:p>
            <a:endParaRPr lang="es-MX" dirty="0"/>
          </a:p>
        </p:txBody>
      </p:sp>
      <p:sp>
        <p:nvSpPr>
          <p:cNvPr id="5" name="4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21797410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5E75A0DC-66C6-4CEC-A5EB-F8C97CEC3796}" type="datetimeFigureOut">
              <a:rPr lang="es-MX" smtClean="0"/>
              <a:t>08/05/2022</a:t>
            </a:fld>
            <a:endParaRPr lang="es-MX" dirty="0"/>
          </a:p>
        </p:txBody>
      </p:sp>
      <p:sp>
        <p:nvSpPr>
          <p:cNvPr id="3" name="2 Marcador de pie de página"/>
          <p:cNvSpPr>
            <a:spLocks noGrp="1"/>
          </p:cNvSpPr>
          <p:nvPr>
            <p:ph type="ftr" sz="quarter" idx="11"/>
          </p:nvPr>
        </p:nvSpPr>
        <p:spPr/>
        <p:txBody>
          <a:bodyPr/>
          <a:lstStyle/>
          <a:p>
            <a:endParaRPr lang="es-MX" dirty="0"/>
          </a:p>
        </p:txBody>
      </p:sp>
      <p:sp>
        <p:nvSpPr>
          <p:cNvPr id="4" name="3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29251508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endParaRPr lang="es-MX"/>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5E75A0DC-66C6-4CEC-A5EB-F8C97CEC3796}" type="datetimeFigureOut">
              <a:rPr lang="es-MX" smtClean="0"/>
              <a:t>08/05/2022</a:t>
            </a:fld>
            <a:endParaRPr lang="es-MX" dirty="0"/>
          </a:p>
        </p:txBody>
      </p:sp>
      <p:sp>
        <p:nvSpPr>
          <p:cNvPr id="6" name="5 Marcador de pie de página"/>
          <p:cNvSpPr>
            <a:spLocks noGrp="1"/>
          </p:cNvSpPr>
          <p:nvPr>
            <p:ph type="ftr" sz="quarter" idx="11"/>
          </p:nvPr>
        </p:nvSpPr>
        <p:spPr/>
        <p:txBody>
          <a:bodyPr/>
          <a:lstStyle/>
          <a:p>
            <a:endParaRPr lang="es-MX" dirty="0"/>
          </a:p>
        </p:txBody>
      </p:sp>
      <p:sp>
        <p:nvSpPr>
          <p:cNvPr id="7" name="6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22447041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endParaRPr lang="es-MX"/>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dirty="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5E75A0DC-66C6-4CEC-A5EB-F8C97CEC3796}" type="datetimeFigureOut">
              <a:rPr lang="es-MX" smtClean="0"/>
              <a:t>08/05/2022</a:t>
            </a:fld>
            <a:endParaRPr lang="es-MX" dirty="0"/>
          </a:p>
        </p:txBody>
      </p:sp>
      <p:sp>
        <p:nvSpPr>
          <p:cNvPr id="6" name="5 Marcador de pie de página"/>
          <p:cNvSpPr>
            <a:spLocks noGrp="1"/>
          </p:cNvSpPr>
          <p:nvPr>
            <p:ph type="ftr" sz="quarter" idx="11"/>
          </p:nvPr>
        </p:nvSpPr>
        <p:spPr/>
        <p:txBody>
          <a:bodyPr/>
          <a:lstStyle/>
          <a:p>
            <a:endParaRPr lang="es-MX" dirty="0"/>
          </a:p>
        </p:txBody>
      </p:sp>
      <p:sp>
        <p:nvSpPr>
          <p:cNvPr id="7" name="6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5959272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a:t>Haga clic para modificar el estilo de título del patrón</a:t>
            </a:r>
            <a:endParaRPr lang="es-MX"/>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75A0DC-66C6-4CEC-A5EB-F8C97CEC3796}" type="datetimeFigureOut">
              <a:rPr lang="es-MX" smtClean="0"/>
              <a:t>08/05/2022</a:t>
            </a:fld>
            <a:endParaRPr lang="es-MX" dirty="0"/>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dirty="0"/>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77EE1E-7A06-4E7F-9AFB-189FC69B7B0C}" type="slidenum">
              <a:rPr lang="es-MX" smtClean="0"/>
              <a:t>‹Nº›</a:t>
            </a:fld>
            <a:endParaRPr lang="es-MX" dirty="0"/>
          </a:p>
        </p:txBody>
      </p:sp>
    </p:spTree>
    <p:extLst>
      <p:ext uri="{BB962C8B-B14F-4D97-AF65-F5344CB8AC3E}">
        <p14:creationId xmlns:p14="http://schemas.microsoft.com/office/powerpoint/2010/main" val="201769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hemeOverride" Target="../theme/themeOverride1.xml"/><Relationship Id="rId4" Type="http://schemas.openxmlformats.org/officeDocument/2006/relationships/image" Target="../media/image3.jp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hemeOverride" Target="../theme/themeOverride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45840" y="620688"/>
            <a:ext cx="7342584" cy="1470025"/>
          </a:xfrm>
        </p:spPr>
        <p:txBody>
          <a:bodyPr rtlCol="0">
            <a:normAutofit/>
          </a:bodyPr>
          <a:lstStyle/>
          <a:p>
            <a:pPr algn="l" eaLnBrk="1" fontAlgn="auto" hangingPunct="1">
              <a:spcAft>
                <a:spcPts val="0"/>
              </a:spcAft>
              <a:defRPr/>
            </a:pPr>
            <a:r>
              <a:rPr lang="es-MX" sz="3200" dirty="0">
                <a:solidFill>
                  <a:schemeClr val="bg2">
                    <a:lumMod val="50000"/>
                  </a:schemeClr>
                </a:solidFill>
              </a:rPr>
              <a:t>TC 2006B </a:t>
            </a:r>
            <a:br>
              <a:rPr lang="es-MX" sz="3200" dirty="0">
                <a:solidFill>
                  <a:schemeClr val="bg2">
                    <a:lumMod val="50000"/>
                  </a:schemeClr>
                </a:solidFill>
              </a:rPr>
            </a:br>
            <a:r>
              <a:rPr lang="es-MX" sz="3200" dirty="0">
                <a:solidFill>
                  <a:schemeClr val="bg2">
                    <a:lumMod val="50000"/>
                  </a:schemeClr>
                </a:solidFill>
              </a:rPr>
              <a:t>Interconexión de dispositivos</a:t>
            </a:r>
          </a:p>
        </p:txBody>
      </p:sp>
      <p:sp>
        <p:nvSpPr>
          <p:cNvPr id="3" name="Subtitle 2"/>
          <p:cNvSpPr>
            <a:spLocks noGrp="1"/>
          </p:cNvSpPr>
          <p:nvPr>
            <p:ph type="subTitle" idx="1"/>
          </p:nvPr>
        </p:nvSpPr>
        <p:spPr>
          <a:xfrm>
            <a:off x="1371600" y="2376463"/>
            <a:ext cx="6400800" cy="1249288"/>
          </a:xfrm>
        </p:spPr>
        <p:txBody>
          <a:bodyPr rtlCol="0">
            <a:normAutofit/>
          </a:bodyPr>
          <a:lstStyle/>
          <a:p>
            <a:pPr eaLnBrk="1" fontAlgn="auto" hangingPunct="1">
              <a:spcAft>
                <a:spcPts val="0"/>
              </a:spcAft>
              <a:defRPr/>
            </a:pPr>
            <a:r>
              <a:rPr lang="es-MX" b="1" dirty="0">
                <a:solidFill>
                  <a:schemeClr val="accent4">
                    <a:lumMod val="50000"/>
                  </a:schemeClr>
                </a:solidFill>
              </a:rPr>
              <a:t>Protocolo de ruteo OSPF</a:t>
            </a:r>
          </a:p>
          <a:p>
            <a:pPr eaLnBrk="1" fontAlgn="auto" hangingPunct="1">
              <a:spcAft>
                <a:spcPts val="0"/>
              </a:spcAft>
              <a:defRPr/>
            </a:pPr>
            <a:r>
              <a:rPr lang="es-MX" sz="2000" dirty="0">
                <a:solidFill>
                  <a:schemeClr val="accent4">
                    <a:lumMod val="50000"/>
                  </a:schemeClr>
                </a:solidFill>
              </a:rPr>
              <a:t>Tecnológico de Monterrey, Campus Querétaro</a:t>
            </a:r>
          </a:p>
        </p:txBody>
      </p:sp>
      <p:pic>
        <p:nvPicPr>
          <p:cNvPr id="6" name="Imagen 5">
            <a:extLst>
              <a:ext uri="{FF2B5EF4-FFF2-40B4-BE49-F238E27FC236}">
                <a16:creationId xmlns:a16="http://schemas.microsoft.com/office/drawing/2014/main" id="{0B3D5414-8147-44EA-9726-E13C0E44DB21}"/>
              </a:ext>
            </a:extLst>
          </p:cNvPr>
          <p:cNvPicPr>
            <a:picLocks noChangeAspect="1"/>
          </p:cNvPicPr>
          <p:nvPr/>
        </p:nvPicPr>
        <p:blipFill>
          <a:blip r:embed="rId3"/>
          <a:stretch>
            <a:fillRect/>
          </a:stretch>
        </p:blipFill>
        <p:spPr>
          <a:xfrm>
            <a:off x="1123529" y="3504225"/>
            <a:ext cx="6487678" cy="2707358"/>
          </a:xfrm>
          <a:prstGeom prst="rect">
            <a:avLst/>
          </a:prstGeom>
        </p:spPr>
      </p:pic>
    </p:spTree>
    <p:extLst>
      <p:ext uri="{BB962C8B-B14F-4D97-AF65-F5344CB8AC3E}">
        <p14:creationId xmlns:p14="http://schemas.microsoft.com/office/powerpoint/2010/main" val="25538555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C53CB8A4-EEC3-42D0-AE92-C56BE851709A}"/>
              </a:ext>
            </a:extLst>
          </p:cNvPr>
          <p:cNvSpPr txBox="1">
            <a:spLocks noChangeArrowheads="1"/>
          </p:cNvSpPr>
          <p:nvPr/>
        </p:nvSpPr>
        <p:spPr>
          <a:xfrm>
            <a:off x="331626" y="410584"/>
            <a:ext cx="8480747" cy="720672"/>
          </a:xfrm>
          <a:prstGeom prst="rect">
            <a:avLst/>
          </a:prstGeom>
        </p:spPr>
        <p:txBody>
          <a:bodyPr vert="horz" lIns="91440" tIns="45720" rIns="91440" bIns="45720" rtlCol="0" anchor="ctr">
            <a:normAutofit fontScale="9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 sz="3200" b="1" dirty="0">
                <a:solidFill>
                  <a:schemeClr val="accent4">
                    <a:lumMod val="50000"/>
                  </a:schemeClr>
                </a:solidFill>
                <a:effectLst>
                  <a:outerShdw blurRad="38100" dist="38100" dir="2700000" algn="tl">
                    <a:srgbClr val="C0C0C0"/>
                  </a:outerShdw>
                </a:effectLst>
                <a:latin typeface="Dom Casual" charset="0"/>
              </a:rPr>
              <a:t>Configuración del protocolo OSPF</a:t>
            </a:r>
            <a:br>
              <a:rPr lang="es-ES" dirty="0"/>
            </a:br>
            <a:endParaRPr lang="es-ES" sz="2200" b="1" dirty="0">
              <a:solidFill>
                <a:schemeClr val="accent6">
                  <a:lumMod val="75000"/>
                </a:schemeClr>
              </a:solidFill>
              <a:cs typeface="Arial" pitchFamily="34" charset="0"/>
            </a:endParaRPr>
          </a:p>
        </p:txBody>
      </p:sp>
      <p:pic>
        <p:nvPicPr>
          <p:cNvPr id="6" name="Imagen 5">
            <a:extLst>
              <a:ext uri="{FF2B5EF4-FFF2-40B4-BE49-F238E27FC236}">
                <a16:creationId xmlns:a16="http://schemas.microsoft.com/office/drawing/2014/main" id="{0DB08AE1-16B9-403E-9E78-11EA2DAB86D4}"/>
              </a:ext>
            </a:extLst>
          </p:cNvPr>
          <p:cNvPicPr>
            <a:picLocks noChangeAspect="1"/>
          </p:cNvPicPr>
          <p:nvPr/>
        </p:nvPicPr>
        <p:blipFill>
          <a:blip r:embed="rId3"/>
          <a:stretch>
            <a:fillRect/>
          </a:stretch>
        </p:blipFill>
        <p:spPr>
          <a:xfrm>
            <a:off x="826512" y="2325328"/>
            <a:ext cx="7884368" cy="1063473"/>
          </a:xfrm>
          <a:prstGeom prst="rect">
            <a:avLst/>
          </a:prstGeom>
        </p:spPr>
      </p:pic>
      <p:sp>
        <p:nvSpPr>
          <p:cNvPr id="9" name="CuadroTexto 8">
            <a:extLst>
              <a:ext uri="{FF2B5EF4-FFF2-40B4-BE49-F238E27FC236}">
                <a16:creationId xmlns:a16="http://schemas.microsoft.com/office/drawing/2014/main" id="{BB0A69D0-1D6D-4DED-A457-3EBA2B6A6A27}"/>
              </a:ext>
            </a:extLst>
          </p:cNvPr>
          <p:cNvSpPr txBox="1"/>
          <p:nvPr/>
        </p:nvSpPr>
        <p:spPr>
          <a:xfrm>
            <a:off x="463493" y="1211909"/>
            <a:ext cx="8348880" cy="923330"/>
          </a:xfrm>
          <a:prstGeom prst="rect">
            <a:avLst/>
          </a:prstGeom>
          <a:noFill/>
        </p:spPr>
        <p:txBody>
          <a:bodyPr wrap="square" rtlCol="0">
            <a:spAutoFit/>
          </a:bodyPr>
          <a:lstStyle/>
          <a:p>
            <a:r>
              <a:rPr lang="es-ES" dirty="0"/>
              <a:t>Para habilitar OSPF en un ruteador Cisco, se requieren las siguientes tareas:</a:t>
            </a:r>
          </a:p>
          <a:p>
            <a:endParaRPr lang="es-ES" dirty="0"/>
          </a:p>
          <a:p>
            <a:r>
              <a:rPr lang="es-ES" b="1" dirty="0">
                <a:solidFill>
                  <a:srgbClr val="FF0000"/>
                </a:solidFill>
              </a:rPr>
              <a:t>Paso 1. </a:t>
            </a:r>
            <a:r>
              <a:rPr lang="es-ES" dirty="0"/>
              <a:t>Utilice el </a:t>
            </a:r>
            <a:r>
              <a:rPr lang="es-ES" b="1" dirty="0"/>
              <a:t>ID de proceso</a:t>
            </a:r>
            <a:r>
              <a:rPr lang="es-ES" dirty="0"/>
              <a:t> (</a:t>
            </a:r>
            <a:r>
              <a:rPr lang="es-MX" dirty="0"/>
              <a:t>1 - 65535)</a:t>
            </a:r>
            <a:r>
              <a:rPr lang="es-ES" dirty="0"/>
              <a:t> del comando </a:t>
            </a:r>
            <a:r>
              <a:rPr lang="es-ES" b="1" dirty="0" err="1"/>
              <a:t>router</a:t>
            </a:r>
            <a:r>
              <a:rPr lang="es-ES" b="1" dirty="0"/>
              <a:t> </a:t>
            </a:r>
            <a:r>
              <a:rPr lang="es-ES" b="1" dirty="0" err="1"/>
              <a:t>ospf</a:t>
            </a:r>
            <a:r>
              <a:rPr lang="es-ES" b="1" dirty="0"/>
              <a:t> </a:t>
            </a:r>
            <a:r>
              <a:rPr lang="es-ES" dirty="0"/>
              <a:t>para iniciar </a:t>
            </a:r>
            <a:r>
              <a:rPr lang="es-ES" b="1" dirty="0"/>
              <a:t>OSPF</a:t>
            </a:r>
            <a:r>
              <a:rPr lang="es-ES" dirty="0"/>
              <a:t>.</a:t>
            </a:r>
            <a:endParaRPr lang="es-MX" dirty="0"/>
          </a:p>
        </p:txBody>
      </p:sp>
      <p:graphicFrame>
        <p:nvGraphicFramePr>
          <p:cNvPr id="2" name="Tabla 1">
            <a:extLst>
              <a:ext uri="{FF2B5EF4-FFF2-40B4-BE49-F238E27FC236}">
                <a16:creationId xmlns:a16="http://schemas.microsoft.com/office/drawing/2014/main" id="{04B4B5CC-5956-4893-80F9-C106613318D5}"/>
              </a:ext>
            </a:extLst>
          </p:cNvPr>
          <p:cNvGraphicFramePr>
            <a:graphicFrameLocks noGrp="1"/>
          </p:cNvGraphicFramePr>
          <p:nvPr>
            <p:extLst>
              <p:ext uri="{D42A27DB-BD31-4B8C-83A1-F6EECF244321}">
                <p14:modId xmlns:p14="http://schemas.microsoft.com/office/powerpoint/2010/main" val="3631162051"/>
              </p:ext>
            </p:extLst>
          </p:nvPr>
        </p:nvGraphicFramePr>
        <p:xfrm>
          <a:off x="451689" y="3861048"/>
          <a:ext cx="8316416" cy="1063474"/>
        </p:xfrm>
        <a:graphic>
          <a:graphicData uri="http://schemas.openxmlformats.org/drawingml/2006/table">
            <a:tbl>
              <a:tblPr/>
              <a:tblGrid>
                <a:gridCol w="389541">
                  <a:extLst>
                    <a:ext uri="{9D8B030D-6E8A-4147-A177-3AD203B41FA5}">
                      <a16:colId xmlns:a16="http://schemas.microsoft.com/office/drawing/2014/main" val="679461609"/>
                    </a:ext>
                  </a:extLst>
                </a:gridCol>
                <a:gridCol w="3984692">
                  <a:extLst>
                    <a:ext uri="{9D8B030D-6E8A-4147-A177-3AD203B41FA5}">
                      <a16:colId xmlns:a16="http://schemas.microsoft.com/office/drawing/2014/main" val="2236033006"/>
                    </a:ext>
                  </a:extLst>
                </a:gridCol>
                <a:gridCol w="3942183">
                  <a:extLst>
                    <a:ext uri="{9D8B030D-6E8A-4147-A177-3AD203B41FA5}">
                      <a16:colId xmlns:a16="http://schemas.microsoft.com/office/drawing/2014/main" val="4210768800"/>
                    </a:ext>
                  </a:extLst>
                </a:gridCol>
              </a:tblGrid>
              <a:tr h="531737">
                <a:tc>
                  <a:txBody>
                    <a:bodyPr/>
                    <a:lstStyle/>
                    <a:p>
                      <a:pPr algn="ctr" fontAlgn="t"/>
                      <a:r>
                        <a:rPr lang="es-MX" dirty="0">
                          <a:effectLst/>
                        </a:rPr>
                        <a:t>1</a:t>
                      </a:r>
                    </a:p>
                  </a:txBody>
                  <a:tcPr>
                    <a:lnL w="6350" cap="flat" cmpd="sng" algn="ctr">
                      <a:solidFill>
                        <a:srgbClr val="999999"/>
                      </a:solidFill>
                      <a:prstDash val="solid"/>
                      <a:round/>
                      <a:headEnd type="none" w="med" len="med"/>
                      <a:tailEnd type="none" w="med" len="med"/>
                    </a:lnL>
                    <a:lnR w="6350" cap="flat" cmpd="sng" algn="ctr">
                      <a:solidFill>
                        <a:srgbClr val="999999"/>
                      </a:solidFill>
                      <a:prstDash val="solid"/>
                      <a:round/>
                      <a:headEnd type="none" w="med" len="med"/>
                      <a:tailEnd type="none" w="med" len="med"/>
                    </a:lnR>
                    <a:lnT w="6350" cap="flat" cmpd="sng" algn="ctr">
                      <a:solidFill>
                        <a:srgbClr val="999999"/>
                      </a:solidFill>
                      <a:prstDash val="solid"/>
                      <a:round/>
                      <a:headEnd type="none" w="med" len="med"/>
                      <a:tailEnd type="none" w="med" len="med"/>
                    </a:lnT>
                    <a:lnB w="6350" cap="flat" cmpd="sng" algn="ctr">
                      <a:solidFill>
                        <a:srgbClr val="999999"/>
                      </a:solidFill>
                      <a:prstDash val="solid"/>
                      <a:round/>
                      <a:headEnd type="none" w="med" len="med"/>
                      <a:tailEnd type="none" w="med" len="med"/>
                    </a:lnB>
                    <a:solidFill>
                      <a:srgbClr val="FFFFFF"/>
                    </a:solidFill>
                  </a:tcPr>
                </a:tc>
                <a:tc>
                  <a:txBody>
                    <a:bodyPr/>
                    <a:lstStyle/>
                    <a:p>
                      <a:pPr fontAlgn="t"/>
                      <a:r>
                        <a:rPr lang="es-MX" dirty="0">
                          <a:effectLst/>
                        </a:rPr>
                        <a:t>Ingrese al modo de configuración global.</a:t>
                      </a:r>
                    </a:p>
                  </a:txBody>
                  <a:tcPr>
                    <a:lnL w="6350" cap="flat" cmpd="sng" algn="ctr">
                      <a:solidFill>
                        <a:srgbClr val="999999"/>
                      </a:solidFill>
                      <a:prstDash val="solid"/>
                      <a:round/>
                      <a:headEnd type="none" w="med" len="med"/>
                      <a:tailEnd type="none" w="med" len="med"/>
                    </a:lnL>
                    <a:lnR w="6350" cap="flat" cmpd="sng" algn="ctr">
                      <a:solidFill>
                        <a:srgbClr val="999999"/>
                      </a:solidFill>
                      <a:prstDash val="solid"/>
                      <a:round/>
                      <a:headEnd type="none" w="med" len="med"/>
                      <a:tailEnd type="none" w="med" len="med"/>
                    </a:lnR>
                    <a:lnT w="6350" cap="flat" cmpd="sng" algn="ctr">
                      <a:solidFill>
                        <a:srgbClr val="999999"/>
                      </a:solidFill>
                      <a:prstDash val="solid"/>
                      <a:round/>
                      <a:headEnd type="none" w="med" len="med"/>
                      <a:tailEnd type="none" w="med" len="med"/>
                    </a:lnT>
                    <a:lnB w="6350" cap="flat" cmpd="sng" algn="ctr">
                      <a:solidFill>
                        <a:srgbClr val="999999"/>
                      </a:solidFill>
                      <a:prstDash val="solid"/>
                      <a:round/>
                      <a:headEnd type="none" w="med" len="med"/>
                      <a:tailEnd type="none" w="med" len="med"/>
                    </a:lnB>
                    <a:solidFill>
                      <a:srgbClr val="FFFFFF"/>
                    </a:solidFill>
                  </a:tcPr>
                </a:tc>
                <a:tc>
                  <a:txBody>
                    <a:bodyPr/>
                    <a:lstStyle/>
                    <a:p>
                      <a:pPr fontAlgn="t"/>
                      <a:r>
                        <a:rPr lang="es-MX" dirty="0" err="1">
                          <a:effectLst/>
                        </a:rPr>
                        <a:t>router#</a:t>
                      </a:r>
                      <a:r>
                        <a:rPr lang="es-MX" b="1" dirty="0" err="1">
                          <a:solidFill>
                            <a:schemeClr val="accent6">
                              <a:lumMod val="75000"/>
                            </a:schemeClr>
                          </a:solidFill>
                          <a:effectLst/>
                        </a:rPr>
                        <a:t>configure</a:t>
                      </a:r>
                      <a:r>
                        <a:rPr lang="es-MX" b="1" dirty="0">
                          <a:solidFill>
                            <a:schemeClr val="accent6">
                              <a:lumMod val="75000"/>
                            </a:schemeClr>
                          </a:solidFill>
                          <a:effectLst/>
                        </a:rPr>
                        <a:t> terminal</a:t>
                      </a:r>
                    </a:p>
                  </a:txBody>
                  <a:tcPr>
                    <a:lnL w="6350" cap="flat" cmpd="sng" algn="ctr">
                      <a:solidFill>
                        <a:srgbClr val="999999"/>
                      </a:solidFill>
                      <a:prstDash val="solid"/>
                      <a:round/>
                      <a:headEnd type="none" w="med" len="med"/>
                      <a:tailEnd type="none" w="med" len="med"/>
                    </a:lnL>
                    <a:lnR w="6350" cap="flat" cmpd="sng" algn="ctr">
                      <a:solidFill>
                        <a:srgbClr val="999999"/>
                      </a:solidFill>
                      <a:prstDash val="solid"/>
                      <a:round/>
                      <a:headEnd type="none" w="med" len="med"/>
                      <a:tailEnd type="none" w="med" len="med"/>
                    </a:lnR>
                    <a:lnT w="6350" cap="flat" cmpd="sng" algn="ctr">
                      <a:solidFill>
                        <a:srgbClr val="999999"/>
                      </a:solidFill>
                      <a:prstDash val="solid"/>
                      <a:round/>
                      <a:headEnd type="none" w="med" len="med"/>
                      <a:tailEnd type="none" w="med" len="med"/>
                    </a:lnT>
                    <a:lnB w="6350" cap="flat" cmpd="sng" algn="ctr">
                      <a:solidFill>
                        <a:srgbClr val="999999"/>
                      </a:solidFill>
                      <a:prstDash val="solid"/>
                      <a:round/>
                      <a:headEnd type="none" w="med" len="med"/>
                      <a:tailEnd type="none" w="med" len="med"/>
                    </a:lnB>
                    <a:solidFill>
                      <a:srgbClr val="FFFFFF"/>
                    </a:solidFill>
                  </a:tcPr>
                </a:tc>
                <a:extLst>
                  <a:ext uri="{0D108BD9-81ED-4DB2-BD59-A6C34878D82A}">
                    <a16:rowId xmlns:a16="http://schemas.microsoft.com/office/drawing/2014/main" val="2643133062"/>
                  </a:ext>
                </a:extLst>
              </a:tr>
              <a:tr h="531737">
                <a:tc>
                  <a:txBody>
                    <a:bodyPr/>
                    <a:lstStyle/>
                    <a:p>
                      <a:pPr algn="ctr" fontAlgn="t"/>
                      <a:r>
                        <a:rPr lang="es-MX" dirty="0">
                          <a:effectLst/>
                        </a:rPr>
                        <a:t>2</a:t>
                      </a:r>
                    </a:p>
                  </a:txBody>
                  <a:tcPr>
                    <a:lnL w="6350" cap="flat" cmpd="sng" algn="ctr">
                      <a:solidFill>
                        <a:srgbClr val="999999"/>
                      </a:solidFill>
                      <a:prstDash val="solid"/>
                      <a:round/>
                      <a:headEnd type="none" w="med" len="med"/>
                      <a:tailEnd type="none" w="med" len="med"/>
                    </a:lnL>
                    <a:lnR w="6350" cap="flat" cmpd="sng" algn="ctr">
                      <a:solidFill>
                        <a:srgbClr val="999999"/>
                      </a:solidFill>
                      <a:prstDash val="solid"/>
                      <a:round/>
                      <a:headEnd type="none" w="med" len="med"/>
                      <a:tailEnd type="none" w="med" len="med"/>
                    </a:lnR>
                    <a:lnT w="6350" cap="flat" cmpd="sng" algn="ctr">
                      <a:solidFill>
                        <a:srgbClr val="999999"/>
                      </a:solidFill>
                      <a:prstDash val="solid"/>
                      <a:round/>
                      <a:headEnd type="none" w="med" len="med"/>
                      <a:tailEnd type="none" w="med" len="med"/>
                    </a:lnT>
                    <a:lnB w="6350" cap="flat" cmpd="sng" algn="ctr">
                      <a:solidFill>
                        <a:srgbClr val="999999"/>
                      </a:solidFill>
                      <a:prstDash val="solid"/>
                      <a:round/>
                      <a:headEnd type="none" w="med" len="med"/>
                      <a:tailEnd type="none" w="med" len="med"/>
                    </a:lnB>
                    <a:solidFill>
                      <a:srgbClr val="FFFFFF"/>
                    </a:solidFill>
                  </a:tcPr>
                </a:tc>
                <a:tc>
                  <a:txBody>
                    <a:bodyPr/>
                    <a:lstStyle/>
                    <a:p>
                      <a:pPr fontAlgn="t"/>
                      <a:r>
                        <a:rPr lang="es-ES" dirty="0">
                          <a:effectLst/>
                        </a:rPr>
                        <a:t>Cree un proceso de enrutamiento OSPF.</a:t>
                      </a:r>
                      <a:endParaRPr lang="en-US" dirty="0">
                        <a:effectLst/>
                      </a:endParaRPr>
                    </a:p>
                  </a:txBody>
                  <a:tcPr>
                    <a:lnL w="6350" cap="flat" cmpd="sng" algn="ctr">
                      <a:solidFill>
                        <a:srgbClr val="999999"/>
                      </a:solidFill>
                      <a:prstDash val="solid"/>
                      <a:round/>
                      <a:headEnd type="none" w="med" len="med"/>
                      <a:tailEnd type="none" w="med" len="med"/>
                    </a:lnL>
                    <a:lnR w="6350" cap="flat" cmpd="sng" algn="ctr">
                      <a:solidFill>
                        <a:srgbClr val="999999"/>
                      </a:solidFill>
                      <a:prstDash val="solid"/>
                      <a:round/>
                      <a:headEnd type="none" w="med" len="med"/>
                      <a:tailEnd type="none" w="med" len="med"/>
                    </a:lnR>
                    <a:lnT w="6350" cap="flat" cmpd="sng" algn="ctr">
                      <a:solidFill>
                        <a:srgbClr val="999999"/>
                      </a:solidFill>
                      <a:prstDash val="solid"/>
                      <a:round/>
                      <a:headEnd type="none" w="med" len="med"/>
                      <a:tailEnd type="none" w="med" len="med"/>
                    </a:lnT>
                    <a:lnB w="6350" cap="flat" cmpd="sng" algn="ctr">
                      <a:solidFill>
                        <a:srgbClr val="999999"/>
                      </a:solidFill>
                      <a:prstDash val="solid"/>
                      <a:round/>
                      <a:headEnd type="none" w="med" len="med"/>
                      <a:tailEnd type="none" w="med" len="med"/>
                    </a:lnB>
                    <a:solidFill>
                      <a:srgbClr val="FFFFFF"/>
                    </a:solidFill>
                  </a:tcPr>
                </a:tc>
                <a:tc>
                  <a:txBody>
                    <a:bodyPr/>
                    <a:lstStyle/>
                    <a:p>
                      <a:pPr fontAlgn="t"/>
                      <a:r>
                        <a:rPr lang="es-MX" dirty="0" err="1">
                          <a:effectLst/>
                        </a:rPr>
                        <a:t>router</a:t>
                      </a:r>
                      <a:r>
                        <a:rPr lang="es-MX" dirty="0">
                          <a:effectLst/>
                        </a:rPr>
                        <a:t>(</a:t>
                      </a:r>
                      <a:r>
                        <a:rPr lang="es-MX" dirty="0" err="1">
                          <a:effectLst/>
                        </a:rPr>
                        <a:t>config</a:t>
                      </a:r>
                      <a:r>
                        <a:rPr lang="es-MX" dirty="0">
                          <a:effectLst/>
                        </a:rPr>
                        <a:t>)#</a:t>
                      </a:r>
                      <a:r>
                        <a:rPr lang="es-MX" b="1" dirty="0">
                          <a:solidFill>
                            <a:schemeClr val="accent6">
                              <a:lumMod val="75000"/>
                            </a:schemeClr>
                          </a:solidFill>
                          <a:effectLst/>
                        </a:rPr>
                        <a:t>router </a:t>
                      </a:r>
                      <a:r>
                        <a:rPr lang="es-MX" b="1" dirty="0" err="1">
                          <a:solidFill>
                            <a:schemeClr val="accent6">
                              <a:lumMod val="75000"/>
                            </a:schemeClr>
                          </a:solidFill>
                          <a:effectLst/>
                        </a:rPr>
                        <a:t>ospf</a:t>
                      </a:r>
                      <a:r>
                        <a:rPr lang="es-MX" b="1" dirty="0">
                          <a:solidFill>
                            <a:schemeClr val="accent6">
                              <a:lumMod val="75000"/>
                            </a:schemeClr>
                          </a:solidFill>
                          <a:effectLst/>
                        </a:rPr>
                        <a:t> </a:t>
                      </a:r>
                      <a:r>
                        <a:rPr lang="es-MX" i="1" dirty="0" err="1">
                          <a:solidFill>
                            <a:schemeClr val="accent6">
                              <a:lumMod val="75000"/>
                            </a:schemeClr>
                          </a:solidFill>
                          <a:effectLst/>
                        </a:rPr>
                        <a:t>process</a:t>
                      </a:r>
                      <a:r>
                        <a:rPr lang="es-MX" i="1" dirty="0">
                          <a:solidFill>
                            <a:schemeClr val="accent6">
                              <a:lumMod val="75000"/>
                            </a:schemeClr>
                          </a:solidFill>
                          <a:effectLst/>
                        </a:rPr>
                        <a:t>-id</a:t>
                      </a:r>
                      <a:endParaRPr lang="es-MX" dirty="0">
                        <a:solidFill>
                          <a:schemeClr val="accent6">
                            <a:lumMod val="75000"/>
                          </a:schemeClr>
                        </a:solidFill>
                        <a:effectLst/>
                      </a:endParaRPr>
                    </a:p>
                  </a:txBody>
                  <a:tcPr>
                    <a:lnL w="6350" cap="flat" cmpd="sng" algn="ctr">
                      <a:solidFill>
                        <a:srgbClr val="999999"/>
                      </a:solidFill>
                      <a:prstDash val="solid"/>
                      <a:round/>
                      <a:headEnd type="none" w="med" len="med"/>
                      <a:tailEnd type="none" w="med" len="med"/>
                    </a:lnL>
                    <a:lnR w="6350" cap="flat" cmpd="sng" algn="ctr">
                      <a:solidFill>
                        <a:srgbClr val="999999"/>
                      </a:solidFill>
                      <a:prstDash val="solid"/>
                      <a:round/>
                      <a:headEnd type="none" w="med" len="med"/>
                      <a:tailEnd type="none" w="med" len="med"/>
                    </a:lnR>
                    <a:lnT w="6350" cap="flat" cmpd="sng" algn="ctr">
                      <a:solidFill>
                        <a:srgbClr val="999999"/>
                      </a:solidFill>
                      <a:prstDash val="solid"/>
                      <a:round/>
                      <a:headEnd type="none" w="med" len="med"/>
                      <a:tailEnd type="none" w="med" len="med"/>
                    </a:lnT>
                    <a:lnB w="6350" cap="flat" cmpd="sng" algn="ctr">
                      <a:solidFill>
                        <a:srgbClr val="999999"/>
                      </a:solidFill>
                      <a:prstDash val="solid"/>
                      <a:round/>
                      <a:headEnd type="none" w="med" len="med"/>
                      <a:tailEnd type="none" w="med" len="med"/>
                    </a:lnB>
                    <a:solidFill>
                      <a:srgbClr val="FFFFFF"/>
                    </a:solidFill>
                  </a:tcPr>
                </a:tc>
                <a:extLst>
                  <a:ext uri="{0D108BD9-81ED-4DB2-BD59-A6C34878D82A}">
                    <a16:rowId xmlns:a16="http://schemas.microsoft.com/office/drawing/2014/main" val="1670743647"/>
                  </a:ext>
                </a:extLst>
              </a:tr>
            </a:tbl>
          </a:graphicData>
        </a:graphic>
      </p:graphicFrame>
    </p:spTree>
    <p:extLst>
      <p:ext uri="{BB962C8B-B14F-4D97-AF65-F5344CB8AC3E}">
        <p14:creationId xmlns:p14="http://schemas.microsoft.com/office/powerpoint/2010/main" val="314301619"/>
      </p:ext>
    </p:extLst>
  </p:cSld>
  <p:clrMapOvr>
    <a:masterClrMapping/>
  </p:clrMapOvr>
  <p:transition spd="med">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C53CB8A4-EEC3-42D0-AE92-C56BE851709A}"/>
              </a:ext>
            </a:extLst>
          </p:cNvPr>
          <p:cNvSpPr txBox="1">
            <a:spLocks noChangeArrowheads="1"/>
          </p:cNvSpPr>
          <p:nvPr/>
        </p:nvSpPr>
        <p:spPr>
          <a:xfrm>
            <a:off x="331626" y="410584"/>
            <a:ext cx="8480747" cy="720672"/>
          </a:xfrm>
          <a:prstGeom prst="rect">
            <a:avLst/>
          </a:prstGeom>
        </p:spPr>
        <p:txBody>
          <a:bodyPr vert="horz" lIns="91440" tIns="45720" rIns="91440" bIns="45720" rtlCol="0" anchor="ctr">
            <a:normAutofit fontScale="9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 sz="3200" b="1" dirty="0">
                <a:solidFill>
                  <a:schemeClr val="accent4">
                    <a:lumMod val="50000"/>
                  </a:schemeClr>
                </a:solidFill>
                <a:effectLst>
                  <a:outerShdw blurRad="38100" dist="38100" dir="2700000" algn="tl">
                    <a:srgbClr val="C0C0C0"/>
                  </a:outerShdw>
                </a:effectLst>
                <a:latin typeface="Dom Casual" charset="0"/>
              </a:rPr>
              <a:t>Configuración del protocolo OSPF</a:t>
            </a:r>
            <a:br>
              <a:rPr lang="es-ES" dirty="0"/>
            </a:br>
            <a:endParaRPr lang="es-ES" sz="2200" b="1" dirty="0">
              <a:solidFill>
                <a:schemeClr val="accent6">
                  <a:lumMod val="75000"/>
                </a:schemeClr>
              </a:solidFill>
              <a:cs typeface="Arial" pitchFamily="34" charset="0"/>
            </a:endParaRPr>
          </a:p>
        </p:txBody>
      </p:sp>
      <p:graphicFrame>
        <p:nvGraphicFramePr>
          <p:cNvPr id="2" name="Tabla 1">
            <a:extLst>
              <a:ext uri="{FF2B5EF4-FFF2-40B4-BE49-F238E27FC236}">
                <a16:creationId xmlns:a16="http://schemas.microsoft.com/office/drawing/2014/main" id="{04B4B5CC-5956-4893-80F9-C106613318D5}"/>
              </a:ext>
            </a:extLst>
          </p:cNvPr>
          <p:cNvGraphicFramePr>
            <a:graphicFrameLocks noGrp="1"/>
          </p:cNvGraphicFramePr>
          <p:nvPr/>
        </p:nvGraphicFramePr>
        <p:xfrm>
          <a:off x="451689" y="3861048"/>
          <a:ext cx="8316416" cy="1063474"/>
        </p:xfrm>
        <a:graphic>
          <a:graphicData uri="http://schemas.openxmlformats.org/drawingml/2006/table">
            <a:tbl>
              <a:tblPr/>
              <a:tblGrid>
                <a:gridCol w="389541">
                  <a:extLst>
                    <a:ext uri="{9D8B030D-6E8A-4147-A177-3AD203B41FA5}">
                      <a16:colId xmlns:a16="http://schemas.microsoft.com/office/drawing/2014/main" val="679461609"/>
                    </a:ext>
                  </a:extLst>
                </a:gridCol>
                <a:gridCol w="3984692">
                  <a:extLst>
                    <a:ext uri="{9D8B030D-6E8A-4147-A177-3AD203B41FA5}">
                      <a16:colId xmlns:a16="http://schemas.microsoft.com/office/drawing/2014/main" val="2236033006"/>
                    </a:ext>
                  </a:extLst>
                </a:gridCol>
                <a:gridCol w="3942183">
                  <a:extLst>
                    <a:ext uri="{9D8B030D-6E8A-4147-A177-3AD203B41FA5}">
                      <a16:colId xmlns:a16="http://schemas.microsoft.com/office/drawing/2014/main" val="4210768800"/>
                    </a:ext>
                  </a:extLst>
                </a:gridCol>
              </a:tblGrid>
              <a:tr h="531737">
                <a:tc>
                  <a:txBody>
                    <a:bodyPr/>
                    <a:lstStyle/>
                    <a:p>
                      <a:pPr algn="ctr" fontAlgn="t"/>
                      <a:r>
                        <a:rPr lang="es-MX" dirty="0">
                          <a:effectLst/>
                        </a:rPr>
                        <a:t>1</a:t>
                      </a:r>
                    </a:p>
                  </a:txBody>
                  <a:tcPr>
                    <a:lnL w="6350" cap="flat" cmpd="sng" algn="ctr">
                      <a:solidFill>
                        <a:srgbClr val="999999"/>
                      </a:solidFill>
                      <a:prstDash val="solid"/>
                      <a:round/>
                      <a:headEnd type="none" w="med" len="med"/>
                      <a:tailEnd type="none" w="med" len="med"/>
                    </a:lnL>
                    <a:lnR w="6350" cap="flat" cmpd="sng" algn="ctr">
                      <a:solidFill>
                        <a:srgbClr val="999999"/>
                      </a:solidFill>
                      <a:prstDash val="solid"/>
                      <a:round/>
                      <a:headEnd type="none" w="med" len="med"/>
                      <a:tailEnd type="none" w="med" len="med"/>
                    </a:lnR>
                    <a:lnT w="6350" cap="flat" cmpd="sng" algn="ctr">
                      <a:solidFill>
                        <a:srgbClr val="999999"/>
                      </a:solidFill>
                      <a:prstDash val="solid"/>
                      <a:round/>
                      <a:headEnd type="none" w="med" len="med"/>
                      <a:tailEnd type="none" w="med" len="med"/>
                    </a:lnT>
                    <a:lnB w="6350" cap="flat" cmpd="sng" algn="ctr">
                      <a:solidFill>
                        <a:srgbClr val="999999"/>
                      </a:solidFill>
                      <a:prstDash val="solid"/>
                      <a:round/>
                      <a:headEnd type="none" w="med" len="med"/>
                      <a:tailEnd type="none" w="med" len="med"/>
                    </a:lnB>
                    <a:solidFill>
                      <a:srgbClr val="FFFFFF"/>
                    </a:solidFill>
                  </a:tcPr>
                </a:tc>
                <a:tc>
                  <a:txBody>
                    <a:bodyPr/>
                    <a:lstStyle/>
                    <a:p>
                      <a:pPr fontAlgn="t"/>
                      <a:r>
                        <a:rPr lang="es-MX" dirty="0">
                          <a:effectLst/>
                        </a:rPr>
                        <a:t>Ingrese al modo de configuración global.</a:t>
                      </a:r>
                    </a:p>
                  </a:txBody>
                  <a:tcPr>
                    <a:lnL w="6350" cap="flat" cmpd="sng" algn="ctr">
                      <a:solidFill>
                        <a:srgbClr val="999999"/>
                      </a:solidFill>
                      <a:prstDash val="solid"/>
                      <a:round/>
                      <a:headEnd type="none" w="med" len="med"/>
                      <a:tailEnd type="none" w="med" len="med"/>
                    </a:lnL>
                    <a:lnR w="6350" cap="flat" cmpd="sng" algn="ctr">
                      <a:solidFill>
                        <a:srgbClr val="999999"/>
                      </a:solidFill>
                      <a:prstDash val="solid"/>
                      <a:round/>
                      <a:headEnd type="none" w="med" len="med"/>
                      <a:tailEnd type="none" w="med" len="med"/>
                    </a:lnR>
                    <a:lnT w="6350" cap="flat" cmpd="sng" algn="ctr">
                      <a:solidFill>
                        <a:srgbClr val="999999"/>
                      </a:solidFill>
                      <a:prstDash val="solid"/>
                      <a:round/>
                      <a:headEnd type="none" w="med" len="med"/>
                      <a:tailEnd type="none" w="med" len="med"/>
                    </a:lnT>
                    <a:lnB w="6350" cap="flat" cmpd="sng" algn="ctr">
                      <a:solidFill>
                        <a:srgbClr val="999999"/>
                      </a:solidFill>
                      <a:prstDash val="solid"/>
                      <a:round/>
                      <a:headEnd type="none" w="med" len="med"/>
                      <a:tailEnd type="none" w="med" len="med"/>
                    </a:lnB>
                    <a:solidFill>
                      <a:srgbClr val="FFFFFF"/>
                    </a:solidFill>
                  </a:tcPr>
                </a:tc>
                <a:tc>
                  <a:txBody>
                    <a:bodyPr/>
                    <a:lstStyle/>
                    <a:p>
                      <a:pPr fontAlgn="t"/>
                      <a:r>
                        <a:rPr lang="es-MX" dirty="0" err="1">
                          <a:effectLst/>
                        </a:rPr>
                        <a:t>router#</a:t>
                      </a:r>
                      <a:r>
                        <a:rPr lang="es-MX" b="1" dirty="0" err="1">
                          <a:solidFill>
                            <a:schemeClr val="accent6">
                              <a:lumMod val="75000"/>
                            </a:schemeClr>
                          </a:solidFill>
                          <a:effectLst/>
                        </a:rPr>
                        <a:t>configure</a:t>
                      </a:r>
                      <a:r>
                        <a:rPr lang="es-MX" b="1" dirty="0">
                          <a:solidFill>
                            <a:schemeClr val="accent6">
                              <a:lumMod val="75000"/>
                            </a:schemeClr>
                          </a:solidFill>
                          <a:effectLst/>
                        </a:rPr>
                        <a:t> terminal</a:t>
                      </a:r>
                    </a:p>
                  </a:txBody>
                  <a:tcPr>
                    <a:lnL w="6350" cap="flat" cmpd="sng" algn="ctr">
                      <a:solidFill>
                        <a:srgbClr val="999999"/>
                      </a:solidFill>
                      <a:prstDash val="solid"/>
                      <a:round/>
                      <a:headEnd type="none" w="med" len="med"/>
                      <a:tailEnd type="none" w="med" len="med"/>
                    </a:lnL>
                    <a:lnR w="6350" cap="flat" cmpd="sng" algn="ctr">
                      <a:solidFill>
                        <a:srgbClr val="999999"/>
                      </a:solidFill>
                      <a:prstDash val="solid"/>
                      <a:round/>
                      <a:headEnd type="none" w="med" len="med"/>
                      <a:tailEnd type="none" w="med" len="med"/>
                    </a:lnR>
                    <a:lnT w="6350" cap="flat" cmpd="sng" algn="ctr">
                      <a:solidFill>
                        <a:srgbClr val="999999"/>
                      </a:solidFill>
                      <a:prstDash val="solid"/>
                      <a:round/>
                      <a:headEnd type="none" w="med" len="med"/>
                      <a:tailEnd type="none" w="med" len="med"/>
                    </a:lnT>
                    <a:lnB w="6350" cap="flat" cmpd="sng" algn="ctr">
                      <a:solidFill>
                        <a:srgbClr val="999999"/>
                      </a:solidFill>
                      <a:prstDash val="solid"/>
                      <a:round/>
                      <a:headEnd type="none" w="med" len="med"/>
                      <a:tailEnd type="none" w="med" len="med"/>
                    </a:lnB>
                    <a:solidFill>
                      <a:srgbClr val="FFFFFF"/>
                    </a:solidFill>
                  </a:tcPr>
                </a:tc>
                <a:extLst>
                  <a:ext uri="{0D108BD9-81ED-4DB2-BD59-A6C34878D82A}">
                    <a16:rowId xmlns:a16="http://schemas.microsoft.com/office/drawing/2014/main" val="2643133062"/>
                  </a:ext>
                </a:extLst>
              </a:tr>
              <a:tr h="531737">
                <a:tc>
                  <a:txBody>
                    <a:bodyPr/>
                    <a:lstStyle/>
                    <a:p>
                      <a:pPr algn="ctr" fontAlgn="t"/>
                      <a:r>
                        <a:rPr lang="es-MX" dirty="0">
                          <a:effectLst/>
                        </a:rPr>
                        <a:t>2</a:t>
                      </a:r>
                    </a:p>
                  </a:txBody>
                  <a:tcPr>
                    <a:lnL w="6350" cap="flat" cmpd="sng" algn="ctr">
                      <a:solidFill>
                        <a:srgbClr val="999999"/>
                      </a:solidFill>
                      <a:prstDash val="solid"/>
                      <a:round/>
                      <a:headEnd type="none" w="med" len="med"/>
                      <a:tailEnd type="none" w="med" len="med"/>
                    </a:lnL>
                    <a:lnR w="6350" cap="flat" cmpd="sng" algn="ctr">
                      <a:solidFill>
                        <a:srgbClr val="999999"/>
                      </a:solidFill>
                      <a:prstDash val="solid"/>
                      <a:round/>
                      <a:headEnd type="none" w="med" len="med"/>
                      <a:tailEnd type="none" w="med" len="med"/>
                    </a:lnR>
                    <a:lnT w="6350" cap="flat" cmpd="sng" algn="ctr">
                      <a:solidFill>
                        <a:srgbClr val="999999"/>
                      </a:solidFill>
                      <a:prstDash val="solid"/>
                      <a:round/>
                      <a:headEnd type="none" w="med" len="med"/>
                      <a:tailEnd type="none" w="med" len="med"/>
                    </a:lnT>
                    <a:lnB w="6350" cap="flat" cmpd="sng" algn="ctr">
                      <a:solidFill>
                        <a:srgbClr val="999999"/>
                      </a:solidFill>
                      <a:prstDash val="solid"/>
                      <a:round/>
                      <a:headEnd type="none" w="med" len="med"/>
                      <a:tailEnd type="none" w="med" len="med"/>
                    </a:lnB>
                    <a:solidFill>
                      <a:srgbClr val="FFFFFF"/>
                    </a:solidFill>
                  </a:tcPr>
                </a:tc>
                <a:tc>
                  <a:txBody>
                    <a:bodyPr/>
                    <a:lstStyle/>
                    <a:p>
                      <a:pPr fontAlgn="t"/>
                      <a:r>
                        <a:rPr lang="es-ES" dirty="0">
                          <a:effectLst/>
                        </a:rPr>
                        <a:t>Cree un proceso de enrutamiento OSPF.</a:t>
                      </a:r>
                      <a:endParaRPr lang="en-US" dirty="0">
                        <a:effectLst/>
                      </a:endParaRPr>
                    </a:p>
                  </a:txBody>
                  <a:tcPr>
                    <a:lnL w="6350" cap="flat" cmpd="sng" algn="ctr">
                      <a:solidFill>
                        <a:srgbClr val="999999"/>
                      </a:solidFill>
                      <a:prstDash val="solid"/>
                      <a:round/>
                      <a:headEnd type="none" w="med" len="med"/>
                      <a:tailEnd type="none" w="med" len="med"/>
                    </a:lnL>
                    <a:lnR w="6350" cap="flat" cmpd="sng" algn="ctr">
                      <a:solidFill>
                        <a:srgbClr val="999999"/>
                      </a:solidFill>
                      <a:prstDash val="solid"/>
                      <a:round/>
                      <a:headEnd type="none" w="med" len="med"/>
                      <a:tailEnd type="none" w="med" len="med"/>
                    </a:lnR>
                    <a:lnT w="6350" cap="flat" cmpd="sng" algn="ctr">
                      <a:solidFill>
                        <a:srgbClr val="999999"/>
                      </a:solidFill>
                      <a:prstDash val="solid"/>
                      <a:round/>
                      <a:headEnd type="none" w="med" len="med"/>
                      <a:tailEnd type="none" w="med" len="med"/>
                    </a:lnT>
                    <a:lnB w="6350" cap="flat" cmpd="sng" algn="ctr">
                      <a:solidFill>
                        <a:srgbClr val="999999"/>
                      </a:solidFill>
                      <a:prstDash val="solid"/>
                      <a:round/>
                      <a:headEnd type="none" w="med" len="med"/>
                      <a:tailEnd type="none" w="med" len="med"/>
                    </a:lnB>
                    <a:solidFill>
                      <a:srgbClr val="FFFFFF"/>
                    </a:solidFill>
                  </a:tcPr>
                </a:tc>
                <a:tc>
                  <a:txBody>
                    <a:bodyPr/>
                    <a:lstStyle/>
                    <a:p>
                      <a:pPr fontAlgn="t"/>
                      <a:r>
                        <a:rPr lang="es-MX" dirty="0" err="1">
                          <a:effectLst/>
                        </a:rPr>
                        <a:t>router</a:t>
                      </a:r>
                      <a:r>
                        <a:rPr lang="es-MX" dirty="0">
                          <a:effectLst/>
                        </a:rPr>
                        <a:t>(</a:t>
                      </a:r>
                      <a:r>
                        <a:rPr lang="es-MX" dirty="0" err="1">
                          <a:effectLst/>
                        </a:rPr>
                        <a:t>config</a:t>
                      </a:r>
                      <a:r>
                        <a:rPr lang="es-MX" dirty="0">
                          <a:effectLst/>
                        </a:rPr>
                        <a:t>)#</a:t>
                      </a:r>
                      <a:r>
                        <a:rPr lang="es-MX" b="1" dirty="0">
                          <a:solidFill>
                            <a:schemeClr val="accent6">
                              <a:lumMod val="75000"/>
                            </a:schemeClr>
                          </a:solidFill>
                          <a:effectLst/>
                        </a:rPr>
                        <a:t>router </a:t>
                      </a:r>
                      <a:r>
                        <a:rPr lang="es-MX" b="1" dirty="0" err="1">
                          <a:solidFill>
                            <a:schemeClr val="accent6">
                              <a:lumMod val="75000"/>
                            </a:schemeClr>
                          </a:solidFill>
                          <a:effectLst/>
                        </a:rPr>
                        <a:t>ospf</a:t>
                      </a:r>
                      <a:r>
                        <a:rPr lang="es-MX" b="1" dirty="0">
                          <a:solidFill>
                            <a:schemeClr val="accent6">
                              <a:lumMod val="75000"/>
                            </a:schemeClr>
                          </a:solidFill>
                          <a:effectLst/>
                        </a:rPr>
                        <a:t> </a:t>
                      </a:r>
                      <a:r>
                        <a:rPr lang="es-MX" i="1" dirty="0" err="1">
                          <a:solidFill>
                            <a:schemeClr val="accent6">
                              <a:lumMod val="75000"/>
                            </a:schemeClr>
                          </a:solidFill>
                          <a:effectLst/>
                        </a:rPr>
                        <a:t>process</a:t>
                      </a:r>
                      <a:r>
                        <a:rPr lang="es-MX" i="1" dirty="0">
                          <a:solidFill>
                            <a:schemeClr val="accent6">
                              <a:lumMod val="75000"/>
                            </a:schemeClr>
                          </a:solidFill>
                          <a:effectLst/>
                        </a:rPr>
                        <a:t>-id</a:t>
                      </a:r>
                      <a:endParaRPr lang="es-MX" dirty="0">
                        <a:solidFill>
                          <a:schemeClr val="accent6">
                            <a:lumMod val="75000"/>
                          </a:schemeClr>
                        </a:solidFill>
                        <a:effectLst/>
                      </a:endParaRPr>
                    </a:p>
                  </a:txBody>
                  <a:tcPr>
                    <a:lnL w="6350" cap="flat" cmpd="sng" algn="ctr">
                      <a:solidFill>
                        <a:srgbClr val="999999"/>
                      </a:solidFill>
                      <a:prstDash val="solid"/>
                      <a:round/>
                      <a:headEnd type="none" w="med" len="med"/>
                      <a:tailEnd type="none" w="med" len="med"/>
                    </a:lnL>
                    <a:lnR w="6350" cap="flat" cmpd="sng" algn="ctr">
                      <a:solidFill>
                        <a:srgbClr val="999999"/>
                      </a:solidFill>
                      <a:prstDash val="solid"/>
                      <a:round/>
                      <a:headEnd type="none" w="med" len="med"/>
                      <a:tailEnd type="none" w="med" len="med"/>
                    </a:lnR>
                    <a:lnT w="6350" cap="flat" cmpd="sng" algn="ctr">
                      <a:solidFill>
                        <a:srgbClr val="999999"/>
                      </a:solidFill>
                      <a:prstDash val="solid"/>
                      <a:round/>
                      <a:headEnd type="none" w="med" len="med"/>
                      <a:tailEnd type="none" w="med" len="med"/>
                    </a:lnT>
                    <a:lnB w="6350" cap="flat" cmpd="sng" algn="ctr">
                      <a:solidFill>
                        <a:srgbClr val="999999"/>
                      </a:solidFill>
                      <a:prstDash val="solid"/>
                      <a:round/>
                      <a:headEnd type="none" w="med" len="med"/>
                      <a:tailEnd type="none" w="med" len="med"/>
                    </a:lnB>
                    <a:solidFill>
                      <a:srgbClr val="FFFFFF"/>
                    </a:solidFill>
                  </a:tcPr>
                </a:tc>
                <a:extLst>
                  <a:ext uri="{0D108BD9-81ED-4DB2-BD59-A6C34878D82A}">
                    <a16:rowId xmlns:a16="http://schemas.microsoft.com/office/drawing/2014/main" val="1670743647"/>
                  </a:ext>
                </a:extLst>
              </a:tr>
            </a:tbl>
          </a:graphicData>
        </a:graphic>
      </p:graphicFrame>
      <p:sp>
        <p:nvSpPr>
          <p:cNvPr id="8" name="CuadroTexto 7">
            <a:extLst>
              <a:ext uri="{FF2B5EF4-FFF2-40B4-BE49-F238E27FC236}">
                <a16:creationId xmlns:a16="http://schemas.microsoft.com/office/drawing/2014/main" id="{70A213A9-0154-4F91-BB37-8225FD0E6C4C}"/>
              </a:ext>
            </a:extLst>
          </p:cNvPr>
          <p:cNvSpPr txBox="1"/>
          <p:nvPr/>
        </p:nvSpPr>
        <p:spPr>
          <a:xfrm>
            <a:off x="539552" y="1403325"/>
            <a:ext cx="7704856" cy="369332"/>
          </a:xfrm>
          <a:prstGeom prst="rect">
            <a:avLst/>
          </a:prstGeom>
          <a:noFill/>
        </p:spPr>
        <p:txBody>
          <a:bodyPr wrap="square">
            <a:spAutoFit/>
          </a:bodyPr>
          <a:lstStyle/>
          <a:p>
            <a:r>
              <a:rPr lang="es-ES" b="1" dirty="0">
                <a:solidFill>
                  <a:srgbClr val="FF0000"/>
                </a:solidFill>
              </a:rPr>
              <a:t>Paso 2. </a:t>
            </a:r>
            <a:r>
              <a:rPr lang="es-ES" dirty="0"/>
              <a:t>Utilice el comando </a:t>
            </a:r>
            <a:r>
              <a:rPr lang="es-ES" b="1" dirty="0" err="1"/>
              <a:t>network</a:t>
            </a:r>
            <a:r>
              <a:rPr lang="es-ES" b="1" dirty="0"/>
              <a:t> </a:t>
            </a:r>
            <a:r>
              <a:rPr lang="es-ES" dirty="0"/>
              <a:t>para habilitar las interfaces.</a:t>
            </a:r>
            <a:endParaRPr lang="es-MX" dirty="0"/>
          </a:p>
        </p:txBody>
      </p:sp>
    </p:spTree>
    <p:extLst>
      <p:ext uri="{BB962C8B-B14F-4D97-AF65-F5344CB8AC3E}">
        <p14:creationId xmlns:p14="http://schemas.microsoft.com/office/powerpoint/2010/main" val="1073951113"/>
      </p:ext>
    </p:extLst>
  </p:cSld>
  <p:clrMapOvr>
    <a:masterClrMapping/>
  </p:clrMapOvr>
  <p:transition spd="med">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C53CB8A4-EEC3-42D0-AE92-C56BE851709A}"/>
              </a:ext>
            </a:extLst>
          </p:cNvPr>
          <p:cNvSpPr txBox="1">
            <a:spLocks noChangeArrowheads="1"/>
          </p:cNvSpPr>
          <p:nvPr/>
        </p:nvSpPr>
        <p:spPr>
          <a:xfrm>
            <a:off x="331626" y="410584"/>
            <a:ext cx="8480747" cy="720672"/>
          </a:xfrm>
          <a:prstGeom prst="rect">
            <a:avLst/>
          </a:prstGeom>
        </p:spPr>
        <p:txBody>
          <a:bodyPr vert="horz" lIns="91440" tIns="45720" rIns="91440" bIns="45720" rtlCol="0" anchor="ctr">
            <a:normAutofit fontScale="9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 sz="3200" b="1" dirty="0">
                <a:solidFill>
                  <a:schemeClr val="accent4">
                    <a:lumMod val="50000"/>
                  </a:schemeClr>
                </a:solidFill>
                <a:effectLst>
                  <a:outerShdw blurRad="38100" dist="38100" dir="2700000" algn="tl">
                    <a:srgbClr val="C0C0C0"/>
                  </a:outerShdw>
                </a:effectLst>
                <a:latin typeface="Dom Casual" charset="0"/>
              </a:rPr>
              <a:t>Configuración del protocolo OSPF</a:t>
            </a:r>
            <a:br>
              <a:rPr lang="es-ES" dirty="0"/>
            </a:br>
            <a:endParaRPr lang="es-ES" sz="2200" b="1" dirty="0">
              <a:solidFill>
                <a:schemeClr val="accent6">
                  <a:lumMod val="75000"/>
                </a:schemeClr>
              </a:solidFill>
              <a:cs typeface="Arial" pitchFamily="34" charset="0"/>
            </a:endParaRPr>
          </a:p>
        </p:txBody>
      </p:sp>
      <p:pic>
        <p:nvPicPr>
          <p:cNvPr id="6" name="Imagen 5">
            <a:extLst>
              <a:ext uri="{FF2B5EF4-FFF2-40B4-BE49-F238E27FC236}">
                <a16:creationId xmlns:a16="http://schemas.microsoft.com/office/drawing/2014/main" id="{0DB08AE1-16B9-403E-9E78-11EA2DAB86D4}"/>
              </a:ext>
            </a:extLst>
          </p:cNvPr>
          <p:cNvPicPr>
            <a:picLocks noChangeAspect="1"/>
          </p:cNvPicPr>
          <p:nvPr/>
        </p:nvPicPr>
        <p:blipFill>
          <a:blip r:embed="rId3"/>
          <a:stretch>
            <a:fillRect/>
          </a:stretch>
        </p:blipFill>
        <p:spPr>
          <a:xfrm>
            <a:off x="826512" y="2325328"/>
            <a:ext cx="7884368" cy="1063473"/>
          </a:xfrm>
          <a:prstGeom prst="rect">
            <a:avLst/>
          </a:prstGeom>
        </p:spPr>
      </p:pic>
      <p:sp>
        <p:nvSpPr>
          <p:cNvPr id="9" name="CuadroTexto 8">
            <a:extLst>
              <a:ext uri="{FF2B5EF4-FFF2-40B4-BE49-F238E27FC236}">
                <a16:creationId xmlns:a16="http://schemas.microsoft.com/office/drawing/2014/main" id="{BB0A69D0-1D6D-4DED-A457-3EBA2B6A6A27}"/>
              </a:ext>
            </a:extLst>
          </p:cNvPr>
          <p:cNvSpPr txBox="1"/>
          <p:nvPr/>
        </p:nvSpPr>
        <p:spPr>
          <a:xfrm>
            <a:off x="463493" y="1211909"/>
            <a:ext cx="8348880" cy="923330"/>
          </a:xfrm>
          <a:prstGeom prst="rect">
            <a:avLst/>
          </a:prstGeom>
          <a:noFill/>
        </p:spPr>
        <p:txBody>
          <a:bodyPr wrap="square" rtlCol="0">
            <a:spAutoFit/>
          </a:bodyPr>
          <a:lstStyle/>
          <a:p>
            <a:r>
              <a:rPr lang="es-ES" dirty="0"/>
              <a:t>Para habilitar OSPF en un ruteador Cisco, se requieren las siguientes tareas:</a:t>
            </a:r>
          </a:p>
          <a:p>
            <a:endParaRPr lang="es-ES" dirty="0"/>
          </a:p>
          <a:p>
            <a:r>
              <a:rPr lang="es-ES" b="1" dirty="0">
                <a:solidFill>
                  <a:srgbClr val="FF0000"/>
                </a:solidFill>
              </a:rPr>
              <a:t>Paso 1. </a:t>
            </a:r>
            <a:r>
              <a:rPr lang="es-ES" dirty="0"/>
              <a:t>Utilice el </a:t>
            </a:r>
            <a:r>
              <a:rPr lang="es-ES" b="1" dirty="0"/>
              <a:t>ID de proceso</a:t>
            </a:r>
            <a:r>
              <a:rPr lang="es-ES" dirty="0"/>
              <a:t> (</a:t>
            </a:r>
            <a:r>
              <a:rPr lang="es-MX" dirty="0"/>
              <a:t>1 - 65535)</a:t>
            </a:r>
            <a:r>
              <a:rPr lang="es-ES" dirty="0"/>
              <a:t> del comando </a:t>
            </a:r>
            <a:r>
              <a:rPr lang="es-ES" b="1" dirty="0" err="1"/>
              <a:t>router</a:t>
            </a:r>
            <a:r>
              <a:rPr lang="es-ES" b="1" dirty="0"/>
              <a:t> </a:t>
            </a:r>
            <a:r>
              <a:rPr lang="es-ES" b="1" dirty="0" err="1"/>
              <a:t>ospf</a:t>
            </a:r>
            <a:r>
              <a:rPr lang="es-ES" b="1" dirty="0"/>
              <a:t> </a:t>
            </a:r>
            <a:r>
              <a:rPr lang="es-ES" dirty="0"/>
              <a:t>para iniciar </a:t>
            </a:r>
            <a:r>
              <a:rPr lang="es-ES" b="1" dirty="0"/>
              <a:t>OSPF</a:t>
            </a:r>
            <a:r>
              <a:rPr lang="es-ES" dirty="0"/>
              <a:t>.</a:t>
            </a:r>
            <a:endParaRPr lang="es-MX" dirty="0"/>
          </a:p>
        </p:txBody>
      </p:sp>
      <p:graphicFrame>
        <p:nvGraphicFramePr>
          <p:cNvPr id="2" name="Tabla 1">
            <a:extLst>
              <a:ext uri="{FF2B5EF4-FFF2-40B4-BE49-F238E27FC236}">
                <a16:creationId xmlns:a16="http://schemas.microsoft.com/office/drawing/2014/main" id="{04B4B5CC-5956-4893-80F9-C106613318D5}"/>
              </a:ext>
            </a:extLst>
          </p:cNvPr>
          <p:cNvGraphicFramePr>
            <a:graphicFrameLocks noGrp="1"/>
          </p:cNvGraphicFramePr>
          <p:nvPr/>
        </p:nvGraphicFramePr>
        <p:xfrm>
          <a:off x="451689" y="3861048"/>
          <a:ext cx="8316416" cy="1063474"/>
        </p:xfrm>
        <a:graphic>
          <a:graphicData uri="http://schemas.openxmlformats.org/drawingml/2006/table">
            <a:tbl>
              <a:tblPr/>
              <a:tblGrid>
                <a:gridCol w="389541">
                  <a:extLst>
                    <a:ext uri="{9D8B030D-6E8A-4147-A177-3AD203B41FA5}">
                      <a16:colId xmlns:a16="http://schemas.microsoft.com/office/drawing/2014/main" val="679461609"/>
                    </a:ext>
                  </a:extLst>
                </a:gridCol>
                <a:gridCol w="3984692">
                  <a:extLst>
                    <a:ext uri="{9D8B030D-6E8A-4147-A177-3AD203B41FA5}">
                      <a16:colId xmlns:a16="http://schemas.microsoft.com/office/drawing/2014/main" val="2236033006"/>
                    </a:ext>
                  </a:extLst>
                </a:gridCol>
                <a:gridCol w="3942183">
                  <a:extLst>
                    <a:ext uri="{9D8B030D-6E8A-4147-A177-3AD203B41FA5}">
                      <a16:colId xmlns:a16="http://schemas.microsoft.com/office/drawing/2014/main" val="4210768800"/>
                    </a:ext>
                  </a:extLst>
                </a:gridCol>
              </a:tblGrid>
              <a:tr h="531737">
                <a:tc>
                  <a:txBody>
                    <a:bodyPr/>
                    <a:lstStyle/>
                    <a:p>
                      <a:pPr algn="ctr" fontAlgn="t"/>
                      <a:r>
                        <a:rPr lang="es-MX" dirty="0">
                          <a:effectLst/>
                        </a:rPr>
                        <a:t>1</a:t>
                      </a:r>
                    </a:p>
                  </a:txBody>
                  <a:tcPr>
                    <a:lnL w="6350" cap="flat" cmpd="sng" algn="ctr">
                      <a:solidFill>
                        <a:srgbClr val="999999"/>
                      </a:solidFill>
                      <a:prstDash val="solid"/>
                      <a:round/>
                      <a:headEnd type="none" w="med" len="med"/>
                      <a:tailEnd type="none" w="med" len="med"/>
                    </a:lnL>
                    <a:lnR w="6350" cap="flat" cmpd="sng" algn="ctr">
                      <a:solidFill>
                        <a:srgbClr val="999999"/>
                      </a:solidFill>
                      <a:prstDash val="solid"/>
                      <a:round/>
                      <a:headEnd type="none" w="med" len="med"/>
                      <a:tailEnd type="none" w="med" len="med"/>
                    </a:lnR>
                    <a:lnT w="6350" cap="flat" cmpd="sng" algn="ctr">
                      <a:solidFill>
                        <a:srgbClr val="999999"/>
                      </a:solidFill>
                      <a:prstDash val="solid"/>
                      <a:round/>
                      <a:headEnd type="none" w="med" len="med"/>
                      <a:tailEnd type="none" w="med" len="med"/>
                    </a:lnT>
                    <a:lnB w="6350" cap="flat" cmpd="sng" algn="ctr">
                      <a:solidFill>
                        <a:srgbClr val="999999"/>
                      </a:solidFill>
                      <a:prstDash val="solid"/>
                      <a:round/>
                      <a:headEnd type="none" w="med" len="med"/>
                      <a:tailEnd type="none" w="med" len="med"/>
                    </a:lnB>
                    <a:solidFill>
                      <a:srgbClr val="FFFFFF"/>
                    </a:solidFill>
                  </a:tcPr>
                </a:tc>
                <a:tc>
                  <a:txBody>
                    <a:bodyPr/>
                    <a:lstStyle/>
                    <a:p>
                      <a:pPr fontAlgn="t"/>
                      <a:r>
                        <a:rPr lang="es-MX" dirty="0">
                          <a:effectLst/>
                        </a:rPr>
                        <a:t>Ingrese al modo de configuración global.</a:t>
                      </a:r>
                    </a:p>
                  </a:txBody>
                  <a:tcPr>
                    <a:lnL w="6350" cap="flat" cmpd="sng" algn="ctr">
                      <a:solidFill>
                        <a:srgbClr val="999999"/>
                      </a:solidFill>
                      <a:prstDash val="solid"/>
                      <a:round/>
                      <a:headEnd type="none" w="med" len="med"/>
                      <a:tailEnd type="none" w="med" len="med"/>
                    </a:lnL>
                    <a:lnR w="6350" cap="flat" cmpd="sng" algn="ctr">
                      <a:solidFill>
                        <a:srgbClr val="999999"/>
                      </a:solidFill>
                      <a:prstDash val="solid"/>
                      <a:round/>
                      <a:headEnd type="none" w="med" len="med"/>
                      <a:tailEnd type="none" w="med" len="med"/>
                    </a:lnR>
                    <a:lnT w="6350" cap="flat" cmpd="sng" algn="ctr">
                      <a:solidFill>
                        <a:srgbClr val="999999"/>
                      </a:solidFill>
                      <a:prstDash val="solid"/>
                      <a:round/>
                      <a:headEnd type="none" w="med" len="med"/>
                      <a:tailEnd type="none" w="med" len="med"/>
                    </a:lnT>
                    <a:lnB w="6350" cap="flat" cmpd="sng" algn="ctr">
                      <a:solidFill>
                        <a:srgbClr val="999999"/>
                      </a:solidFill>
                      <a:prstDash val="solid"/>
                      <a:round/>
                      <a:headEnd type="none" w="med" len="med"/>
                      <a:tailEnd type="none" w="med" len="med"/>
                    </a:lnB>
                    <a:solidFill>
                      <a:srgbClr val="FFFFFF"/>
                    </a:solidFill>
                  </a:tcPr>
                </a:tc>
                <a:tc>
                  <a:txBody>
                    <a:bodyPr/>
                    <a:lstStyle/>
                    <a:p>
                      <a:pPr fontAlgn="t"/>
                      <a:r>
                        <a:rPr lang="es-MX" dirty="0" err="1">
                          <a:effectLst/>
                        </a:rPr>
                        <a:t>router#</a:t>
                      </a:r>
                      <a:r>
                        <a:rPr lang="es-MX" b="1" dirty="0" err="1">
                          <a:solidFill>
                            <a:schemeClr val="accent6">
                              <a:lumMod val="75000"/>
                            </a:schemeClr>
                          </a:solidFill>
                          <a:effectLst/>
                        </a:rPr>
                        <a:t>configure</a:t>
                      </a:r>
                      <a:r>
                        <a:rPr lang="es-MX" b="1" dirty="0">
                          <a:solidFill>
                            <a:schemeClr val="accent6">
                              <a:lumMod val="75000"/>
                            </a:schemeClr>
                          </a:solidFill>
                          <a:effectLst/>
                        </a:rPr>
                        <a:t> terminal</a:t>
                      </a:r>
                    </a:p>
                  </a:txBody>
                  <a:tcPr>
                    <a:lnL w="6350" cap="flat" cmpd="sng" algn="ctr">
                      <a:solidFill>
                        <a:srgbClr val="999999"/>
                      </a:solidFill>
                      <a:prstDash val="solid"/>
                      <a:round/>
                      <a:headEnd type="none" w="med" len="med"/>
                      <a:tailEnd type="none" w="med" len="med"/>
                    </a:lnL>
                    <a:lnR w="6350" cap="flat" cmpd="sng" algn="ctr">
                      <a:solidFill>
                        <a:srgbClr val="999999"/>
                      </a:solidFill>
                      <a:prstDash val="solid"/>
                      <a:round/>
                      <a:headEnd type="none" w="med" len="med"/>
                      <a:tailEnd type="none" w="med" len="med"/>
                    </a:lnR>
                    <a:lnT w="6350" cap="flat" cmpd="sng" algn="ctr">
                      <a:solidFill>
                        <a:srgbClr val="999999"/>
                      </a:solidFill>
                      <a:prstDash val="solid"/>
                      <a:round/>
                      <a:headEnd type="none" w="med" len="med"/>
                      <a:tailEnd type="none" w="med" len="med"/>
                    </a:lnT>
                    <a:lnB w="6350" cap="flat" cmpd="sng" algn="ctr">
                      <a:solidFill>
                        <a:srgbClr val="999999"/>
                      </a:solidFill>
                      <a:prstDash val="solid"/>
                      <a:round/>
                      <a:headEnd type="none" w="med" len="med"/>
                      <a:tailEnd type="none" w="med" len="med"/>
                    </a:lnB>
                    <a:solidFill>
                      <a:srgbClr val="FFFFFF"/>
                    </a:solidFill>
                  </a:tcPr>
                </a:tc>
                <a:extLst>
                  <a:ext uri="{0D108BD9-81ED-4DB2-BD59-A6C34878D82A}">
                    <a16:rowId xmlns:a16="http://schemas.microsoft.com/office/drawing/2014/main" val="2643133062"/>
                  </a:ext>
                </a:extLst>
              </a:tr>
              <a:tr h="531737">
                <a:tc>
                  <a:txBody>
                    <a:bodyPr/>
                    <a:lstStyle/>
                    <a:p>
                      <a:pPr algn="ctr" fontAlgn="t"/>
                      <a:r>
                        <a:rPr lang="es-MX" dirty="0">
                          <a:effectLst/>
                        </a:rPr>
                        <a:t>2</a:t>
                      </a:r>
                    </a:p>
                  </a:txBody>
                  <a:tcPr>
                    <a:lnL w="6350" cap="flat" cmpd="sng" algn="ctr">
                      <a:solidFill>
                        <a:srgbClr val="999999"/>
                      </a:solidFill>
                      <a:prstDash val="solid"/>
                      <a:round/>
                      <a:headEnd type="none" w="med" len="med"/>
                      <a:tailEnd type="none" w="med" len="med"/>
                    </a:lnL>
                    <a:lnR w="6350" cap="flat" cmpd="sng" algn="ctr">
                      <a:solidFill>
                        <a:srgbClr val="999999"/>
                      </a:solidFill>
                      <a:prstDash val="solid"/>
                      <a:round/>
                      <a:headEnd type="none" w="med" len="med"/>
                      <a:tailEnd type="none" w="med" len="med"/>
                    </a:lnR>
                    <a:lnT w="6350" cap="flat" cmpd="sng" algn="ctr">
                      <a:solidFill>
                        <a:srgbClr val="999999"/>
                      </a:solidFill>
                      <a:prstDash val="solid"/>
                      <a:round/>
                      <a:headEnd type="none" w="med" len="med"/>
                      <a:tailEnd type="none" w="med" len="med"/>
                    </a:lnT>
                    <a:lnB w="6350" cap="flat" cmpd="sng" algn="ctr">
                      <a:solidFill>
                        <a:srgbClr val="999999"/>
                      </a:solidFill>
                      <a:prstDash val="solid"/>
                      <a:round/>
                      <a:headEnd type="none" w="med" len="med"/>
                      <a:tailEnd type="none" w="med" len="med"/>
                    </a:lnB>
                    <a:solidFill>
                      <a:srgbClr val="FFFFFF"/>
                    </a:solidFill>
                  </a:tcPr>
                </a:tc>
                <a:tc>
                  <a:txBody>
                    <a:bodyPr/>
                    <a:lstStyle/>
                    <a:p>
                      <a:pPr fontAlgn="t"/>
                      <a:r>
                        <a:rPr lang="es-ES" dirty="0">
                          <a:effectLst/>
                        </a:rPr>
                        <a:t>Cree un proceso de enrutamiento OSPF.</a:t>
                      </a:r>
                      <a:endParaRPr lang="en-US" dirty="0">
                        <a:effectLst/>
                      </a:endParaRPr>
                    </a:p>
                  </a:txBody>
                  <a:tcPr>
                    <a:lnL w="6350" cap="flat" cmpd="sng" algn="ctr">
                      <a:solidFill>
                        <a:srgbClr val="999999"/>
                      </a:solidFill>
                      <a:prstDash val="solid"/>
                      <a:round/>
                      <a:headEnd type="none" w="med" len="med"/>
                      <a:tailEnd type="none" w="med" len="med"/>
                    </a:lnL>
                    <a:lnR w="6350" cap="flat" cmpd="sng" algn="ctr">
                      <a:solidFill>
                        <a:srgbClr val="999999"/>
                      </a:solidFill>
                      <a:prstDash val="solid"/>
                      <a:round/>
                      <a:headEnd type="none" w="med" len="med"/>
                      <a:tailEnd type="none" w="med" len="med"/>
                    </a:lnR>
                    <a:lnT w="6350" cap="flat" cmpd="sng" algn="ctr">
                      <a:solidFill>
                        <a:srgbClr val="999999"/>
                      </a:solidFill>
                      <a:prstDash val="solid"/>
                      <a:round/>
                      <a:headEnd type="none" w="med" len="med"/>
                      <a:tailEnd type="none" w="med" len="med"/>
                    </a:lnT>
                    <a:lnB w="6350" cap="flat" cmpd="sng" algn="ctr">
                      <a:solidFill>
                        <a:srgbClr val="999999"/>
                      </a:solidFill>
                      <a:prstDash val="solid"/>
                      <a:round/>
                      <a:headEnd type="none" w="med" len="med"/>
                      <a:tailEnd type="none" w="med" len="med"/>
                    </a:lnB>
                    <a:solidFill>
                      <a:srgbClr val="FFFFFF"/>
                    </a:solidFill>
                  </a:tcPr>
                </a:tc>
                <a:tc>
                  <a:txBody>
                    <a:bodyPr/>
                    <a:lstStyle/>
                    <a:p>
                      <a:pPr fontAlgn="t"/>
                      <a:r>
                        <a:rPr lang="es-MX" dirty="0" err="1">
                          <a:effectLst/>
                        </a:rPr>
                        <a:t>router</a:t>
                      </a:r>
                      <a:r>
                        <a:rPr lang="es-MX" dirty="0">
                          <a:effectLst/>
                        </a:rPr>
                        <a:t>(</a:t>
                      </a:r>
                      <a:r>
                        <a:rPr lang="es-MX" dirty="0" err="1">
                          <a:effectLst/>
                        </a:rPr>
                        <a:t>config</a:t>
                      </a:r>
                      <a:r>
                        <a:rPr lang="es-MX" dirty="0">
                          <a:effectLst/>
                        </a:rPr>
                        <a:t>)#</a:t>
                      </a:r>
                      <a:r>
                        <a:rPr lang="es-MX" b="1" dirty="0">
                          <a:solidFill>
                            <a:schemeClr val="accent6">
                              <a:lumMod val="75000"/>
                            </a:schemeClr>
                          </a:solidFill>
                          <a:effectLst/>
                        </a:rPr>
                        <a:t>router </a:t>
                      </a:r>
                      <a:r>
                        <a:rPr lang="es-MX" b="1" dirty="0" err="1">
                          <a:solidFill>
                            <a:schemeClr val="accent6">
                              <a:lumMod val="75000"/>
                            </a:schemeClr>
                          </a:solidFill>
                          <a:effectLst/>
                        </a:rPr>
                        <a:t>ospf</a:t>
                      </a:r>
                      <a:r>
                        <a:rPr lang="es-MX" b="1" dirty="0">
                          <a:solidFill>
                            <a:schemeClr val="accent6">
                              <a:lumMod val="75000"/>
                            </a:schemeClr>
                          </a:solidFill>
                          <a:effectLst/>
                        </a:rPr>
                        <a:t> </a:t>
                      </a:r>
                      <a:r>
                        <a:rPr lang="es-MX" i="1" dirty="0" err="1">
                          <a:solidFill>
                            <a:schemeClr val="accent6">
                              <a:lumMod val="75000"/>
                            </a:schemeClr>
                          </a:solidFill>
                          <a:effectLst/>
                        </a:rPr>
                        <a:t>process</a:t>
                      </a:r>
                      <a:r>
                        <a:rPr lang="es-MX" i="1" dirty="0">
                          <a:solidFill>
                            <a:schemeClr val="accent6">
                              <a:lumMod val="75000"/>
                            </a:schemeClr>
                          </a:solidFill>
                          <a:effectLst/>
                        </a:rPr>
                        <a:t>-id</a:t>
                      </a:r>
                      <a:endParaRPr lang="es-MX" dirty="0">
                        <a:solidFill>
                          <a:schemeClr val="accent6">
                            <a:lumMod val="75000"/>
                          </a:schemeClr>
                        </a:solidFill>
                        <a:effectLst/>
                      </a:endParaRPr>
                    </a:p>
                  </a:txBody>
                  <a:tcPr>
                    <a:lnL w="6350" cap="flat" cmpd="sng" algn="ctr">
                      <a:solidFill>
                        <a:srgbClr val="999999"/>
                      </a:solidFill>
                      <a:prstDash val="solid"/>
                      <a:round/>
                      <a:headEnd type="none" w="med" len="med"/>
                      <a:tailEnd type="none" w="med" len="med"/>
                    </a:lnL>
                    <a:lnR w="6350" cap="flat" cmpd="sng" algn="ctr">
                      <a:solidFill>
                        <a:srgbClr val="999999"/>
                      </a:solidFill>
                      <a:prstDash val="solid"/>
                      <a:round/>
                      <a:headEnd type="none" w="med" len="med"/>
                      <a:tailEnd type="none" w="med" len="med"/>
                    </a:lnR>
                    <a:lnT w="6350" cap="flat" cmpd="sng" algn="ctr">
                      <a:solidFill>
                        <a:srgbClr val="999999"/>
                      </a:solidFill>
                      <a:prstDash val="solid"/>
                      <a:round/>
                      <a:headEnd type="none" w="med" len="med"/>
                      <a:tailEnd type="none" w="med" len="med"/>
                    </a:lnT>
                    <a:lnB w="6350" cap="flat" cmpd="sng" algn="ctr">
                      <a:solidFill>
                        <a:srgbClr val="999999"/>
                      </a:solidFill>
                      <a:prstDash val="solid"/>
                      <a:round/>
                      <a:headEnd type="none" w="med" len="med"/>
                      <a:tailEnd type="none" w="med" len="med"/>
                    </a:lnB>
                    <a:solidFill>
                      <a:srgbClr val="FFFFFF"/>
                    </a:solidFill>
                  </a:tcPr>
                </a:tc>
                <a:extLst>
                  <a:ext uri="{0D108BD9-81ED-4DB2-BD59-A6C34878D82A}">
                    <a16:rowId xmlns:a16="http://schemas.microsoft.com/office/drawing/2014/main" val="1670743647"/>
                  </a:ext>
                </a:extLst>
              </a:tr>
            </a:tbl>
          </a:graphicData>
        </a:graphic>
      </p:graphicFrame>
      <p:sp>
        <p:nvSpPr>
          <p:cNvPr id="8" name="CuadroTexto 7">
            <a:extLst>
              <a:ext uri="{FF2B5EF4-FFF2-40B4-BE49-F238E27FC236}">
                <a16:creationId xmlns:a16="http://schemas.microsoft.com/office/drawing/2014/main" id="{70A213A9-0154-4F91-BB37-8225FD0E6C4C}"/>
              </a:ext>
            </a:extLst>
          </p:cNvPr>
          <p:cNvSpPr txBox="1"/>
          <p:nvPr/>
        </p:nvSpPr>
        <p:spPr>
          <a:xfrm>
            <a:off x="352857" y="5114610"/>
            <a:ext cx="4572000" cy="646331"/>
          </a:xfrm>
          <a:prstGeom prst="rect">
            <a:avLst/>
          </a:prstGeom>
          <a:noFill/>
        </p:spPr>
        <p:txBody>
          <a:bodyPr wrap="square">
            <a:spAutoFit/>
          </a:bodyPr>
          <a:lstStyle/>
          <a:p>
            <a:r>
              <a:rPr lang="es-ES" b="1" dirty="0">
                <a:solidFill>
                  <a:srgbClr val="FF0000"/>
                </a:solidFill>
              </a:rPr>
              <a:t>Paso 2. </a:t>
            </a:r>
            <a:r>
              <a:rPr lang="es-ES" dirty="0"/>
              <a:t>Utilice el comando </a:t>
            </a:r>
            <a:r>
              <a:rPr lang="es-ES" dirty="0" err="1"/>
              <a:t>network</a:t>
            </a:r>
            <a:r>
              <a:rPr lang="es-ES" dirty="0"/>
              <a:t> para habilitar las interfaces</a:t>
            </a:r>
            <a:endParaRPr lang="es-MX" dirty="0"/>
          </a:p>
        </p:txBody>
      </p:sp>
    </p:spTree>
    <p:extLst>
      <p:ext uri="{BB962C8B-B14F-4D97-AF65-F5344CB8AC3E}">
        <p14:creationId xmlns:p14="http://schemas.microsoft.com/office/powerpoint/2010/main" val="2125815792"/>
      </p:ext>
    </p:extLst>
  </p:cSld>
  <p:clrMapOvr>
    <a:masterClrMapping/>
  </p:clrMapOvr>
  <p:transition spd="med">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7" name="Picture 3"/>
          <p:cNvPicPr>
            <a:picLocks noChangeAspect="1" noChangeArrowheads="1"/>
          </p:cNvPicPr>
          <p:nvPr/>
        </p:nvPicPr>
        <p:blipFill>
          <a:blip r:embed="rId3" cstate="email">
            <a:extLst>
              <a:ext uri="{28A0092B-C50C-407E-A947-70E740481C1C}">
                <a14:useLocalDpi xmlns:a14="http://schemas.microsoft.com/office/drawing/2010/main" val="0"/>
              </a:ext>
            </a:extLst>
          </a:blip>
          <a:stretch>
            <a:fillRect/>
          </a:stretch>
        </p:blipFill>
        <p:spPr bwMode="auto">
          <a:xfrm>
            <a:off x="2051720" y="3841397"/>
            <a:ext cx="4827898" cy="29369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2">
            <a:extLst>
              <a:ext uri="{FF2B5EF4-FFF2-40B4-BE49-F238E27FC236}">
                <a16:creationId xmlns:a16="http://schemas.microsoft.com/office/drawing/2014/main" id="{C53CB8A4-EEC3-42D0-AE92-C56BE851709A}"/>
              </a:ext>
            </a:extLst>
          </p:cNvPr>
          <p:cNvSpPr txBox="1">
            <a:spLocks noChangeArrowheads="1"/>
          </p:cNvSpPr>
          <p:nvPr/>
        </p:nvSpPr>
        <p:spPr>
          <a:xfrm>
            <a:off x="331626" y="410584"/>
            <a:ext cx="8480747" cy="720672"/>
          </a:xfrm>
          <a:prstGeom prst="rect">
            <a:avLst/>
          </a:prstGeom>
        </p:spPr>
        <p:txBody>
          <a:bodyPr vert="horz" lIns="91440" tIns="45720" rIns="91440" bIns="45720" rtlCol="0" anchor="ctr">
            <a:normAutofit fontScale="9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 sz="3200" b="1" dirty="0">
                <a:solidFill>
                  <a:schemeClr val="accent4">
                    <a:lumMod val="50000"/>
                  </a:schemeClr>
                </a:solidFill>
                <a:effectLst>
                  <a:outerShdw blurRad="38100" dist="38100" dir="2700000" algn="tl">
                    <a:srgbClr val="C0C0C0"/>
                  </a:outerShdw>
                </a:effectLst>
                <a:latin typeface="Dom Casual" charset="0"/>
              </a:rPr>
              <a:t>Configuración del protocolo OSPF</a:t>
            </a:r>
            <a:br>
              <a:rPr lang="es-ES" dirty="0"/>
            </a:br>
            <a:endParaRPr lang="es-ES" sz="2200" b="1" dirty="0">
              <a:solidFill>
                <a:schemeClr val="accent6">
                  <a:lumMod val="75000"/>
                </a:schemeClr>
              </a:solidFill>
              <a:cs typeface="Arial" pitchFamily="34" charset="0"/>
            </a:endParaRPr>
          </a:p>
        </p:txBody>
      </p:sp>
      <p:pic>
        <p:nvPicPr>
          <p:cNvPr id="6" name="Imagen 5">
            <a:extLst>
              <a:ext uri="{FF2B5EF4-FFF2-40B4-BE49-F238E27FC236}">
                <a16:creationId xmlns:a16="http://schemas.microsoft.com/office/drawing/2014/main" id="{0DB08AE1-16B9-403E-9E78-11EA2DAB86D4}"/>
              </a:ext>
            </a:extLst>
          </p:cNvPr>
          <p:cNvPicPr>
            <a:picLocks noChangeAspect="1"/>
          </p:cNvPicPr>
          <p:nvPr/>
        </p:nvPicPr>
        <p:blipFill>
          <a:blip r:embed="rId4"/>
          <a:stretch>
            <a:fillRect/>
          </a:stretch>
        </p:blipFill>
        <p:spPr>
          <a:xfrm>
            <a:off x="629815" y="2610604"/>
            <a:ext cx="7884368" cy="1063473"/>
          </a:xfrm>
          <a:prstGeom prst="rect">
            <a:avLst/>
          </a:prstGeom>
        </p:spPr>
      </p:pic>
      <p:sp>
        <p:nvSpPr>
          <p:cNvPr id="7" name="CuadroTexto 6">
            <a:extLst>
              <a:ext uri="{FF2B5EF4-FFF2-40B4-BE49-F238E27FC236}">
                <a16:creationId xmlns:a16="http://schemas.microsoft.com/office/drawing/2014/main" id="{9FA714CE-BEA9-4A6E-A3BA-B8C719B6626F}"/>
              </a:ext>
            </a:extLst>
          </p:cNvPr>
          <p:cNvSpPr txBox="1"/>
          <p:nvPr/>
        </p:nvSpPr>
        <p:spPr>
          <a:xfrm>
            <a:off x="1259632" y="2017350"/>
            <a:ext cx="2343847" cy="369332"/>
          </a:xfrm>
          <a:prstGeom prst="rect">
            <a:avLst/>
          </a:prstGeom>
          <a:noFill/>
        </p:spPr>
        <p:txBody>
          <a:bodyPr wrap="none" rtlCol="0">
            <a:spAutoFit/>
          </a:bodyPr>
          <a:lstStyle/>
          <a:p>
            <a:r>
              <a:rPr lang="es-MX" b="1" dirty="0" err="1">
                <a:solidFill>
                  <a:schemeClr val="accent6">
                    <a:lumMod val="75000"/>
                  </a:schemeClr>
                </a:solidFill>
              </a:rPr>
              <a:t>router</a:t>
            </a:r>
            <a:r>
              <a:rPr lang="es-MX" b="1" dirty="0">
                <a:solidFill>
                  <a:schemeClr val="accent6">
                    <a:lumMod val="75000"/>
                  </a:schemeClr>
                </a:solidFill>
              </a:rPr>
              <a:t> </a:t>
            </a:r>
            <a:r>
              <a:rPr lang="es-MX" b="1" dirty="0" err="1">
                <a:solidFill>
                  <a:schemeClr val="accent6">
                    <a:lumMod val="75000"/>
                  </a:schemeClr>
                </a:solidFill>
              </a:rPr>
              <a:t>ospf</a:t>
            </a:r>
            <a:r>
              <a:rPr lang="es-MX" b="1" dirty="0">
                <a:solidFill>
                  <a:schemeClr val="accent6">
                    <a:lumMod val="75000"/>
                  </a:schemeClr>
                </a:solidFill>
              </a:rPr>
              <a:t> </a:t>
            </a:r>
            <a:r>
              <a:rPr lang="es-MX" b="1" dirty="0" err="1">
                <a:solidFill>
                  <a:schemeClr val="accent6">
                    <a:lumMod val="75000"/>
                  </a:schemeClr>
                </a:solidFill>
              </a:rPr>
              <a:t>process_ID</a:t>
            </a:r>
            <a:endParaRPr lang="es-MX" b="1" dirty="0">
              <a:solidFill>
                <a:schemeClr val="accent6">
                  <a:lumMod val="75000"/>
                </a:schemeClr>
              </a:solidFill>
            </a:endParaRPr>
          </a:p>
        </p:txBody>
      </p:sp>
      <p:sp>
        <p:nvSpPr>
          <p:cNvPr id="9" name="CuadroTexto 8">
            <a:extLst>
              <a:ext uri="{FF2B5EF4-FFF2-40B4-BE49-F238E27FC236}">
                <a16:creationId xmlns:a16="http://schemas.microsoft.com/office/drawing/2014/main" id="{BB0A69D0-1D6D-4DED-A457-3EBA2B6A6A27}"/>
              </a:ext>
            </a:extLst>
          </p:cNvPr>
          <p:cNvSpPr txBox="1"/>
          <p:nvPr/>
        </p:nvSpPr>
        <p:spPr>
          <a:xfrm>
            <a:off x="543600" y="1079664"/>
            <a:ext cx="8348880" cy="923330"/>
          </a:xfrm>
          <a:prstGeom prst="rect">
            <a:avLst/>
          </a:prstGeom>
          <a:noFill/>
        </p:spPr>
        <p:txBody>
          <a:bodyPr wrap="square" rtlCol="0">
            <a:spAutoFit/>
          </a:bodyPr>
          <a:lstStyle/>
          <a:p>
            <a:r>
              <a:rPr lang="es-ES" dirty="0"/>
              <a:t>Para habilitar OSPF en un ruteador Cisco, se requieren las siguientes tareas:</a:t>
            </a:r>
          </a:p>
          <a:p>
            <a:endParaRPr lang="es-ES" dirty="0"/>
          </a:p>
          <a:p>
            <a:r>
              <a:rPr lang="es-ES" b="1" dirty="0">
                <a:solidFill>
                  <a:srgbClr val="FF0000"/>
                </a:solidFill>
              </a:rPr>
              <a:t>Paso 1. </a:t>
            </a:r>
            <a:r>
              <a:rPr lang="es-ES" dirty="0"/>
              <a:t>Utilice el </a:t>
            </a:r>
            <a:r>
              <a:rPr lang="es-ES" b="1" dirty="0"/>
              <a:t>ID de proceso</a:t>
            </a:r>
            <a:r>
              <a:rPr lang="es-ES" dirty="0"/>
              <a:t> (</a:t>
            </a:r>
            <a:r>
              <a:rPr lang="es-MX" dirty="0"/>
              <a:t>1 - 65535)</a:t>
            </a:r>
            <a:r>
              <a:rPr lang="es-ES" dirty="0"/>
              <a:t> del comando </a:t>
            </a:r>
            <a:r>
              <a:rPr lang="es-ES" b="1" dirty="0" err="1"/>
              <a:t>router</a:t>
            </a:r>
            <a:r>
              <a:rPr lang="es-ES" b="1" dirty="0"/>
              <a:t> </a:t>
            </a:r>
            <a:r>
              <a:rPr lang="es-ES" b="1" dirty="0" err="1"/>
              <a:t>ospf</a:t>
            </a:r>
            <a:r>
              <a:rPr lang="es-ES" b="1" dirty="0"/>
              <a:t> </a:t>
            </a:r>
            <a:r>
              <a:rPr lang="es-ES" dirty="0"/>
              <a:t>para iniciar </a:t>
            </a:r>
            <a:r>
              <a:rPr lang="es-ES" b="1" dirty="0"/>
              <a:t>OSPF</a:t>
            </a:r>
            <a:r>
              <a:rPr lang="es-ES" dirty="0"/>
              <a:t>.</a:t>
            </a:r>
            <a:endParaRPr lang="es-MX" dirty="0"/>
          </a:p>
        </p:txBody>
      </p:sp>
    </p:spTree>
    <p:extLst>
      <p:ext uri="{BB962C8B-B14F-4D97-AF65-F5344CB8AC3E}">
        <p14:creationId xmlns:p14="http://schemas.microsoft.com/office/powerpoint/2010/main" val="146335816"/>
      </p:ext>
    </p:extLst>
  </p:cSld>
  <p:clrMapOvr>
    <a:masterClrMapping/>
  </p:clrMapOvr>
  <p:transition spd="med">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8400" y="493200"/>
            <a:ext cx="8456613" cy="885372"/>
          </a:xfrm>
        </p:spPr>
        <p:txBody>
          <a:bodyPr/>
          <a:lstStyle/>
          <a:p>
            <a:pPr eaLnBrk="1" hangingPunct="1">
              <a:tabLst>
                <a:tab pos="4803775" algn="l"/>
              </a:tabLst>
              <a:defRPr/>
            </a:pPr>
            <a:r>
              <a:rPr lang="es-ES" sz="1800" dirty="0"/>
              <a:t>Configurar el protocolo RIP</a:t>
            </a:r>
            <a:br>
              <a:rPr dirty="0"/>
            </a:br>
            <a:r>
              <a:rPr lang="es-ES" sz="2800" dirty="0"/>
              <a:t>Verificar el ruteo RIP</a:t>
            </a:r>
          </a:p>
        </p:txBody>
      </p:sp>
      <p:pic>
        <p:nvPicPr>
          <p:cNvPr id="22530" name="Picture 2"/>
          <p:cNvPicPr>
            <a:picLocks noChangeAspect="1" noChangeArrowheads="1"/>
          </p:cNvPicPr>
          <p:nvPr/>
        </p:nvPicPr>
        <p:blipFill>
          <a:blip r:embed="rId3" cstate="email">
            <a:extLst>
              <a:ext uri="{28A0092B-C50C-407E-A947-70E740481C1C}">
                <a14:useLocalDpi xmlns:a14="http://schemas.microsoft.com/office/drawing/2010/main" val="0"/>
              </a:ext>
            </a:extLst>
          </a:blip>
          <a:stretch>
            <a:fillRect/>
          </a:stretch>
        </p:blipFill>
        <p:spPr bwMode="auto">
          <a:xfrm>
            <a:off x="148191" y="1517531"/>
            <a:ext cx="3828639" cy="38229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2531" name="Picture 3"/>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4394014" y="4609832"/>
            <a:ext cx="4171950" cy="20002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3">
            <a:extLst>
              <a:ext uri="{FF2B5EF4-FFF2-40B4-BE49-F238E27FC236}">
                <a16:creationId xmlns:a16="http://schemas.microsoft.com/office/drawing/2014/main" id="{8F6D4568-04C0-43AF-9D84-79E8C091ED13}"/>
              </a:ext>
            </a:extLst>
          </p:cNvPr>
          <p:cNvPicPr>
            <a:picLocks noChangeAspect="1" noChangeArrowheads="1"/>
          </p:cNvPicPr>
          <p:nvPr/>
        </p:nvPicPr>
        <p:blipFill>
          <a:blip r:embed="rId5" cstate="email">
            <a:extLst>
              <a:ext uri="{28A0092B-C50C-407E-A947-70E740481C1C}">
                <a14:useLocalDpi xmlns:a14="http://schemas.microsoft.com/office/drawing/2010/main" val="0"/>
              </a:ext>
            </a:extLst>
          </a:blip>
          <a:stretch>
            <a:fillRect/>
          </a:stretch>
        </p:blipFill>
        <p:spPr bwMode="auto">
          <a:xfrm>
            <a:off x="3976830" y="1525704"/>
            <a:ext cx="4827898" cy="29369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50508862"/>
      </p:ext>
    </p:extLst>
  </p:cSld>
  <p:clrMapOvr>
    <a:masterClrMapping/>
  </p:clrMapOvr>
  <p:transition spd="med">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8400" y="493200"/>
            <a:ext cx="8456613" cy="885372"/>
          </a:xfrm>
        </p:spPr>
        <p:txBody>
          <a:bodyPr/>
          <a:lstStyle/>
          <a:p>
            <a:pPr eaLnBrk="1" hangingPunct="1">
              <a:tabLst>
                <a:tab pos="4803775" algn="l"/>
              </a:tabLst>
              <a:defRPr/>
            </a:pPr>
            <a:r>
              <a:rPr lang="es-ES" sz="1800" dirty="0"/>
              <a:t>Configurar el protocolo RIP</a:t>
            </a:r>
            <a:br>
              <a:rPr dirty="0"/>
            </a:br>
            <a:r>
              <a:rPr lang="es-ES" sz="2800" dirty="0"/>
              <a:t>Habilitar y verificar RIPv2</a:t>
            </a:r>
          </a:p>
        </p:txBody>
      </p:sp>
      <p:pic>
        <p:nvPicPr>
          <p:cNvPr id="23554"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533211" y="1472631"/>
            <a:ext cx="6077578" cy="53853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20176112"/>
      </p:ext>
    </p:extLst>
  </p:cSld>
  <p:clrMapOvr>
    <a:masterClrMapping/>
  </p:clrMapOvr>
  <p:transition spd="med">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3200"/>
            <a:ext cx="8456613" cy="871538"/>
          </a:xfrm>
        </p:spPr>
        <p:txBody>
          <a:bodyPr/>
          <a:lstStyle/>
          <a:p>
            <a:pPr eaLnBrk="1" hangingPunct="1">
              <a:tabLst>
                <a:tab pos="4803775" algn="l"/>
              </a:tabLst>
              <a:defRPr/>
            </a:pPr>
            <a:r>
              <a:rPr lang="es-ES" sz="1800" dirty="0"/>
              <a:t>Configurar el protocolo RIP</a:t>
            </a:r>
            <a:br>
              <a:rPr dirty="0"/>
            </a:br>
            <a:r>
              <a:rPr lang="es-ES" sz="2800" dirty="0"/>
              <a:t>Deshabilitar la sumarización automática</a:t>
            </a:r>
          </a:p>
        </p:txBody>
      </p:sp>
      <p:sp>
        <p:nvSpPr>
          <p:cNvPr id="5" name="TextBox 4"/>
          <p:cNvSpPr txBox="1"/>
          <p:nvPr/>
        </p:nvSpPr>
        <p:spPr>
          <a:xfrm>
            <a:off x="184178" y="1459743"/>
            <a:ext cx="8959821" cy="694229"/>
          </a:xfrm>
          <a:prstGeom prst="rect">
            <a:avLst/>
          </a:prstGeom>
          <a:noFill/>
        </p:spPr>
        <p:txBody>
          <a:bodyPr wrap="square" rtlCol="0">
            <a:spAutoFit/>
          </a:bodyPr>
          <a:lstStyle/>
          <a:p>
            <a:pPr marL="342900" indent="-342900" algn="l">
              <a:lnSpc>
                <a:spcPts val="2500"/>
              </a:lnSpc>
              <a:spcBef>
                <a:spcPts val="600"/>
              </a:spcBef>
              <a:buClr>
                <a:schemeClr val="accent5">
                  <a:lumMod val="75000"/>
                </a:schemeClr>
              </a:buClr>
              <a:buFont typeface="Wingdings" pitchFamily="2" charset="2"/>
              <a:buChar char="§"/>
            </a:pPr>
            <a:r>
              <a:rPr lang="es-ES" sz="1500" dirty="0">
                <a:latin typeface="+mn-lt"/>
              </a:rPr>
              <a:t>En forma similar a RIPv1, RIPv2 resume automáticamente las redes principales de manera predeterminada.</a:t>
            </a:r>
            <a:endParaRPr lang="es-ES" sz="1500" dirty="0"/>
          </a:p>
        </p:txBody>
      </p:sp>
      <p:pic>
        <p:nvPicPr>
          <p:cNvPr id="2" name="Imagen 1">
            <a:extLst>
              <a:ext uri="{FF2B5EF4-FFF2-40B4-BE49-F238E27FC236}">
                <a16:creationId xmlns:a16="http://schemas.microsoft.com/office/drawing/2014/main" id="{07A95280-3436-43CB-9AC9-5C2D40A79422}"/>
              </a:ext>
            </a:extLst>
          </p:cNvPr>
          <p:cNvPicPr>
            <a:picLocks noChangeAspect="1"/>
          </p:cNvPicPr>
          <p:nvPr/>
        </p:nvPicPr>
        <p:blipFill>
          <a:blip r:embed="rId3"/>
          <a:stretch>
            <a:fillRect/>
          </a:stretch>
        </p:blipFill>
        <p:spPr>
          <a:xfrm>
            <a:off x="5399062" y="1920815"/>
            <a:ext cx="3560760" cy="4382919"/>
          </a:xfrm>
          <a:prstGeom prst="rect">
            <a:avLst/>
          </a:prstGeom>
        </p:spPr>
      </p:pic>
      <p:sp>
        <p:nvSpPr>
          <p:cNvPr id="6" name="TextBox 4">
            <a:extLst>
              <a:ext uri="{FF2B5EF4-FFF2-40B4-BE49-F238E27FC236}">
                <a16:creationId xmlns:a16="http://schemas.microsoft.com/office/drawing/2014/main" id="{C4FAFF53-8C63-42F1-ACA0-8BA6C1EFDA27}"/>
              </a:ext>
            </a:extLst>
          </p:cNvPr>
          <p:cNvSpPr txBox="1"/>
          <p:nvPr/>
        </p:nvSpPr>
        <p:spPr>
          <a:xfrm>
            <a:off x="184178" y="2198508"/>
            <a:ext cx="5214884" cy="4105226"/>
          </a:xfrm>
          <a:prstGeom prst="rect">
            <a:avLst/>
          </a:prstGeom>
          <a:noFill/>
        </p:spPr>
        <p:txBody>
          <a:bodyPr wrap="square" rtlCol="0">
            <a:spAutoFit/>
          </a:bodyPr>
          <a:lstStyle/>
          <a:p>
            <a:pPr marL="342900" indent="-342900" algn="l">
              <a:lnSpc>
                <a:spcPts val="2500"/>
              </a:lnSpc>
              <a:spcBef>
                <a:spcPts val="600"/>
              </a:spcBef>
              <a:buClr>
                <a:schemeClr val="accent5">
                  <a:lumMod val="75000"/>
                </a:schemeClr>
              </a:buClr>
              <a:buFont typeface="Wingdings" pitchFamily="2" charset="2"/>
              <a:buChar char="§"/>
            </a:pPr>
            <a:r>
              <a:rPr lang="es-ES" sz="1500" dirty="0">
                <a:latin typeface="+mn-lt"/>
              </a:rPr>
              <a:t>Para modificar el comportamiento predeterminado de sumarización automática de RIPv2, utilice el comando</a:t>
            </a:r>
            <a:r>
              <a:rPr lang="es-ES" sz="1500" b="1" dirty="0">
                <a:latin typeface="+mn-lt"/>
              </a:rPr>
              <a:t> no auto-summary</a:t>
            </a:r>
            <a:r>
              <a:rPr lang="es-ES" sz="1500" dirty="0">
                <a:latin typeface="+mn-lt"/>
              </a:rPr>
              <a:t>. Este comando no tiene ningún efecto cuando se utiliza RIPv1.</a:t>
            </a:r>
          </a:p>
          <a:p>
            <a:pPr marL="342900" indent="-342900" algn="l">
              <a:lnSpc>
                <a:spcPts val="2500"/>
              </a:lnSpc>
              <a:spcBef>
                <a:spcPts val="600"/>
              </a:spcBef>
              <a:buClr>
                <a:schemeClr val="accent5">
                  <a:lumMod val="75000"/>
                </a:schemeClr>
              </a:buClr>
              <a:buFont typeface="Wingdings" pitchFamily="2" charset="2"/>
              <a:buChar char="§"/>
            </a:pPr>
            <a:r>
              <a:rPr lang="es-ES" sz="1500" dirty="0">
                <a:latin typeface="+mn-lt"/>
              </a:rPr>
              <a:t>Cuando se deshabilita la sumarización automática, RIPv2 ya no resume las redes a su dirección con clase en routers fronterizos. RIPv2 ahora incluye todas las subredes y sus máscaras correspondientes en sus actualizaciones de ruteo. </a:t>
            </a:r>
          </a:p>
          <a:p>
            <a:pPr marL="342900" indent="-342900" algn="l">
              <a:lnSpc>
                <a:spcPts val="2500"/>
              </a:lnSpc>
              <a:spcBef>
                <a:spcPts val="600"/>
              </a:spcBef>
              <a:buClr>
                <a:schemeClr val="accent5">
                  <a:lumMod val="75000"/>
                </a:schemeClr>
              </a:buClr>
              <a:buFont typeface="Wingdings" pitchFamily="2" charset="2"/>
              <a:buChar char="§"/>
            </a:pPr>
            <a:r>
              <a:rPr lang="es-ES" sz="1500" dirty="0">
                <a:latin typeface="+mn-lt"/>
              </a:rPr>
              <a:t>El comando</a:t>
            </a:r>
            <a:r>
              <a:rPr lang="es-ES" sz="1500" b="1" dirty="0">
                <a:latin typeface="+mn-lt"/>
              </a:rPr>
              <a:t> show ip protocols </a:t>
            </a:r>
            <a:r>
              <a:rPr lang="es-ES" sz="1500" dirty="0">
                <a:latin typeface="+mn-lt"/>
              </a:rPr>
              <a:t>ahora indica que la sumarización automática de redes no tiene efecto.</a:t>
            </a:r>
          </a:p>
          <a:p>
            <a:pPr marL="342900" indent="-342900" algn="l">
              <a:buClr>
                <a:schemeClr val="accent5">
                  <a:lumMod val="75000"/>
                </a:schemeClr>
              </a:buClr>
              <a:buFont typeface="Wingdings" pitchFamily="2" charset="2"/>
              <a:buChar char="§"/>
            </a:pPr>
            <a:endParaRPr lang="es-ES" dirty="0"/>
          </a:p>
        </p:txBody>
      </p:sp>
    </p:spTree>
    <p:extLst>
      <p:ext uri="{BB962C8B-B14F-4D97-AF65-F5344CB8AC3E}">
        <p14:creationId xmlns:p14="http://schemas.microsoft.com/office/powerpoint/2010/main" val="417908114"/>
      </p:ext>
    </p:extLst>
  </p:cSld>
  <p:clrMapOvr>
    <a:masterClrMapping/>
  </p:clrMapOvr>
  <p:transition spd="med">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8400" y="493200"/>
            <a:ext cx="8456613" cy="885372"/>
          </a:xfrm>
        </p:spPr>
        <p:txBody>
          <a:bodyPr/>
          <a:lstStyle/>
          <a:p>
            <a:pPr eaLnBrk="1" hangingPunct="1">
              <a:tabLst>
                <a:tab pos="4803775" algn="l"/>
              </a:tabLst>
              <a:defRPr/>
            </a:pPr>
            <a:r>
              <a:rPr lang="es-ES" sz="1800" dirty="0"/>
              <a:t>Configurar el protocolo RIP</a:t>
            </a:r>
            <a:br>
              <a:rPr dirty="0"/>
            </a:br>
            <a:r>
              <a:rPr lang="es-ES" sz="2800" dirty="0"/>
              <a:t>Configurar interfaces pasivas</a:t>
            </a:r>
          </a:p>
        </p:txBody>
      </p:sp>
      <p:pic>
        <p:nvPicPr>
          <p:cNvPr id="2458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30020" y="3581400"/>
            <a:ext cx="4257675" cy="3276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4582" name="Picture 6"/>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396648" y="1728080"/>
            <a:ext cx="4973638" cy="19515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396648" y="3904343"/>
            <a:ext cx="3710895" cy="1754326"/>
          </a:xfrm>
          <a:prstGeom prst="rect">
            <a:avLst/>
          </a:prstGeom>
          <a:noFill/>
        </p:spPr>
        <p:txBody>
          <a:bodyPr wrap="square" rtlCol="0">
            <a:spAutoFit/>
          </a:bodyPr>
          <a:lstStyle/>
          <a:p>
            <a:pPr algn="l"/>
            <a:r>
              <a:rPr lang="es-ES" sz="2000" dirty="0"/>
              <a:t>El envío de actualizaciones innecesarias a una LAN impacta en la red de tres maneras:</a:t>
            </a:r>
          </a:p>
          <a:p>
            <a:pPr marL="342900" indent="-342900" algn="l">
              <a:buClr>
                <a:schemeClr val="accent5">
                  <a:lumMod val="75000"/>
                </a:schemeClr>
              </a:buClr>
              <a:buFont typeface="Wingdings" pitchFamily="2" charset="2"/>
              <a:buChar char="§"/>
            </a:pPr>
            <a:r>
              <a:rPr lang="es-ES" sz="2000" dirty="0"/>
              <a:t>Desperdicio de ancho de banda </a:t>
            </a:r>
          </a:p>
          <a:p>
            <a:pPr marL="342900" indent="-342900" algn="l">
              <a:buClr>
                <a:schemeClr val="accent5">
                  <a:lumMod val="75000"/>
                </a:schemeClr>
              </a:buClr>
              <a:buFont typeface="Wingdings" pitchFamily="2" charset="2"/>
              <a:buChar char="§"/>
            </a:pPr>
            <a:r>
              <a:rPr lang="es-ES" sz="2000" dirty="0"/>
              <a:t>Recursos desperdiciados</a:t>
            </a:r>
          </a:p>
          <a:p>
            <a:pPr marL="342900" indent="-342900" algn="l">
              <a:buClr>
                <a:schemeClr val="accent5">
                  <a:lumMod val="75000"/>
                </a:schemeClr>
              </a:buClr>
              <a:buFont typeface="Wingdings" pitchFamily="2" charset="2"/>
              <a:buChar char="§"/>
            </a:pPr>
            <a:r>
              <a:rPr lang="es-ES" sz="2000" dirty="0"/>
              <a:t>Riesgo de seguridad </a:t>
            </a:r>
          </a:p>
        </p:txBody>
      </p:sp>
    </p:spTree>
    <p:extLst>
      <p:ext uri="{BB962C8B-B14F-4D97-AF65-F5344CB8AC3E}">
        <p14:creationId xmlns:p14="http://schemas.microsoft.com/office/powerpoint/2010/main" val="2730322785"/>
      </p:ext>
    </p:extLst>
  </p:cSld>
  <p:clrMapOvr>
    <a:masterClrMapping/>
  </p:clrMapOvr>
  <p:transition spd="med">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8400" y="493200"/>
            <a:ext cx="8456613" cy="885372"/>
          </a:xfrm>
        </p:spPr>
        <p:txBody>
          <a:bodyPr/>
          <a:lstStyle/>
          <a:p>
            <a:pPr eaLnBrk="1" hangingPunct="1">
              <a:tabLst>
                <a:tab pos="4803775" algn="l"/>
              </a:tabLst>
              <a:defRPr/>
            </a:pPr>
            <a:r>
              <a:rPr lang="es-ES" sz="1800" dirty="0"/>
              <a:t>Configurar el protocolo RIP</a:t>
            </a:r>
            <a:br>
              <a:rPr dirty="0"/>
            </a:br>
            <a:r>
              <a:rPr lang="es-ES" sz="2800" dirty="0"/>
              <a:t>Propagar una ruta por default (predeterminada)</a:t>
            </a:r>
          </a:p>
        </p:txBody>
      </p:sp>
      <p:pic>
        <p:nvPicPr>
          <p:cNvPr id="25602"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32039" y="1535113"/>
            <a:ext cx="5157559" cy="18849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560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96229" y="3260759"/>
            <a:ext cx="4393291" cy="34532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5276606"/>
      </p:ext>
    </p:extLst>
  </p:cSld>
  <p:clrMapOvr>
    <a:masterClrMapping/>
  </p:clrMapOvr>
  <p:transition spd="med">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a:xfrm>
            <a:off x="144016" y="44624"/>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b="1" dirty="0">
                <a:solidFill>
                  <a:schemeClr val="accent4">
                    <a:lumMod val="50000"/>
                  </a:schemeClr>
                </a:solidFill>
                <a:effectLst>
                  <a:outerShdw blurRad="38100" dist="38100" dir="2700000" algn="tl">
                    <a:srgbClr val="C0C0C0"/>
                  </a:outerShdw>
                </a:effectLst>
                <a:latin typeface="Dom Casual" charset="0"/>
              </a:rPr>
              <a:t>Protocolos de ruteo</a:t>
            </a:r>
          </a:p>
        </p:txBody>
      </p:sp>
      <p:sp>
        <p:nvSpPr>
          <p:cNvPr id="7" name="Rectangle 1"/>
          <p:cNvSpPr>
            <a:spLocks noChangeArrowheads="1"/>
          </p:cNvSpPr>
          <p:nvPr/>
        </p:nvSpPr>
        <p:spPr bwMode="auto">
          <a:xfrm>
            <a:off x="395536" y="1556792"/>
            <a:ext cx="8208912" cy="16618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eaLnBrk="0" fontAlgn="base" hangingPunct="0">
              <a:lnSpc>
                <a:spcPts val="2500"/>
              </a:lnSpc>
              <a:spcBef>
                <a:spcPct val="0"/>
              </a:spcBef>
              <a:spcAft>
                <a:spcPct val="0"/>
              </a:spcAft>
            </a:pPr>
            <a:r>
              <a:rPr lang="es-ES" altLang="es-MX" sz="1600" dirty="0">
                <a:solidFill>
                  <a:schemeClr val="bg2">
                    <a:lumMod val="25000"/>
                  </a:schemeClr>
                </a:solidFill>
                <a:latin typeface="Arial" pitchFamily="34" charset="0"/>
                <a:cs typeface="Arial" pitchFamily="34" charset="0"/>
              </a:rPr>
              <a:t>Un </a:t>
            </a:r>
            <a:r>
              <a:rPr lang="es-ES" altLang="es-MX" sz="1600" b="1" dirty="0">
                <a:solidFill>
                  <a:schemeClr val="bg2">
                    <a:lumMod val="25000"/>
                  </a:schemeClr>
                </a:solidFill>
                <a:latin typeface="Arial" pitchFamily="34" charset="0"/>
                <a:cs typeface="Arial" pitchFamily="34" charset="0"/>
              </a:rPr>
              <a:t>protocolo de ruteo </a:t>
            </a:r>
            <a:r>
              <a:rPr lang="es-ES" altLang="es-MX" sz="1600" b="1" dirty="0">
                <a:solidFill>
                  <a:schemeClr val="accent6">
                    <a:lumMod val="75000"/>
                  </a:schemeClr>
                </a:solidFill>
                <a:latin typeface="Arial" pitchFamily="34" charset="0"/>
                <a:cs typeface="Arial" pitchFamily="34" charset="0"/>
              </a:rPr>
              <a:t>es un conjunto de reglas que describe cómo los dispositivos de ruteo de la capa tres enviarán actualizaciones entre ellos acerca de las redes disponibles. </a:t>
            </a:r>
            <a:r>
              <a:rPr lang="es-ES" altLang="es-MX" sz="1600" dirty="0">
                <a:solidFill>
                  <a:schemeClr val="bg2">
                    <a:lumMod val="25000"/>
                  </a:schemeClr>
                </a:solidFill>
                <a:latin typeface="Arial" pitchFamily="34" charset="0"/>
                <a:cs typeface="Arial" pitchFamily="34" charset="0"/>
              </a:rPr>
              <a:t>Si existe más de una ruta hacia una red remota, el protocolo también determina cómo seleccionar la mejor ruta. Las rutas aprendidas de las actualizaciones son mantenidas en la tabla de ruteo de cada ruteador.</a:t>
            </a:r>
            <a:endParaRPr lang="es-MX" altLang="es-MX" sz="1600" dirty="0">
              <a:solidFill>
                <a:schemeClr val="bg2">
                  <a:lumMod val="25000"/>
                </a:schemeClr>
              </a:solidFill>
              <a:latin typeface="Arial" pitchFamily="34" charset="0"/>
              <a:cs typeface="Arial" pitchFamily="34" charset="0"/>
            </a:endParaRPr>
          </a:p>
        </p:txBody>
      </p:sp>
      <p:pic>
        <p:nvPicPr>
          <p:cNvPr id="4" name="Imagen 3" descr="Diagrama&#10;&#10;Descripción generada automáticamente">
            <a:extLst>
              <a:ext uri="{FF2B5EF4-FFF2-40B4-BE49-F238E27FC236}">
                <a16:creationId xmlns:a16="http://schemas.microsoft.com/office/drawing/2014/main" id="{0A9566A6-E447-4D86-9E38-85D3DE28315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23628" y="3565614"/>
            <a:ext cx="6552728" cy="2575900"/>
          </a:xfrm>
          <a:prstGeom prst="rect">
            <a:avLst/>
          </a:prstGeom>
        </p:spPr>
      </p:pic>
    </p:spTree>
    <p:extLst>
      <p:ext uri="{BB962C8B-B14F-4D97-AF65-F5344CB8AC3E}">
        <p14:creationId xmlns:p14="http://schemas.microsoft.com/office/powerpoint/2010/main" val="3266900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normAutofit/>
          </a:bodyPr>
          <a:lstStyle/>
          <a:p>
            <a:pPr eaLnBrk="1" hangingPunct="1">
              <a:defRPr/>
            </a:pPr>
            <a:r>
              <a:rPr lang="es-ES" sz="3200" b="1" dirty="0">
                <a:solidFill>
                  <a:schemeClr val="accent4">
                    <a:lumMod val="50000"/>
                  </a:schemeClr>
                </a:solidFill>
                <a:effectLst>
                  <a:outerShdw blurRad="38100" dist="38100" dir="2700000" algn="tl">
                    <a:srgbClr val="C0C0C0"/>
                  </a:outerShdw>
                </a:effectLst>
                <a:latin typeface="Dom Casual" charset="0"/>
              </a:rPr>
              <a:t>Protocolos de ruteo</a:t>
            </a:r>
          </a:p>
        </p:txBody>
      </p:sp>
      <p:pic>
        <p:nvPicPr>
          <p:cNvPr id="5" name="Picture 2"/>
          <p:cNvPicPr>
            <a:picLocks noChangeAspect="1" noChangeArrowheads="1"/>
          </p:cNvPicPr>
          <p:nvPr/>
        </p:nvPicPr>
        <p:blipFill>
          <a:blip r:embed="rId3" cstate="email">
            <a:extLst>
              <a:ext uri="{28A0092B-C50C-407E-A947-70E740481C1C}">
                <a14:useLocalDpi xmlns:a14="http://schemas.microsoft.com/office/drawing/2010/main" val="0"/>
              </a:ext>
            </a:extLst>
          </a:blip>
          <a:stretch>
            <a:fillRect/>
          </a:stretch>
        </p:blipFill>
        <p:spPr bwMode="auto">
          <a:xfrm>
            <a:off x="462030" y="2893586"/>
            <a:ext cx="8240636" cy="22787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CuadroTexto 6">
            <a:extLst>
              <a:ext uri="{FF2B5EF4-FFF2-40B4-BE49-F238E27FC236}">
                <a16:creationId xmlns:a16="http://schemas.microsoft.com/office/drawing/2014/main" id="{D055E8FC-3B9D-45AB-B761-21E12571C0A3}"/>
              </a:ext>
            </a:extLst>
          </p:cNvPr>
          <p:cNvSpPr txBox="1"/>
          <p:nvPr/>
        </p:nvSpPr>
        <p:spPr>
          <a:xfrm>
            <a:off x="1043607" y="1458020"/>
            <a:ext cx="7412101" cy="646331"/>
          </a:xfrm>
          <a:prstGeom prst="rect">
            <a:avLst/>
          </a:prstGeom>
          <a:noFill/>
        </p:spPr>
        <p:txBody>
          <a:bodyPr wrap="square">
            <a:spAutoFit/>
          </a:bodyPr>
          <a:lstStyle/>
          <a:p>
            <a:pPr marL="0" indent="0" algn="ctr">
              <a:buNone/>
            </a:pPr>
            <a:r>
              <a:rPr lang="es-ES" b="1" dirty="0">
                <a:solidFill>
                  <a:schemeClr val="accent6">
                    <a:lumMod val="75000"/>
                  </a:schemeClr>
                </a:solidFill>
              </a:rPr>
              <a:t>Los protocolos de ruteo se usan para facilitar el intercambio de información de ruteo entre los ruteadores.</a:t>
            </a:r>
          </a:p>
        </p:txBody>
      </p:sp>
      <p:sp>
        <p:nvSpPr>
          <p:cNvPr id="9" name="CuadroTexto 8">
            <a:extLst>
              <a:ext uri="{FF2B5EF4-FFF2-40B4-BE49-F238E27FC236}">
                <a16:creationId xmlns:a16="http://schemas.microsoft.com/office/drawing/2014/main" id="{4D766BE3-C2F1-4BD5-8A19-5FAEE87E6635}"/>
              </a:ext>
            </a:extLst>
          </p:cNvPr>
          <p:cNvSpPr txBox="1"/>
          <p:nvPr/>
        </p:nvSpPr>
        <p:spPr>
          <a:xfrm>
            <a:off x="701028" y="2708920"/>
            <a:ext cx="7734006" cy="369332"/>
          </a:xfrm>
          <a:prstGeom prst="rect">
            <a:avLst/>
          </a:prstGeom>
          <a:noFill/>
        </p:spPr>
        <p:txBody>
          <a:bodyPr wrap="square">
            <a:spAutoFit/>
          </a:bodyPr>
          <a:lstStyle/>
          <a:p>
            <a:pPr marL="0" indent="0">
              <a:buNone/>
            </a:pPr>
            <a:r>
              <a:rPr lang="es-ES" b="1" dirty="0"/>
              <a:t>Clasificación de los protocolos de ruteo dinámico</a:t>
            </a:r>
          </a:p>
        </p:txBody>
      </p:sp>
    </p:spTree>
    <p:extLst>
      <p:ext uri="{BB962C8B-B14F-4D97-AF65-F5344CB8AC3E}">
        <p14:creationId xmlns:p14="http://schemas.microsoft.com/office/powerpoint/2010/main" val="323299099"/>
      </p:ext>
    </p:extLst>
  </p:cSld>
  <p:clrMapOvr>
    <a:masterClrMapping/>
  </p:clrMapOvr>
  <p:transition spd="med">
    <p:wipe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a:xfrm>
            <a:off x="144016" y="44624"/>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dirty="0">
                <a:solidFill>
                  <a:srgbClr val="3333CC"/>
                </a:solidFill>
                <a:effectLst>
                  <a:outerShdw blurRad="38100" dist="38100" dir="2700000" algn="tl">
                    <a:srgbClr val="C0C0C0"/>
                  </a:outerShdw>
                </a:effectLst>
                <a:latin typeface="Dom Casual" charset="0"/>
              </a:rPr>
              <a:t> </a:t>
            </a:r>
            <a:r>
              <a:rPr lang="es-ES_tradnl" sz="3200" b="1" dirty="0">
                <a:solidFill>
                  <a:schemeClr val="accent4">
                    <a:lumMod val="50000"/>
                  </a:schemeClr>
                </a:solidFill>
                <a:effectLst>
                  <a:outerShdw blurRad="38100" dist="38100" dir="2700000" algn="tl">
                    <a:srgbClr val="C0C0C0"/>
                  </a:outerShdw>
                </a:effectLst>
                <a:latin typeface="Dom Casual" charset="0"/>
              </a:rPr>
              <a:t>Tablas de ruteo</a:t>
            </a:r>
          </a:p>
        </p:txBody>
      </p:sp>
      <p:sp>
        <p:nvSpPr>
          <p:cNvPr id="7" name="Rectangle 1">
            <a:extLst>
              <a:ext uri="{FF2B5EF4-FFF2-40B4-BE49-F238E27FC236}">
                <a16:creationId xmlns:a16="http://schemas.microsoft.com/office/drawing/2014/main" id="{A9251F75-48F8-4CC4-8492-52B05D02FBB0}"/>
              </a:ext>
            </a:extLst>
          </p:cNvPr>
          <p:cNvSpPr>
            <a:spLocks noChangeArrowheads="1"/>
          </p:cNvSpPr>
          <p:nvPr/>
        </p:nvSpPr>
        <p:spPr bwMode="auto">
          <a:xfrm>
            <a:off x="467544" y="1187624"/>
            <a:ext cx="8208912" cy="13412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eaLnBrk="0" fontAlgn="base" hangingPunct="0">
              <a:lnSpc>
                <a:spcPts val="2500"/>
              </a:lnSpc>
              <a:spcBef>
                <a:spcPct val="0"/>
              </a:spcBef>
              <a:spcAft>
                <a:spcPct val="0"/>
              </a:spcAft>
            </a:pPr>
            <a:r>
              <a:rPr lang="es-ES" altLang="es-MX" sz="1600" dirty="0">
                <a:solidFill>
                  <a:schemeClr val="bg2">
                    <a:lumMod val="25000"/>
                  </a:schemeClr>
                </a:solidFill>
                <a:latin typeface="Arial" pitchFamily="34" charset="0"/>
                <a:cs typeface="Arial" pitchFamily="34" charset="0"/>
              </a:rPr>
              <a:t>Un ruteador se basa en su </a:t>
            </a:r>
            <a:r>
              <a:rPr lang="es-ES" altLang="es-MX" sz="1600" b="1" dirty="0">
                <a:solidFill>
                  <a:schemeClr val="bg2">
                    <a:lumMod val="25000"/>
                  </a:schemeClr>
                </a:solidFill>
                <a:latin typeface="Arial" pitchFamily="34" charset="0"/>
                <a:cs typeface="Arial" pitchFamily="34" charset="0"/>
              </a:rPr>
              <a:t>tabla de ruteo </a:t>
            </a:r>
            <a:r>
              <a:rPr lang="es-ES" altLang="es-MX" sz="1600" b="1" dirty="0">
                <a:solidFill>
                  <a:schemeClr val="accent6">
                    <a:lumMod val="75000"/>
                  </a:schemeClr>
                </a:solidFill>
                <a:latin typeface="Arial" pitchFamily="34" charset="0"/>
                <a:cs typeface="Arial" pitchFamily="34" charset="0"/>
              </a:rPr>
              <a:t>para tomar decisiones acerca de hacia dónde enviar los paquetes de datos para que éstos lleguen a su destino final </a:t>
            </a:r>
            <a:r>
              <a:rPr lang="es-ES" altLang="es-MX" sz="1600" dirty="0">
                <a:solidFill>
                  <a:schemeClr val="bg2">
                    <a:lumMod val="25000"/>
                  </a:schemeClr>
                </a:solidFill>
                <a:latin typeface="Arial" pitchFamily="34" charset="0"/>
                <a:cs typeface="Arial" pitchFamily="34" charset="0"/>
              </a:rPr>
              <a:t>el cual está identificado en la dirección destino del paquete. Típicamente, una tabla de ruteo contiene cuatro campos: </a:t>
            </a:r>
            <a:r>
              <a:rPr lang="es-ES" altLang="es-MX" sz="1600" b="1" dirty="0">
                <a:solidFill>
                  <a:schemeClr val="bg2">
                    <a:lumMod val="25000"/>
                  </a:schemeClr>
                </a:solidFill>
                <a:latin typeface="Arial" pitchFamily="34" charset="0"/>
                <a:cs typeface="Arial" pitchFamily="34" charset="0"/>
              </a:rPr>
              <a:t>network, outgoing interface, metric, next logical hop</a:t>
            </a:r>
            <a:r>
              <a:rPr lang="es-ES" altLang="es-MX" sz="1600" dirty="0">
                <a:solidFill>
                  <a:schemeClr val="bg2">
                    <a:lumMod val="25000"/>
                  </a:schemeClr>
                </a:solidFill>
                <a:latin typeface="Arial" pitchFamily="34" charset="0"/>
                <a:cs typeface="Arial" pitchFamily="34" charset="0"/>
              </a:rPr>
              <a:t>.</a:t>
            </a:r>
            <a:endParaRPr lang="es-MX" altLang="es-MX" sz="1600" dirty="0">
              <a:solidFill>
                <a:schemeClr val="bg2">
                  <a:lumMod val="25000"/>
                </a:schemeClr>
              </a:solidFill>
              <a:latin typeface="Arial" pitchFamily="34" charset="0"/>
              <a:cs typeface="Arial" pitchFamily="34" charset="0"/>
            </a:endParaRPr>
          </a:p>
        </p:txBody>
      </p:sp>
      <p:pic>
        <p:nvPicPr>
          <p:cNvPr id="4" name="Imagen 3" descr="Diagrama&#10;&#10;Descripción generada automáticamente">
            <a:extLst>
              <a:ext uri="{FF2B5EF4-FFF2-40B4-BE49-F238E27FC236}">
                <a16:creationId xmlns:a16="http://schemas.microsoft.com/office/drawing/2014/main" id="{457A99BA-79AE-43E1-A3B7-6A699CF0D8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76437" y="2852936"/>
            <a:ext cx="5191125" cy="3171825"/>
          </a:xfrm>
          <a:prstGeom prst="rect">
            <a:avLst/>
          </a:prstGeom>
        </p:spPr>
      </p:pic>
    </p:spTree>
    <p:extLst>
      <p:ext uri="{BB962C8B-B14F-4D97-AF65-F5344CB8AC3E}">
        <p14:creationId xmlns:p14="http://schemas.microsoft.com/office/powerpoint/2010/main" val="748993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a:xfrm>
            <a:off x="144016" y="44624"/>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b="1" dirty="0">
                <a:solidFill>
                  <a:schemeClr val="accent4">
                    <a:lumMod val="50000"/>
                  </a:schemeClr>
                </a:solidFill>
                <a:effectLst>
                  <a:outerShdw blurRad="38100" dist="38100" dir="2700000" algn="tl">
                    <a:srgbClr val="C0C0C0"/>
                  </a:outerShdw>
                </a:effectLst>
                <a:latin typeface="Dom Casual" charset="0"/>
              </a:rPr>
              <a:t>Convergencia</a:t>
            </a:r>
          </a:p>
        </p:txBody>
      </p:sp>
      <p:sp>
        <p:nvSpPr>
          <p:cNvPr id="7" name="Rectangle 1">
            <a:extLst>
              <a:ext uri="{FF2B5EF4-FFF2-40B4-BE49-F238E27FC236}">
                <a16:creationId xmlns:a16="http://schemas.microsoft.com/office/drawing/2014/main" id="{A9251F75-48F8-4CC4-8492-52B05D02FBB0}"/>
              </a:ext>
            </a:extLst>
          </p:cNvPr>
          <p:cNvSpPr>
            <a:spLocks noChangeArrowheads="1"/>
          </p:cNvSpPr>
          <p:nvPr/>
        </p:nvSpPr>
        <p:spPr bwMode="auto">
          <a:xfrm>
            <a:off x="755575" y="1169375"/>
            <a:ext cx="7776865" cy="13412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eaLnBrk="0" fontAlgn="base" hangingPunct="0">
              <a:lnSpc>
                <a:spcPts val="2500"/>
              </a:lnSpc>
              <a:spcBef>
                <a:spcPct val="0"/>
              </a:spcBef>
              <a:spcAft>
                <a:spcPct val="0"/>
              </a:spcAft>
            </a:pPr>
            <a:r>
              <a:rPr lang="es-ES" altLang="es-MX" sz="1600" dirty="0">
                <a:solidFill>
                  <a:schemeClr val="bg2">
                    <a:lumMod val="25000"/>
                  </a:schemeClr>
                </a:solidFill>
                <a:latin typeface="Arial" pitchFamily="34" charset="0"/>
                <a:cs typeface="Arial" pitchFamily="34" charset="0"/>
              </a:rPr>
              <a:t>La </a:t>
            </a:r>
            <a:r>
              <a:rPr lang="es-ES" altLang="es-MX" sz="1600" b="1" dirty="0">
                <a:solidFill>
                  <a:schemeClr val="bg2">
                    <a:lumMod val="25000"/>
                  </a:schemeClr>
                </a:solidFill>
                <a:latin typeface="Arial" pitchFamily="34" charset="0"/>
                <a:cs typeface="Arial" pitchFamily="34" charset="0"/>
              </a:rPr>
              <a:t>convergencia</a:t>
            </a:r>
            <a:r>
              <a:rPr lang="es-ES" altLang="es-MX" sz="1600" dirty="0">
                <a:solidFill>
                  <a:schemeClr val="bg2">
                    <a:lumMod val="25000"/>
                  </a:schemeClr>
                </a:solidFill>
                <a:latin typeface="Arial" pitchFamily="34" charset="0"/>
                <a:cs typeface="Arial" pitchFamily="34" charset="0"/>
              </a:rPr>
              <a:t> se da cuando </a:t>
            </a:r>
            <a:r>
              <a:rPr lang="es-ES" altLang="es-MX" sz="1600" b="1" dirty="0">
                <a:solidFill>
                  <a:schemeClr val="accent6">
                    <a:lumMod val="75000"/>
                  </a:schemeClr>
                </a:solidFill>
                <a:latin typeface="Arial" pitchFamily="34" charset="0"/>
                <a:cs typeface="Arial" pitchFamily="34" charset="0"/>
              </a:rPr>
              <a:t>todos los ruteadores del dominio de ruteo coinciden en las rutas que están disponibles</a:t>
            </a:r>
            <a:r>
              <a:rPr lang="es-ES" altLang="es-MX" sz="1600" dirty="0">
                <a:solidFill>
                  <a:schemeClr val="bg2">
                    <a:lumMod val="25000"/>
                  </a:schemeClr>
                </a:solidFill>
                <a:latin typeface="Arial" pitchFamily="34" charset="0"/>
                <a:cs typeface="Arial" pitchFamily="34" charset="0"/>
              </a:rPr>
              <a:t>. El tiempo de convergencia es el tiempo que toma el que todos los ruteadores sincronicen sus tablas de ruteo después de que ha habido un cambio en la topología de la red.</a:t>
            </a:r>
            <a:endParaRPr lang="es-MX" altLang="es-MX" sz="1600" dirty="0">
              <a:solidFill>
                <a:schemeClr val="bg2">
                  <a:lumMod val="25000"/>
                </a:schemeClr>
              </a:solidFill>
              <a:latin typeface="Arial" pitchFamily="34" charset="0"/>
              <a:cs typeface="Arial" pitchFamily="34" charset="0"/>
            </a:endParaRPr>
          </a:p>
        </p:txBody>
      </p:sp>
      <p:pic>
        <p:nvPicPr>
          <p:cNvPr id="6" name="Imagen 5">
            <a:extLst>
              <a:ext uri="{FF2B5EF4-FFF2-40B4-BE49-F238E27FC236}">
                <a16:creationId xmlns:a16="http://schemas.microsoft.com/office/drawing/2014/main" id="{17882F6E-9DD9-4A79-A8CF-E2C5D2A2CF2A}"/>
              </a:ext>
            </a:extLst>
          </p:cNvPr>
          <p:cNvPicPr>
            <a:picLocks noChangeAspect="1"/>
          </p:cNvPicPr>
          <p:nvPr/>
        </p:nvPicPr>
        <p:blipFill>
          <a:blip r:embed="rId3"/>
          <a:stretch>
            <a:fillRect/>
          </a:stretch>
        </p:blipFill>
        <p:spPr>
          <a:xfrm>
            <a:off x="1979712" y="2852936"/>
            <a:ext cx="5604852" cy="2835689"/>
          </a:xfrm>
          <a:prstGeom prst="rect">
            <a:avLst/>
          </a:prstGeom>
        </p:spPr>
      </p:pic>
    </p:spTree>
    <p:extLst>
      <p:ext uri="{BB962C8B-B14F-4D97-AF65-F5344CB8AC3E}">
        <p14:creationId xmlns:p14="http://schemas.microsoft.com/office/powerpoint/2010/main" val="1727417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a:xfrm>
            <a:off x="144016" y="44624"/>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b="1" dirty="0">
                <a:solidFill>
                  <a:schemeClr val="accent4">
                    <a:lumMod val="50000"/>
                  </a:schemeClr>
                </a:solidFill>
                <a:effectLst>
                  <a:outerShdw blurRad="38100" dist="38100" dir="2700000" algn="tl">
                    <a:srgbClr val="C0C0C0"/>
                  </a:outerShdw>
                </a:effectLst>
                <a:latin typeface="Dom Casual" charset="0"/>
              </a:rPr>
              <a:t>Protocolos de ruteo interior</a:t>
            </a:r>
          </a:p>
        </p:txBody>
      </p:sp>
      <p:sp>
        <p:nvSpPr>
          <p:cNvPr id="7" name="Rectangle 1">
            <a:extLst>
              <a:ext uri="{FF2B5EF4-FFF2-40B4-BE49-F238E27FC236}">
                <a16:creationId xmlns:a16="http://schemas.microsoft.com/office/drawing/2014/main" id="{FB75CD55-7846-472C-BBC2-B9252090169A}"/>
              </a:ext>
            </a:extLst>
          </p:cNvPr>
          <p:cNvSpPr>
            <a:spLocks noChangeArrowheads="1"/>
          </p:cNvSpPr>
          <p:nvPr/>
        </p:nvSpPr>
        <p:spPr bwMode="auto">
          <a:xfrm>
            <a:off x="899592" y="1210580"/>
            <a:ext cx="7416824" cy="12259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nSpc>
                <a:spcPts val="2500"/>
              </a:lnSpc>
            </a:pPr>
            <a:r>
              <a:rPr lang="es-MX" sz="1600" dirty="0">
                <a:solidFill>
                  <a:schemeClr val="bg2">
                    <a:lumMod val="25000"/>
                  </a:schemeClr>
                </a:solidFill>
                <a:latin typeface="Arial" pitchFamily="34" charset="0"/>
                <a:cs typeface="Arial" pitchFamily="34" charset="0"/>
              </a:rPr>
              <a:t>Son los protocolos de ruteo que </a:t>
            </a:r>
            <a:r>
              <a:rPr lang="es-MX" sz="1600" b="1" dirty="0">
                <a:solidFill>
                  <a:schemeClr val="accent6">
                    <a:lumMod val="75000"/>
                  </a:schemeClr>
                </a:solidFill>
                <a:latin typeface="Arial" pitchFamily="34" charset="0"/>
                <a:cs typeface="Arial" pitchFamily="34" charset="0"/>
              </a:rPr>
              <a:t>operan dentro de una organización </a:t>
            </a:r>
            <a:r>
              <a:rPr lang="es-MX" sz="1600" dirty="0">
                <a:solidFill>
                  <a:schemeClr val="bg2">
                    <a:lumMod val="25000"/>
                  </a:schemeClr>
                </a:solidFill>
                <a:latin typeface="Arial" pitchFamily="34" charset="0"/>
                <a:cs typeface="Arial" pitchFamily="34" charset="0"/>
              </a:rPr>
              <a:t>(sistema autónomo).</a:t>
            </a:r>
          </a:p>
          <a:p>
            <a:endParaRPr lang="es-MX" sz="1600" dirty="0">
              <a:solidFill>
                <a:schemeClr val="bg2">
                  <a:lumMod val="25000"/>
                </a:schemeClr>
              </a:solidFill>
              <a:latin typeface="Arial" pitchFamily="34" charset="0"/>
              <a:cs typeface="Arial" pitchFamily="34" charset="0"/>
            </a:endParaRPr>
          </a:p>
          <a:p>
            <a:r>
              <a:rPr lang="es-MX" sz="1600" dirty="0">
                <a:solidFill>
                  <a:schemeClr val="bg2">
                    <a:lumMod val="25000"/>
                  </a:schemeClr>
                </a:solidFill>
                <a:latin typeface="Arial" pitchFamily="34" charset="0"/>
                <a:cs typeface="Arial" pitchFamily="34" charset="0"/>
              </a:rPr>
              <a:t>Por ejemplo: </a:t>
            </a:r>
            <a:r>
              <a:rPr lang="es-MX" sz="1600" b="1" dirty="0">
                <a:solidFill>
                  <a:schemeClr val="bg2">
                    <a:lumMod val="25000"/>
                  </a:schemeClr>
                </a:solidFill>
                <a:latin typeface="Arial" pitchFamily="34" charset="0"/>
                <a:cs typeface="Arial" pitchFamily="34" charset="0"/>
              </a:rPr>
              <a:t>RIPv1, IGRP, EIGRP, OSPF, IS-IS</a:t>
            </a:r>
            <a:r>
              <a:rPr lang="es-MX" sz="1600" dirty="0">
                <a:solidFill>
                  <a:schemeClr val="bg2">
                    <a:lumMod val="25000"/>
                  </a:schemeClr>
                </a:solidFill>
                <a:latin typeface="Arial" pitchFamily="34" charset="0"/>
                <a:cs typeface="Arial" pitchFamily="34" charset="0"/>
              </a:rPr>
              <a:t>.</a:t>
            </a:r>
          </a:p>
        </p:txBody>
      </p:sp>
      <p:pic>
        <p:nvPicPr>
          <p:cNvPr id="4" name="Imagen 3">
            <a:extLst>
              <a:ext uri="{FF2B5EF4-FFF2-40B4-BE49-F238E27FC236}">
                <a16:creationId xmlns:a16="http://schemas.microsoft.com/office/drawing/2014/main" id="{8ED1DBF0-9F36-4DAF-9F1C-F4E3060244DE}"/>
              </a:ext>
            </a:extLst>
          </p:cNvPr>
          <p:cNvPicPr>
            <a:picLocks noChangeAspect="1"/>
          </p:cNvPicPr>
          <p:nvPr/>
        </p:nvPicPr>
        <p:blipFill>
          <a:blip r:embed="rId2"/>
          <a:stretch>
            <a:fillRect/>
          </a:stretch>
        </p:blipFill>
        <p:spPr>
          <a:xfrm>
            <a:off x="1979712" y="2674160"/>
            <a:ext cx="5760640" cy="3912345"/>
          </a:xfrm>
          <a:prstGeom prst="rect">
            <a:avLst/>
          </a:prstGeom>
        </p:spPr>
      </p:pic>
    </p:spTree>
    <p:extLst>
      <p:ext uri="{BB962C8B-B14F-4D97-AF65-F5344CB8AC3E}">
        <p14:creationId xmlns:p14="http://schemas.microsoft.com/office/powerpoint/2010/main" val="1780251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a:xfrm>
            <a:off x="144016" y="44624"/>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b="1" dirty="0">
                <a:solidFill>
                  <a:schemeClr val="accent4">
                    <a:lumMod val="50000"/>
                  </a:schemeClr>
                </a:solidFill>
                <a:effectLst>
                  <a:outerShdw blurRad="38100" dist="38100" dir="2700000" algn="tl">
                    <a:srgbClr val="C0C0C0"/>
                  </a:outerShdw>
                </a:effectLst>
                <a:latin typeface="Dom Casual" charset="0"/>
              </a:rPr>
              <a:t>Protocolos de ruteo exterior</a:t>
            </a:r>
          </a:p>
        </p:txBody>
      </p:sp>
      <p:sp>
        <p:nvSpPr>
          <p:cNvPr id="7" name="Rectangle 1">
            <a:extLst>
              <a:ext uri="{FF2B5EF4-FFF2-40B4-BE49-F238E27FC236}">
                <a16:creationId xmlns:a16="http://schemas.microsoft.com/office/drawing/2014/main" id="{FB75CD55-7846-472C-BBC2-B9252090169A}"/>
              </a:ext>
            </a:extLst>
          </p:cNvPr>
          <p:cNvSpPr>
            <a:spLocks noChangeArrowheads="1"/>
          </p:cNvSpPr>
          <p:nvPr/>
        </p:nvSpPr>
        <p:spPr bwMode="auto">
          <a:xfrm>
            <a:off x="1043608" y="1052736"/>
            <a:ext cx="7344816" cy="15465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a:lnSpc>
                <a:spcPts val="2500"/>
              </a:lnSpc>
            </a:pPr>
            <a:r>
              <a:rPr lang="es-MX" sz="1600" dirty="0">
                <a:solidFill>
                  <a:schemeClr val="bg2">
                    <a:lumMod val="25000"/>
                  </a:schemeClr>
                </a:solidFill>
                <a:latin typeface="Arial" pitchFamily="34" charset="0"/>
                <a:cs typeface="Arial" pitchFamily="34" charset="0"/>
              </a:rPr>
              <a:t>Son los protocolos de ruteo que </a:t>
            </a:r>
            <a:r>
              <a:rPr lang="es-MX" sz="1600" b="1" dirty="0">
                <a:solidFill>
                  <a:schemeClr val="accent6">
                    <a:lumMod val="75000"/>
                  </a:schemeClr>
                </a:solidFill>
                <a:latin typeface="Arial" pitchFamily="34" charset="0"/>
                <a:cs typeface="Arial" pitchFamily="34" charset="0"/>
              </a:rPr>
              <a:t>intercambian información de ruteo entre sistemas autónomos</a:t>
            </a:r>
            <a:r>
              <a:rPr lang="es-MX" sz="1600" dirty="0">
                <a:solidFill>
                  <a:schemeClr val="bg2">
                    <a:lumMod val="25000"/>
                  </a:schemeClr>
                </a:solidFill>
                <a:latin typeface="Arial" pitchFamily="34" charset="0"/>
                <a:cs typeface="Arial" pitchFamily="34" charset="0"/>
              </a:rPr>
              <a:t>. Estos protocolos son altamente complejos, debido a la necesidad de determinar políticas entre organizaciones diferentes. </a:t>
            </a:r>
          </a:p>
          <a:p>
            <a:endParaRPr lang="es-MX" sz="1600" dirty="0">
              <a:solidFill>
                <a:schemeClr val="bg2">
                  <a:lumMod val="25000"/>
                </a:schemeClr>
              </a:solidFill>
              <a:latin typeface="Arial" pitchFamily="34" charset="0"/>
              <a:cs typeface="Arial" pitchFamily="34" charset="0"/>
            </a:endParaRPr>
          </a:p>
          <a:p>
            <a:r>
              <a:rPr lang="es-MX" sz="1600" dirty="0">
                <a:solidFill>
                  <a:schemeClr val="bg2">
                    <a:lumMod val="25000"/>
                  </a:schemeClr>
                </a:solidFill>
                <a:latin typeface="Arial" pitchFamily="34" charset="0"/>
                <a:cs typeface="Arial" pitchFamily="34" charset="0"/>
              </a:rPr>
              <a:t>Ejemplo: </a:t>
            </a:r>
            <a:r>
              <a:rPr lang="es-MX" sz="1600" b="1" dirty="0">
                <a:solidFill>
                  <a:schemeClr val="bg2">
                    <a:lumMod val="25000"/>
                  </a:schemeClr>
                </a:solidFill>
                <a:latin typeface="Arial" pitchFamily="34" charset="0"/>
                <a:cs typeface="Arial" pitchFamily="34" charset="0"/>
              </a:rPr>
              <a:t>BGP-4 </a:t>
            </a:r>
            <a:r>
              <a:rPr lang="es-MX" sz="1600" dirty="0">
                <a:solidFill>
                  <a:schemeClr val="bg2">
                    <a:lumMod val="25000"/>
                  </a:schemeClr>
                </a:solidFill>
                <a:latin typeface="Arial" pitchFamily="34" charset="0"/>
                <a:cs typeface="Arial" pitchFamily="34" charset="0"/>
              </a:rPr>
              <a:t>(Border Gateway Protocol Version 4).</a:t>
            </a:r>
          </a:p>
        </p:txBody>
      </p:sp>
      <p:pic>
        <p:nvPicPr>
          <p:cNvPr id="2" name="Imagen 1">
            <a:extLst>
              <a:ext uri="{FF2B5EF4-FFF2-40B4-BE49-F238E27FC236}">
                <a16:creationId xmlns:a16="http://schemas.microsoft.com/office/drawing/2014/main" id="{533F4876-F322-445C-97EA-7FDC56DB895B}"/>
              </a:ext>
            </a:extLst>
          </p:cNvPr>
          <p:cNvPicPr>
            <a:picLocks noChangeAspect="1"/>
          </p:cNvPicPr>
          <p:nvPr/>
        </p:nvPicPr>
        <p:blipFill>
          <a:blip r:embed="rId2"/>
          <a:stretch>
            <a:fillRect/>
          </a:stretch>
        </p:blipFill>
        <p:spPr>
          <a:xfrm>
            <a:off x="1752188" y="2780928"/>
            <a:ext cx="5748143" cy="3903857"/>
          </a:xfrm>
          <a:prstGeom prst="rect">
            <a:avLst/>
          </a:prstGeom>
        </p:spPr>
      </p:pic>
    </p:spTree>
    <p:extLst>
      <p:ext uri="{BB962C8B-B14F-4D97-AF65-F5344CB8AC3E}">
        <p14:creationId xmlns:p14="http://schemas.microsoft.com/office/powerpoint/2010/main" val="1645916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a:xfrm>
            <a:off x="125759" y="103604"/>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b="1" dirty="0">
                <a:solidFill>
                  <a:schemeClr val="accent4">
                    <a:lumMod val="50000"/>
                  </a:schemeClr>
                </a:solidFill>
                <a:effectLst>
                  <a:outerShdw blurRad="38100" dist="38100" dir="2700000" algn="tl">
                    <a:srgbClr val="C0C0C0"/>
                  </a:outerShdw>
                </a:effectLst>
                <a:latin typeface="Dom Casual" charset="0"/>
              </a:rPr>
              <a:t>Resumen de los protocolos de ruteo</a:t>
            </a:r>
          </a:p>
        </p:txBody>
      </p:sp>
      <p:graphicFrame>
        <p:nvGraphicFramePr>
          <p:cNvPr id="2" name="Tabla 2">
            <a:extLst>
              <a:ext uri="{FF2B5EF4-FFF2-40B4-BE49-F238E27FC236}">
                <a16:creationId xmlns:a16="http://schemas.microsoft.com/office/drawing/2014/main" id="{75D6A848-980A-4F98-96B1-C30F7AAB5A3C}"/>
              </a:ext>
            </a:extLst>
          </p:cNvPr>
          <p:cNvGraphicFramePr>
            <a:graphicFrameLocks noGrp="1"/>
          </p:cNvGraphicFramePr>
          <p:nvPr>
            <p:extLst>
              <p:ext uri="{D42A27DB-BD31-4B8C-83A1-F6EECF244321}">
                <p14:modId xmlns:p14="http://schemas.microsoft.com/office/powerpoint/2010/main" val="1746374341"/>
              </p:ext>
            </p:extLst>
          </p:nvPr>
        </p:nvGraphicFramePr>
        <p:xfrm>
          <a:off x="755576" y="1412776"/>
          <a:ext cx="7704855" cy="4770120"/>
        </p:xfrm>
        <a:graphic>
          <a:graphicData uri="http://schemas.openxmlformats.org/drawingml/2006/table">
            <a:tbl>
              <a:tblPr firstRow="1" bandRow="1">
                <a:tableStyleId>{5C22544A-7EE6-4342-B048-85BDC9FD1C3A}</a:tableStyleId>
              </a:tblPr>
              <a:tblGrid>
                <a:gridCol w="1540971">
                  <a:extLst>
                    <a:ext uri="{9D8B030D-6E8A-4147-A177-3AD203B41FA5}">
                      <a16:colId xmlns:a16="http://schemas.microsoft.com/office/drawing/2014/main" val="2383758676"/>
                    </a:ext>
                  </a:extLst>
                </a:gridCol>
                <a:gridCol w="1540971">
                  <a:extLst>
                    <a:ext uri="{9D8B030D-6E8A-4147-A177-3AD203B41FA5}">
                      <a16:colId xmlns:a16="http://schemas.microsoft.com/office/drawing/2014/main" val="1183670672"/>
                    </a:ext>
                  </a:extLst>
                </a:gridCol>
                <a:gridCol w="1540971">
                  <a:extLst>
                    <a:ext uri="{9D8B030D-6E8A-4147-A177-3AD203B41FA5}">
                      <a16:colId xmlns:a16="http://schemas.microsoft.com/office/drawing/2014/main" val="1668456061"/>
                    </a:ext>
                  </a:extLst>
                </a:gridCol>
                <a:gridCol w="1540971">
                  <a:extLst>
                    <a:ext uri="{9D8B030D-6E8A-4147-A177-3AD203B41FA5}">
                      <a16:colId xmlns:a16="http://schemas.microsoft.com/office/drawing/2014/main" val="3451999211"/>
                    </a:ext>
                  </a:extLst>
                </a:gridCol>
                <a:gridCol w="1540971">
                  <a:extLst>
                    <a:ext uri="{9D8B030D-6E8A-4147-A177-3AD203B41FA5}">
                      <a16:colId xmlns:a16="http://schemas.microsoft.com/office/drawing/2014/main" val="3896906438"/>
                    </a:ext>
                  </a:extLst>
                </a:gridCol>
              </a:tblGrid>
              <a:tr h="370840">
                <a:tc>
                  <a:txBody>
                    <a:bodyPr/>
                    <a:lstStyle/>
                    <a:p>
                      <a:pPr algn="ctr"/>
                      <a:r>
                        <a:rPr lang="es-ES" b="1" dirty="0">
                          <a:latin typeface="+mn-lt"/>
                        </a:rPr>
                        <a:t>Protocol</a:t>
                      </a:r>
                      <a:endParaRPr lang="es-MX" b="1" dirty="0">
                        <a:latin typeface="+mn-lt"/>
                      </a:endParaRPr>
                    </a:p>
                  </a:txBody>
                  <a:tcPr anchor="ctr"/>
                </a:tc>
                <a:tc>
                  <a:txBody>
                    <a:bodyPr/>
                    <a:lstStyle/>
                    <a:p>
                      <a:pPr algn="ctr"/>
                      <a:r>
                        <a:rPr lang="es-ES" b="1" dirty="0">
                          <a:latin typeface="+mn-lt"/>
                        </a:rPr>
                        <a:t>Type</a:t>
                      </a:r>
                      <a:endParaRPr lang="es-MX" b="1" dirty="0">
                        <a:latin typeface="+mn-lt"/>
                      </a:endParaRPr>
                    </a:p>
                  </a:txBody>
                  <a:tcPr anchor="ctr"/>
                </a:tc>
                <a:tc>
                  <a:txBody>
                    <a:bodyPr/>
                    <a:lstStyle/>
                    <a:p>
                      <a:pPr algn="ctr"/>
                      <a:r>
                        <a:rPr lang="es-ES" b="1" dirty="0">
                          <a:latin typeface="+mn-lt"/>
                        </a:rPr>
                        <a:t>Technology</a:t>
                      </a:r>
                      <a:endParaRPr lang="es-MX" b="1" dirty="0">
                        <a:latin typeface="+mn-lt"/>
                      </a:endParaRPr>
                    </a:p>
                  </a:txBody>
                  <a:tcPr anchor="ctr"/>
                </a:tc>
                <a:tc>
                  <a:txBody>
                    <a:bodyPr/>
                    <a:lstStyle/>
                    <a:p>
                      <a:pPr algn="ctr"/>
                      <a:r>
                        <a:rPr lang="es-ES" b="1" dirty="0">
                          <a:latin typeface="+mn-lt"/>
                        </a:rPr>
                        <a:t>Metric</a:t>
                      </a:r>
                      <a:endParaRPr lang="es-MX" b="1" dirty="0">
                        <a:latin typeface="+mn-lt"/>
                      </a:endParaRPr>
                    </a:p>
                  </a:txBody>
                  <a:tcPr anchor="ctr"/>
                </a:tc>
                <a:tc>
                  <a:txBody>
                    <a:bodyPr/>
                    <a:lstStyle/>
                    <a:p>
                      <a:pPr algn="ctr"/>
                      <a:r>
                        <a:rPr lang="es-ES" b="1" dirty="0">
                          <a:latin typeface="+mn-lt"/>
                        </a:rPr>
                        <a:t>Updates</a:t>
                      </a:r>
                      <a:endParaRPr lang="es-MX" b="1" dirty="0">
                        <a:latin typeface="+mn-lt"/>
                      </a:endParaRPr>
                    </a:p>
                  </a:txBody>
                  <a:tcPr anchor="ctr"/>
                </a:tc>
                <a:extLst>
                  <a:ext uri="{0D108BD9-81ED-4DB2-BD59-A6C34878D82A}">
                    <a16:rowId xmlns:a16="http://schemas.microsoft.com/office/drawing/2014/main" val="1165859789"/>
                  </a:ext>
                </a:extLst>
              </a:tr>
              <a:tr h="370840">
                <a:tc>
                  <a:txBody>
                    <a:bodyPr/>
                    <a:lstStyle/>
                    <a:p>
                      <a:pPr algn="ctr"/>
                      <a:r>
                        <a:rPr lang="es-ES" b="1" dirty="0">
                          <a:latin typeface="+mn-lt"/>
                        </a:rPr>
                        <a:t>RIP v1 y v2</a:t>
                      </a:r>
                      <a:endParaRPr lang="es-MX" b="1" dirty="0">
                        <a:latin typeface="+mn-lt"/>
                      </a:endParaRPr>
                    </a:p>
                  </a:txBody>
                  <a:tcPr anchor="ctr"/>
                </a:tc>
                <a:tc>
                  <a:txBody>
                    <a:bodyPr/>
                    <a:lstStyle/>
                    <a:p>
                      <a:pPr algn="ctr"/>
                      <a:r>
                        <a:rPr lang="es-ES" b="0" dirty="0">
                          <a:latin typeface="+mn-lt"/>
                        </a:rPr>
                        <a:t>Interior</a:t>
                      </a:r>
                      <a:endParaRPr lang="es-MX" b="0" dirty="0">
                        <a:latin typeface="+mn-lt"/>
                      </a:endParaRPr>
                    </a:p>
                  </a:txBody>
                  <a:tcPr anchor="ctr"/>
                </a:tc>
                <a:tc>
                  <a:txBody>
                    <a:bodyPr/>
                    <a:lstStyle/>
                    <a:p>
                      <a:pPr algn="ctr"/>
                      <a:r>
                        <a:rPr lang="es-ES" b="0" dirty="0">
                          <a:latin typeface="+mn-lt"/>
                        </a:rPr>
                        <a:t>Distance vector</a:t>
                      </a:r>
                      <a:endParaRPr lang="es-MX" b="0" dirty="0">
                        <a:latin typeface="+mn-lt"/>
                      </a:endParaRPr>
                    </a:p>
                  </a:txBody>
                  <a:tcPr anchor="ctr"/>
                </a:tc>
                <a:tc>
                  <a:txBody>
                    <a:bodyPr/>
                    <a:lstStyle/>
                    <a:p>
                      <a:pPr algn="ctr"/>
                      <a:r>
                        <a:rPr lang="es-ES" b="0" dirty="0">
                          <a:latin typeface="+mn-lt"/>
                        </a:rPr>
                        <a:t>Hop count</a:t>
                      </a:r>
                      <a:endParaRPr lang="es-MX" b="0" dirty="0">
                        <a:latin typeface="+mn-lt"/>
                      </a:endParaRPr>
                    </a:p>
                  </a:txBody>
                  <a:tcPr anchor="ctr"/>
                </a:tc>
                <a:tc>
                  <a:txBody>
                    <a:bodyPr/>
                    <a:lstStyle/>
                    <a:p>
                      <a:pPr algn="ctr"/>
                      <a:r>
                        <a:rPr lang="es-ES" b="0" dirty="0">
                          <a:latin typeface="+mn-lt"/>
                        </a:rPr>
                        <a:t>Every 30 segs.</a:t>
                      </a:r>
                      <a:endParaRPr lang="es-MX" b="0" dirty="0">
                        <a:latin typeface="+mn-lt"/>
                      </a:endParaRPr>
                    </a:p>
                  </a:txBody>
                  <a:tcPr anchor="ctr"/>
                </a:tc>
                <a:extLst>
                  <a:ext uri="{0D108BD9-81ED-4DB2-BD59-A6C34878D82A}">
                    <a16:rowId xmlns:a16="http://schemas.microsoft.com/office/drawing/2014/main" val="2844887373"/>
                  </a:ext>
                </a:extLst>
              </a:tr>
              <a:tr h="370840">
                <a:tc>
                  <a:txBody>
                    <a:bodyPr/>
                    <a:lstStyle/>
                    <a:p>
                      <a:pPr algn="ctr"/>
                      <a:r>
                        <a:rPr lang="es-ES" b="1" dirty="0">
                          <a:latin typeface="+mn-lt"/>
                        </a:rPr>
                        <a:t>IGRP</a:t>
                      </a:r>
                      <a:endParaRPr lang="es-MX" b="1" dirty="0">
                        <a:latin typeface="+mn-lt"/>
                      </a:endParaRPr>
                    </a:p>
                  </a:txBody>
                  <a:tcPr anchor="ctr"/>
                </a:tc>
                <a:tc>
                  <a:txBody>
                    <a:bodyPr/>
                    <a:lstStyle/>
                    <a:p>
                      <a:pPr algn="ctr"/>
                      <a:r>
                        <a:rPr lang="es-ES" b="0" dirty="0">
                          <a:latin typeface="+mn-lt"/>
                        </a:rPr>
                        <a:t>Interior</a:t>
                      </a:r>
                      <a:endParaRPr lang="es-MX" b="0" dirty="0">
                        <a:latin typeface="+mn-lt"/>
                      </a:endParaRPr>
                    </a:p>
                  </a:txBody>
                  <a:tcPr anchor="ctr"/>
                </a:tc>
                <a:tc>
                  <a:txBody>
                    <a:bodyPr/>
                    <a:lstStyle/>
                    <a:p>
                      <a:pPr algn="ctr"/>
                      <a:r>
                        <a:rPr lang="es-ES" b="0" dirty="0">
                          <a:latin typeface="+mn-lt"/>
                        </a:rPr>
                        <a:t>Distance vector</a:t>
                      </a:r>
                      <a:endParaRPr lang="es-MX" b="0" dirty="0">
                        <a:latin typeface="+mn-lt"/>
                      </a:endParaRPr>
                    </a:p>
                  </a:txBody>
                  <a:tcPr anchor="ctr"/>
                </a:tc>
                <a:tc>
                  <a:txBody>
                    <a:bodyPr/>
                    <a:lstStyle/>
                    <a:p>
                      <a:pPr algn="ctr"/>
                      <a:r>
                        <a:rPr lang="es-ES" b="0" dirty="0">
                          <a:latin typeface="+mn-lt"/>
                        </a:rPr>
                        <a:t>Bandwidth, delay, load, reliability MTU</a:t>
                      </a:r>
                      <a:endParaRPr lang="es-MX" b="0" dirty="0">
                        <a:latin typeface="+mn-lt"/>
                      </a:endParaRPr>
                    </a:p>
                  </a:txBody>
                  <a:tcPr anchor="ctr"/>
                </a:tc>
                <a:tc>
                  <a:txBody>
                    <a:bodyPr/>
                    <a:lstStyle/>
                    <a:p>
                      <a:pPr algn="ctr"/>
                      <a:r>
                        <a:rPr lang="es-ES" b="0" dirty="0">
                          <a:latin typeface="+mn-lt"/>
                        </a:rPr>
                        <a:t>Every 90 segs.</a:t>
                      </a:r>
                      <a:endParaRPr lang="es-MX" b="0" dirty="0">
                        <a:latin typeface="+mn-lt"/>
                      </a:endParaRPr>
                    </a:p>
                  </a:txBody>
                  <a:tcPr anchor="ctr"/>
                </a:tc>
                <a:extLst>
                  <a:ext uri="{0D108BD9-81ED-4DB2-BD59-A6C34878D82A}">
                    <a16:rowId xmlns:a16="http://schemas.microsoft.com/office/drawing/2014/main" val="937669454"/>
                  </a:ext>
                </a:extLst>
              </a:tr>
              <a:tr h="370840">
                <a:tc>
                  <a:txBody>
                    <a:bodyPr/>
                    <a:lstStyle/>
                    <a:p>
                      <a:pPr algn="ctr"/>
                      <a:r>
                        <a:rPr lang="es-ES" b="1" dirty="0">
                          <a:latin typeface="+mn-lt"/>
                        </a:rPr>
                        <a:t>EIGRP</a:t>
                      </a:r>
                      <a:endParaRPr lang="es-MX" b="1" dirty="0">
                        <a:latin typeface="+mn-lt"/>
                      </a:endParaRPr>
                    </a:p>
                  </a:txBody>
                  <a:tcPr anchor="ctr"/>
                </a:tc>
                <a:tc>
                  <a:txBody>
                    <a:bodyPr/>
                    <a:lstStyle/>
                    <a:p>
                      <a:pPr algn="ctr"/>
                      <a:r>
                        <a:rPr lang="es-ES" b="0" dirty="0">
                          <a:latin typeface="+mn-lt"/>
                        </a:rPr>
                        <a:t>Interior</a:t>
                      </a:r>
                      <a:endParaRPr lang="es-MX" b="0" dirty="0">
                        <a:latin typeface="+mn-lt"/>
                      </a:endParaRPr>
                    </a:p>
                  </a:txBody>
                  <a:tcPr anchor="ctr"/>
                </a:tc>
                <a:tc>
                  <a:txBody>
                    <a:bodyPr/>
                    <a:lstStyle/>
                    <a:p>
                      <a:pPr algn="ctr"/>
                      <a:r>
                        <a:rPr lang="es-ES" b="0" dirty="0">
                          <a:latin typeface="+mn-lt"/>
                        </a:rPr>
                        <a:t>Advanced distance vector</a:t>
                      </a:r>
                      <a:endParaRPr lang="es-MX" b="0" dirty="0">
                        <a:latin typeface="+mn-lt"/>
                      </a:endParaRPr>
                    </a:p>
                  </a:txBody>
                  <a:tcPr anchor="ctr"/>
                </a:tc>
                <a:tc>
                  <a:txBody>
                    <a:bodyPr/>
                    <a:lstStyle/>
                    <a:p>
                      <a:pPr algn="ctr"/>
                      <a:r>
                        <a:rPr lang="es-ES" b="0" dirty="0">
                          <a:latin typeface="+mn-lt"/>
                        </a:rPr>
                        <a:t>Bandwidth, delay, load, reliability MTU</a:t>
                      </a:r>
                      <a:endParaRPr lang="es-MX" b="0" dirty="0">
                        <a:latin typeface="+mn-lt"/>
                      </a:endParaRPr>
                    </a:p>
                  </a:txBody>
                  <a:tcPr anchor="ctr"/>
                </a:tc>
                <a:tc>
                  <a:txBody>
                    <a:bodyPr/>
                    <a:lstStyle/>
                    <a:p>
                      <a:pPr algn="ctr"/>
                      <a:r>
                        <a:rPr lang="es-ES" b="0" dirty="0">
                          <a:latin typeface="+mn-lt"/>
                        </a:rPr>
                        <a:t>Incremental</a:t>
                      </a:r>
                      <a:endParaRPr lang="es-MX" b="0" dirty="0">
                        <a:latin typeface="+mn-lt"/>
                      </a:endParaRPr>
                    </a:p>
                  </a:txBody>
                  <a:tcPr anchor="ctr"/>
                </a:tc>
                <a:extLst>
                  <a:ext uri="{0D108BD9-81ED-4DB2-BD59-A6C34878D82A}">
                    <a16:rowId xmlns:a16="http://schemas.microsoft.com/office/drawing/2014/main" val="4270957730"/>
                  </a:ext>
                </a:extLst>
              </a:tr>
              <a:tr h="370840">
                <a:tc>
                  <a:txBody>
                    <a:bodyPr/>
                    <a:lstStyle/>
                    <a:p>
                      <a:pPr algn="ctr"/>
                      <a:r>
                        <a:rPr lang="es-ES" b="1" dirty="0">
                          <a:latin typeface="+mn-lt"/>
                        </a:rPr>
                        <a:t>OSPF</a:t>
                      </a:r>
                      <a:endParaRPr lang="es-MX" b="1" dirty="0">
                        <a:latin typeface="+mn-lt"/>
                      </a:endParaRPr>
                    </a:p>
                  </a:txBody>
                  <a:tcPr anchor="ctr"/>
                </a:tc>
                <a:tc>
                  <a:txBody>
                    <a:bodyPr/>
                    <a:lstStyle/>
                    <a:p>
                      <a:pPr algn="ctr"/>
                      <a:r>
                        <a:rPr lang="es-ES" b="0" dirty="0">
                          <a:latin typeface="+mn-lt"/>
                        </a:rPr>
                        <a:t>Interior</a:t>
                      </a:r>
                      <a:endParaRPr lang="es-MX" b="0" dirty="0">
                        <a:latin typeface="+mn-lt"/>
                      </a:endParaRPr>
                    </a:p>
                  </a:txBody>
                  <a:tcPr anchor="ctr"/>
                </a:tc>
                <a:tc>
                  <a:txBody>
                    <a:bodyPr/>
                    <a:lstStyle/>
                    <a:p>
                      <a:pPr algn="ctr"/>
                      <a:r>
                        <a:rPr lang="es-ES" b="0" dirty="0">
                          <a:latin typeface="+mn-lt"/>
                        </a:rPr>
                        <a:t>Link state</a:t>
                      </a:r>
                      <a:endParaRPr lang="es-MX" b="0" dirty="0">
                        <a:latin typeface="+mn-lt"/>
                      </a:endParaRPr>
                    </a:p>
                  </a:txBody>
                  <a:tcPr anchor="ctr"/>
                </a:tc>
                <a:tc>
                  <a:txBody>
                    <a:bodyPr/>
                    <a:lstStyle/>
                    <a:p>
                      <a:pPr algn="ctr"/>
                      <a:r>
                        <a:rPr lang="es-ES" b="0" dirty="0">
                          <a:latin typeface="+mn-lt"/>
                        </a:rPr>
                        <a:t>Cost</a:t>
                      </a:r>
                      <a:endParaRPr lang="es-MX" b="0" dirty="0">
                        <a:latin typeface="+mn-lt"/>
                      </a:endParaRPr>
                    </a:p>
                  </a:txBody>
                  <a:tcPr anchor="ctr"/>
                </a:tc>
                <a:tc>
                  <a:txBody>
                    <a:bodyPr/>
                    <a:lstStyle/>
                    <a:p>
                      <a:pPr algn="ctr"/>
                      <a:r>
                        <a:rPr lang="es-ES" b="0" dirty="0">
                          <a:latin typeface="+mn-lt"/>
                        </a:rPr>
                        <a:t>Incremental</a:t>
                      </a:r>
                      <a:endParaRPr lang="es-MX" b="0" dirty="0">
                        <a:latin typeface="+mn-lt"/>
                      </a:endParaRPr>
                    </a:p>
                  </a:txBody>
                  <a:tcPr anchor="ctr"/>
                </a:tc>
                <a:extLst>
                  <a:ext uri="{0D108BD9-81ED-4DB2-BD59-A6C34878D82A}">
                    <a16:rowId xmlns:a16="http://schemas.microsoft.com/office/drawing/2014/main" val="150872776"/>
                  </a:ext>
                </a:extLst>
              </a:tr>
              <a:tr h="370840">
                <a:tc>
                  <a:txBody>
                    <a:bodyPr/>
                    <a:lstStyle/>
                    <a:p>
                      <a:pPr algn="ctr"/>
                      <a:r>
                        <a:rPr lang="es-ES" b="1" dirty="0">
                          <a:latin typeface="+mn-lt"/>
                        </a:rPr>
                        <a:t>IS - IS</a:t>
                      </a:r>
                      <a:endParaRPr lang="es-MX" b="1" dirty="0">
                        <a:latin typeface="+mn-lt"/>
                      </a:endParaRPr>
                    </a:p>
                  </a:txBody>
                  <a:tcPr anchor="ctr"/>
                </a:tc>
                <a:tc>
                  <a:txBody>
                    <a:bodyPr/>
                    <a:lstStyle/>
                    <a:p>
                      <a:pPr algn="ctr"/>
                      <a:r>
                        <a:rPr lang="es-ES" b="0" dirty="0">
                          <a:latin typeface="+mn-lt"/>
                        </a:rPr>
                        <a:t>Interior</a:t>
                      </a:r>
                      <a:endParaRPr lang="es-MX" b="0" dirty="0">
                        <a:latin typeface="+mn-lt"/>
                      </a:endParaRPr>
                    </a:p>
                  </a:txBody>
                  <a:tcPr anchor="ctr"/>
                </a:tc>
                <a:tc>
                  <a:txBody>
                    <a:bodyPr/>
                    <a:lstStyle/>
                    <a:p>
                      <a:pPr algn="ctr"/>
                      <a:r>
                        <a:rPr lang="es-ES" b="0" dirty="0">
                          <a:latin typeface="+mn-lt"/>
                        </a:rPr>
                        <a:t>Link state</a:t>
                      </a:r>
                      <a:endParaRPr lang="es-MX" b="0" dirty="0">
                        <a:latin typeface="+mn-lt"/>
                      </a:endParaRPr>
                    </a:p>
                  </a:txBody>
                  <a:tcPr anchor="ctr"/>
                </a:tc>
                <a:tc>
                  <a:txBody>
                    <a:bodyPr/>
                    <a:lstStyle/>
                    <a:p>
                      <a:pPr algn="ctr"/>
                      <a:r>
                        <a:rPr lang="es-ES" b="0" dirty="0">
                          <a:latin typeface="+mn-lt"/>
                        </a:rPr>
                        <a:t>Cost</a:t>
                      </a:r>
                      <a:endParaRPr lang="es-MX" b="0" dirty="0">
                        <a:latin typeface="+mn-lt"/>
                      </a:endParaRPr>
                    </a:p>
                  </a:txBody>
                  <a:tcPr anchor="ctr"/>
                </a:tc>
                <a:tc>
                  <a:txBody>
                    <a:bodyPr/>
                    <a:lstStyle/>
                    <a:p>
                      <a:pPr algn="ctr"/>
                      <a:r>
                        <a:rPr lang="es-ES" b="0" dirty="0">
                          <a:latin typeface="+mn-lt"/>
                        </a:rPr>
                        <a:t>Incremental</a:t>
                      </a:r>
                      <a:endParaRPr lang="es-MX" b="0" dirty="0">
                        <a:latin typeface="+mn-lt"/>
                      </a:endParaRPr>
                    </a:p>
                  </a:txBody>
                  <a:tcPr anchor="ctr"/>
                </a:tc>
                <a:extLst>
                  <a:ext uri="{0D108BD9-81ED-4DB2-BD59-A6C34878D82A}">
                    <a16:rowId xmlns:a16="http://schemas.microsoft.com/office/drawing/2014/main" val="1511957183"/>
                  </a:ext>
                </a:extLst>
              </a:tr>
              <a:tr h="370840">
                <a:tc>
                  <a:txBody>
                    <a:bodyPr/>
                    <a:lstStyle/>
                    <a:p>
                      <a:pPr algn="ctr"/>
                      <a:r>
                        <a:rPr lang="es-ES" b="1" dirty="0">
                          <a:latin typeface="+mn-lt"/>
                        </a:rPr>
                        <a:t>BGP-4</a:t>
                      </a:r>
                      <a:endParaRPr lang="es-MX" b="1" dirty="0">
                        <a:latin typeface="+mn-lt"/>
                      </a:endParaRPr>
                    </a:p>
                  </a:txBody>
                  <a:tcPr anchor="ctr"/>
                </a:tc>
                <a:tc>
                  <a:txBody>
                    <a:bodyPr/>
                    <a:lstStyle/>
                    <a:p>
                      <a:pPr algn="ctr"/>
                      <a:r>
                        <a:rPr lang="es-ES" b="0" dirty="0">
                          <a:latin typeface="+mn-lt"/>
                        </a:rPr>
                        <a:t>Exterior</a:t>
                      </a:r>
                      <a:endParaRPr lang="es-MX" b="0" dirty="0">
                        <a:latin typeface="+mn-lt"/>
                      </a:endParaRPr>
                    </a:p>
                  </a:txBody>
                  <a:tcPr anchor="ctr"/>
                </a:tc>
                <a:tc>
                  <a:txBody>
                    <a:bodyPr/>
                    <a:lstStyle/>
                    <a:p>
                      <a:pPr algn="ctr"/>
                      <a:r>
                        <a:rPr lang="es-ES" b="0" dirty="0">
                          <a:latin typeface="+mn-lt"/>
                        </a:rPr>
                        <a:t>Path vector</a:t>
                      </a:r>
                      <a:endParaRPr lang="es-MX" b="0" dirty="0">
                        <a:latin typeface="+mn-lt"/>
                      </a:endParaRPr>
                    </a:p>
                  </a:txBody>
                  <a:tcPr anchor="ctr"/>
                </a:tc>
                <a:tc>
                  <a:txBody>
                    <a:bodyPr/>
                    <a:lstStyle/>
                    <a:p>
                      <a:pPr algn="ctr"/>
                      <a:r>
                        <a:rPr lang="es-ES" b="0" dirty="0">
                          <a:latin typeface="+mn-lt"/>
                        </a:rPr>
                        <a:t>Multi-Exit discriminator</a:t>
                      </a:r>
                      <a:endParaRPr lang="es-MX" b="0" dirty="0">
                        <a:latin typeface="+mn-lt"/>
                      </a:endParaRPr>
                    </a:p>
                  </a:txBody>
                  <a:tcPr anchor="ctr"/>
                </a:tc>
                <a:tc>
                  <a:txBody>
                    <a:bodyPr/>
                    <a:lstStyle/>
                    <a:p>
                      <a:pPr algn="ctr"/>
                      <a:r>
                        <a:rPr lang="es-ES" b="0" dirty="0">
                          <a:latin typeface="+mn-lt"/>
                        </a:rPr>
                        <a:t>Incremental</a:t>
                      </a:r>
                      <a:endParaRPr lang="es-MX" b="0" dirty="0">
                        <a:latin typeface="+mn-lt"/>
                      </a:endParaRPr>
                    </a:p>
                  </a:txBody>
                  <a:tcPr anchor="ctr"/>
                </a:tc>
                <a:extLst>
                  <a:ext uri="{0D108BD9-81ED-4DB2-BD59-A6C34878D82A}">
                    <a16:rowId xmlns:a16="http://schemas.microsoft.com/office/drawing/2014/main" val="3074479257"/>
                  </a:ext>
                </a:extLst>
              </a:tr>
            </a:tbl>
          </a:graphicData>
        </a:graphic>
      </p:graphicFrame>
    </p:spTree>
    <p:extLst>
      <p:ext uri="{BB962C8B-B14F-4D97-AF65-F5344CB8AC3E}">
        <p14:creationId xmlns:p14="http://schemas.microsoft.com/office/powerpoint/2010/main" val="26454928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169862" y="326101"/>
            <a:ext cx="8804275" cy="871538"/>
          </a:xfrm>
        </p:spPr>
        <p:txBody>
          <a:bodyPr anchor="t"/>
          <a:lstStyle/>
          <a:p>
            <a:pPr eaLnBrk="1" hangingPunct="1">
              <a:defRPr/>
            </a:pPr>
            <a:r>
              <a:rPr lang="es-ES" sz="3200" b="1" dirty="0">
                <a:solidFill>
                  <a:schemeClr val="accent4">
                    <a:lumMod val="50000"/>
                  </a:schemeClr>
                </a:solidFill>
                <a:effectLst>
                  <a:outerShdw blurRad="38100" dist="38100" dir="2700000" algn="tl">
                    <a:srgbClr val="C0C0C0"/>
                  </a:outerShdw>
                </a:effectLst>
                <a:latin typeface="Dom Casual" charset="0"/>
              </a:rPr>
              <a:t>Protocolos de ruteo dinámico</a:t>
            </a:r>
          </a:p>
        </p:txBody>
      </p:sp>
      <p:sp>
        <p:nvSpPr>
          <p:cNvPr id="38915" name="Content Placeholder 5"/>
          <p:cNvSpPr>
            <a:spLocks noGrp="1"/>
          </p:cNvSpPr>
          <p:nvPr>
            <p:ph idx="1"/>
          </p:nvPr>
        </p:nvSpPr>
        <p:spPr>
          <a:xfrm>
            <a:off x="368063" y="980728"/>
            <a:ext cx="8407871" cy="4542972"/>
          </a:xfrm>
        </p:spPr>
        <p:txBody>
          <a:bodyPr>
            <a:normAutofit/>
          </a:bodyPr>
          <a:lstStyle/>
          <a:p>
            <a:pPr marL="0" indent="0" algn="ctr">
              <a:lnSpc>
                <a:spcPct val="150000"/>
              </a:lnSpc>
              <a:spcBef>
                <a:spcPts val="600"/>
              </a:spcBef>
              <a:spcAft>
                <a:spcPts val="1200"/>
              </a:spcAft>
              <a:buNone/>
            </a:pPr>
            <a:r>
              <a:rPr lang="es-ES" sz="1800" b="1" dirty="0">
                <a:solidFill>
                  <a:schemeClr val="accent5">
                    <a:lumMod val="75000"/>
                  </a:schemeClr>
                </a:solidFill>
              </a:rPr>
              <a:t>Los protocolos de ruteo se usan para facilitar el intercambio de información de ruteo entre los ruteadores.</a:t>
            </a:r>
          </a:p>
          <a:p>
            <a:pPr marL="0" indent="0">
              <a:lnSpc>
                <a:spcPct val="150000"/>
              </a:lnSpc>
              <a:spcBef>
                <a:spcPts val="600"/>
              </a:spcBef>
              <a:buNone/>
            </a:pPr>
            <a:r>
              <a:rPr lang="es-ES" sz="1800" dirty="0"/>
              <a:t>El </a:t>
            </a:r>
            <a:r>
              <a:rPr lang="es-ES" sz="1800" b="1" dirty="0">
                <a:solidFill>
                  <a:schemeClr val="accent3">
                    <a:lumMod val="75000"/>
                  </a:schemeClr>
                </a:solidFill>
              </a:rPr>
              <a:t>propósito de los protocolos </a:t>
            </a:r>
            <a:r>
              <a:rPr lang="es-ES" sz="1800" dirty="0"/>
              <a:t>de ruteo dinámico incluye:</a:t>
            </a:r>
          </a:p>
          <a:p>
            <a:pPr>
              <a:lnSpc>
                <a:spcPct val="150000"/>
              </a:lnSpc>
              <a:spcBef>
                <a:spcPts val="600"/>
              </a:spcBef>
            </a:pPr>
            <a:r>
              <a:rPr lang="es-ES" sz="1800" b="1" dirty="0">
                <a:solidFill>
                  <a:schemeClr val="accent6">
                    <a:lumMod val="75000"/>
                  </a:schemeClr>
                </a:solidFill>
              </a:rPr>
              <a:t>Descubrir redes remotas.</a:t>
            </a:r>
          </a:p>
          <a:p>
            <a:pPr>
              <a:lnSpc>
                <a:spcPct val="150000"/>
              </a:lnSpc>
              <a:spcBef>
                <a:spcPts val="600"/>
              </a:spcBef>
            </a:pPr>
            <a:r>
              <a:rPr lang="es-ES" sz="1800" b="1" dirty="0">
                <a:solidFill>
                  <a:schemeClr val="accent6">
                    <a:lumMod val="75000"/>
                  </a:schemeClr>
                </a:solidFill>
              </a:rPr>
              <a:t>Mantener la información de ruteo actualizada.</a:t>
            </a:r>
          </a:p>
          <a:p>
            <a:pPr>
              <a:lnSpc>
                <a:spcPct val="150000"/>
              </a:lnSpc>
              <a:spcBef>
                <a:spcPts val="600"/>
              </a:spcBef>
            </a:pPr>
            <a:r>
              <a:rPr lang="es-ES" sz="1800" b="1" dirty="0">
                <a:solidFill>
                  <a:schemeClr val="accent6">
                    <a:lumMod val="75000"/>
                  </a:schemeClr>
                </a:solidFill>
              </a:rPr>
              <a:t>Escoger el mejor camino hacia las redes de destino.</a:t>
            </a:r>
          </a:p>
          <a:p>
            <a:pPr>
              <a:lnSpc>
                <a:spcPct val="150000"/>
              </a:lnSpc>
              <a:spcBef>
                <a:spcPts val="600"/>
              </a:spcBef>
            </a:pPr>
            <a:r>
              <a:rPr lang="es-ES" sz="1800" b="1" dirty="0">
                <a:solidFill>
                  <a:schemeClr val="accent6">
                    <a:lumMod val="75000"/>
                  </a:schemeClr>
                </a:solidFill>
              </a:rPr>
              <a:t>Poder encontrar un mejor camino nuevo si la ruta actual deja de estar disponible.</a:t>
            </a:r>
          </a:p>
        </p:txBody>
      </p:sp>
      <p:pic>
        <p:nvPicPr>
          <p:cNvPr id="3" name="Imagen 2" descr="Gráfico, Gráfico de líneas&#10;&#10;Descripción generada automáticamente">
            <a:extLst>
              <a:ext uri="{FF2B5EF4-FFF2-40B4-BE49-F238E27FC236}">
                <a16:creationId xmlns:a16="http://schemas.microsoft.com/office/drawing/2014/main" id="{5988D61F-E72B-452C-9C9B-ED858293428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19872" y="4555771"/>
            <a:ext cx="4972050" cy="1647825"/>
          </a:xfrm>
          <a:prstGeom prst="rect">
            <a:avLst/>
          </a:prstGeom>
        </p:spPr>
      </p:pic>
    </p:spTree>
    <p:extLst>
      <p:ext uri="{BB962C8B-B14F-4D97-AF65-F5344CB8AC3E}">
        <p14:creationId xmlns:p14="http://schemas.microsoft.com/office/powerpoint/2010/main" val="807975010"/>
      </p:ext>
    </p:extLst>
  </p:cSld>
  <p:clrMapOvr>
    <a:overrideClrMapping bg1="lt1" tx1="dk1" bg2="lt2" tx2="dk2" accent1="accent1" accent2="accent2" accent3="accent3" accent4="accent4" accent5="accent5" accent6="accent6" hlink="hlink" folHlink="folHlink"/>
  </p:clrMapOvr>
  <p:transition spd="med">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93662" y="116632"/>
            <a:ext cx="8956675" cy="683958"/>
          </a:xfrm>
        </p:spPr>
        <p:txBody>
          <a:bodyPr anchor="t"/>
          <a:lstStyle/>
          <a:p>
            <a:pPr eaLnBrk="1" hangingPunct="1">
              <a:defRPr/>
            </a:pPr>
            <a:r>
              <a:rPr lang="es-ES" sz="3200" b="1" dirty="0">
                <a:solidFill>
                  <a:schemeClr val="accent4">
                    <a:lumMod val="50000"/>
                  </a:schemeClr>
                </a:solidFill>
                <a:effectLst>
                  <a:outerShdw blurRad="38100" dist="38100" dir="2700000" algn="tl">
                    <a:srgbClr val="C0C0C0"/>
                  </a:outerShdw>
                </a:effectLst>
                <a:latin typeface="Dom Casual" charset="0"/>
              </a:rPr>
              <a:t>Componentes de los protocolos de ruteo dinámico</a:t>
            </a:r>
          </a:p>
        </p:txBody>
      </p:sp>
      <p:sp>
        <p:nvSpPr>
          <p:cNvPr id="38915" name="Content Placeholder 5"/>
          <p:cNvSpPr>
            <a:spLocks noGrp="1"/>
          </p:cNvSpPr>
          <p:nvPr>
            <p:ph idx="1"/>
          </p:nvPr>
        </p:nvSpPr>
        <p:spPr>
          <a:xfrm>
            <a:off x="302418" y="908720"/>
            <a:ext cx="8539161" cy="4014132"/>
          </a:xfrm>
        </p:spPr>
        <p:txBody>
          <a:bodyPr>
            <a:normAutofit/>
          </a:bodyPr>
          <a:lstStyle/>
          <a:p>
            <a:pPr marL="0" indent="0">
              <a:lnSpc>
                <a:spcPts val="3000"/>
              </a:lnSpc>
              <a:spcBef>
                <a:spcPts val="600"/>
              </a:spcBef>
              <a:buNone/>
            </a:pPr>
            <a:r>
              <a:rPr lang="es-ES" sz="1800" dirty="0"/>
              <a:t>Los componentes principales de los protocolos de ruteo dinámico incluyen:</a:t>
            </a:r>
          </a:p>
          <a:p>
            <a:pPr lvl="0" algn="just">
              <a:lnSpc>
                <a:spcPts val="3000"/>
              </a:lnSpc>
              <a:spcBef>
                <a:spcPts val="600"/>
              </a:spcBef>
            </a:pPr>
            <a:r>
              <a:rPr lang="es-ES" sz="1800" b="1" dirty="0">
                <a:solidFill>
                  <a:schemeClr val="accent6">
                    <a:lumMod val="75000"/>
                  </a:schemeClr>
                </a:solidFill>
              </a:rPr>
              <a:t>Estructuras de datos:</a:t>
            </a:r>
            <a:r>
              <a:rPr lang="es-ES" sz="1800" dirty="0">
                <a:solidFill>
                  <a:schemeClr val="accent6">
                    <a:lumMod val="75000"/>
                  </a:schemeClr>
                </a:solidFill>
              </a:rPr>
              <a:t> </a:t>
            </a:r>
            <a:r>
              <a:rPr lang="es-ES" sz="1800" dirty="0"/>
              <a:t>Los protocolos de ruteo utilizan </a:t>
            </a:r>
            <a:r>
              <a:rPr lang="es-ES" sz="1800" b="1" dirty="0"/>
              <a:t>tablas</a:t>
            </a:r>
            <a:r>
              <a:rPr lang="es-ES" sz="1800" dirty="0"/>
              <a:t> o bases de datos para sus operaciones. Esta información se guarda en la RAM. </a:t>
            </a:r>
          </a:p>
          <a:p>
            <a:pPr lvl="0" algn="just">
              <a:lnSpc>
                <a:spcPts val="3000"/>
              </a:lnSpc>
              <a:spcBef>
                <a:spcPts val="600"/>
              </a:spcBef>
            </a:pPr>
            <a:r>
              <a:rPr lang="es-ES" sz="1800" b="1" dirty="0">
                <a:solidFill>
                  <a:schemeClr val="accent6">
                    <a:lumMod val="75000"/>
                  </a:schemeClr>
                </a:solidFill>
              </a:rPr>
              <a:t>Mensajes del protocolo de ruteo:</a:t>
            </a:r>
            <a:r>
              <a:rPr lang="es-ES" sz="1800" dirty="0">
                <a:solidFill>
                  <a:schemeClr val="accent6">
                    <a:lumMod val="75000"/>
                  </a:schemeClr>
                </a:solidFill>
              </a:rPr>
              <a:t> </a:t>
            </a:r>
            <a:r>
              <a:rPr lang="es-ES" sz="1800" dirty="0"/>
              <a:t>Los protocolos de ruteo usan varios tipos de mensajes para descubrir routers vecinos e intercambiar información de ruteo. </a:t>
            </a:r>
          </a:p>
          <a:p>
            <a:pPr lvl="0" algn="just">
              <a:lnSpc>
                <a:spcPts val="3000"/>
              </a:lnSpc>
              <a:spcBef>
                <a:spcPts val="600"/>
              </a:spcBef>
            </a:pPr>
            <a:r>
              <a:rPr lang="es-ES" sz="1800" b="1" dirty="0">
                <a:solidFill>
                  <a:schemeClr val="accent6">
                    <a:lumMod val="75000"/>
                  </a:schemeClr>
                </a:solidFill>
              </a:rPr>
              <a:t>Algoritmo:</a:t>
            </a:r>
            <a:r>
              <a:rPr lang="es-ES" sz="1800" dirty="0"/>
              <a:t> Los protocolos de ruteo usan </a:t>
            </a:r>
            <a:r>
              <a:rPr lang="es-ES" sz="1800" b="1" dirty="0"/>
              <a:t>algoritmos</a:t>
            </a:r>
            <a:r>
              <a:rPr lang="es-ES" sz="1800" dirty="0"/>
              <a:t> para facilitar información de ruteo, para determinar la </a:t>
            </a:r>
            <a:r>
              <a:rPr lang="es-ES" sz="1800" b="1" dirty="0"/>
              <a:t>mejor ruta</a:t>
            </a:r>
            <a:r>
              <a:rPr lang="es-ES" sz="1800" dirty="0"/>
              <a:t>. </a:t>
            </a:r>
          </a:p>
        </p:txBody>
      </p:sp>
      <p:pic>
        <p:nvPicPr>
          <p:cNvPr id="6" name="Imagen 5">
            <a:extLst>
              <a:ext uri="{FF2B5EF4-FFF2-40B4-BE49-F238E27FC236}">
                <a16:creationId xmlns:a16="http://schemas.microsoft.com/office/drawing/2014/main" id="{AC42E016-8EBD-4539-9DEC-79146D6C9C70}"/>
              </a:ext>
            </a:extLst>
          </p:cNvPr>
          <p:cNvPicPr>
            <a:picLocks noChangeAspect="1"/>
          </p:cNvPicPr>
          <p:nvPr/>
        </p:nvPicPr>
        <p:blipFill>
          <a:blip r:embed="rId3"/>
          <a:stretch>
            <a:fillRect/>
          </a:stretch>
        </p:blipFill>
        <p:spPr>
          <a:xfrm>
            <a:off x="3851920" y="4149080"/>
            <a:ext cx="4560505" cy="1800200"/>
          </a:xfrm>
          <a:prstGeom prst="rect">
            <a:avLst/>
          </a:prstGeom>
        </p:spPr>
      </p:pic>
    </p:spTree>
    <p:extLst>
      <p:ext uri="{BB962C8B-B14F-4D97-AF65-F5344CB8AC3E}">
        <p14:creationId xmlns:p14="http://schemas.microsoft.com/office/powerpoint/2010/main" val="917272116"/>
      </p:ext>
    </p:extLst>
  </p:cSld>
  <p:clrMapOvr>
    <a:masterClrMapping/>
  </p:clrMapOvr>
  <p:transition spd="med">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Content Placeholder 5"/>
          <p:cNvSpPr>
            <a:spLocks noGrp="1"/>
          </p:cNvSpPr>
          <p:nvPr>
            <p:ph idx="1"/>
          </p:nvPr>
        </p:nvSpPr>
        <p:spPr>
          <a:xfrm>
            <a:off x="467544" y="1556792"/>
            <a:ext cx="7940675" cy="2784751"/>
          </a:xfrm>
        </p:spPr>
        <p:txBody>
          <a:bodyPr>
            <a:normAutofit/>
          </a:bodyPr>
          <a:lstStyle/>
          <a:p>
            <a:pPr marL="0" indent="0" algn="just">
              <a:lnSpc>
                <a:spcPct val="150000"/>
              </a:lnSpc>
              <a:spcBef>
                <a:spcPts val="600"/>
              </a:spcBef>
              <a:buNone/>
            </a:pPr>
            <a:r>
              <a:rPr lang="es-ES" sz="1800" dirty="0"/>
              <a:t>Las redes generalmente utilizan una combinación de </a:t>
            </a:r>
            <a:r>
              <a:rPr lang="es-ES" sz="1800" b="1" dirty="0">
                <a:solidFill>
                  <a:schemeClr val="accent6">
                    <a:lumMod val="75000"/>
                  </a:schemeClr>
                </a:solidFill>
              </a:rPr>
              <a:t>ruteo estático </a:t>
            </a:r>
            <a:r>
              <a:rPr lang="es-ES" sz="1800" dirty="0"/>
              <a:t>y </a:t>
            </a:r>
            <a:r>
              <a:rPr lang="es-ES" sz="1800" b="1" dirty="0">
                <a:solidFill>
                  <a:schemeClr val="accent6">
                    <a:lumMod val="75000"/>
                  </a:schemeClr>
                </a:solidFill>
              </a:rPr>
              <a:t>dinámico</a:t>
            </a:r>
            <a:r>
              <a:rPr lang="es-ES" sz="1800" dirty="0"/>
              <a:t>.</a:t>
            </a:r>
          </a:p>
          <a:p>
            <a:pPr marL="0" indent="0" algn="just">
              <a:lnSpc>
                <a:spcPct val="150000"/>
              </a:lnSpc>
              <a:spcBef>
                <a:spcPts val="600"/>
              </a:spcBef>
              <a:buNone/>
            </a:pPr>
            <a:r>
              <a:rPr lang="es-ES" sz="1800" dirty="0"/>
              <a:t>El ruteo estático tiene varios usos principales: </a:t>
            </a:r>
          </a:p>
          <a:p>
            <a:pPr marL="461963" indent="-342900" algn="just">
              <a:lnSpc>
                <a:spcPct val="150000"/>
              </a:lnSpc>
              <a:spcBef>
                <a:spcPts val="600"/>
              </a:spcBef>
            </a:pPr>
            <a:r>
              <a:rPr lang="es-ES" sz="1800" dirty="0"/>
              <a:t>En </a:t>
            </a:r>
            <a:r>
              <a:rPr lang="es-ES" sz="1800" b="1" dirty="0">
                <a:solidFill>
                  <a:schemeClr val="accent6">
                    <a:lumMod val="75000"/>
                  </a:schemeClr>
                </a:solidFill>
              </a:rPr>
              <a:t>redes pequeñas</a:t>
            </a:r>
            <a:r>
              <a:rPr lang="es-ES" sz="1800" dirty="0"/>
              <a:t>.</a:t>
            </a:r>
          </a:p>
          <a:p>
            <a:pPr marL="461963" indent="-342900" algn="just">
              <a:lnSpc>
                <a:spcPct val="150000"/>
              </a:lnSpc>
              <a:spcBef>
                <a:spcPts val="600"/>
              </a:spcBef>
            </a:pPr>
            <a:r>
              <a:rPr lang="es-ES" sz="1800" dirty="0"/>
              <a:t>Acceder a un único </a:t>
            </a:r>
            <a:r>
              <a:rPr lang="es-ES" sz="1800" b="1" dirty="0">
                <a:solidFill>
                  <a:schemeClr val="accent6">
                    <a:lumMod val="75000"/>
                  </a:schemeClr>
                </a:solidFill>
              </a:rPr>
              <a:t>router por default</a:t>
            </a:r>
            <a:r>
              <a:rPr lang="es-ES" sz="1800" dirty="0">
                <a:solidFill>
                  <a:schemeClr val="accent6">
                    <a:lumMod val="75000"/>
                  </a:schemeClr>
                </a:solidFill>
              </a:rPr>
              <a:t> </a:t>
            </a:r>
            <a:r>
              <a:rPr lang="es-ES" sz="1800" dirty="0"/>
              <a:t>o predeterminado. Se utiliza para representar una ruta hacia cualquier red que no tenga ninguna coincidencia en la tabla de ruteo. </a:t>
            </a:r>
          </a:p>
        </p:txBody>
      </p:sp>
      <p:sp>
        <p:nvSpPr>
          <p:cNvPr id="6" name="Rectangle 2">
            <a:extLst>
              <a:ext uri="{FF2B5EF4-FFF2-40B4-BE49-F238E27FC236}">
                <a16:creationId xmlns:a16="http://schemas.microsoft.com/office/drawing/2014/main" id="{DA38D072-EB55-4D16-B764-75B922264C39}"/>
              </a:ext>
            </a:extLst>
          </p:cNvPr>
          <p:cNvSpPr txBox="1">
            <a:spLocks noChangeArrowheads="1"/>
          </p:cNvSpPr>
          <p:nvPr/>
        </p:nvSpPr>
        <p:spPr>
          <a:xfrm>
            <a:off x="323528" y="492125"/>
            <a:ext cx="8480747" cy="871538"/>
          </a:xfrm>
          <a:prstGeom prst="rect">
            <a:avLst/>
          </a:prstGeom>
        </p:spPr>
        <p:txBody>
          <a:bodyPr vert="horz" lIns="91440" tIns="45720" rIns="91440" bIns="45720" rtlCol="0" anchor="ctr">
            <a:normAutofit fontScale="97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 sz="3200" b="1" dirty="0">
                <a:solidFill>
                  <a:schemeClr val="accent4">
                    <a:lumMod val="50000"/>
                  </a:schemeClr>
                </a:solidFill>
                <a:effectLst>
                  <a:outerShdw blurRad="38100" dist="38100" dir="2700000" algn="tl">
                    <a:srgbClr val="C0C0C0"/>
                  </a:outerShdw>
                </a:effectLst>
                <a:latin typeface="Dom Casual" charset="0"/>
              </a:rPr>
              <a:t>Comparación entre ruteo dinámico y estático</a:t>
            </a:r>
            <a:br>
              <a:rPr lang="es-ES" dirty="0"/>
            </a:br>
            <a:r>
              <a:rPr lang="es-ES" sz="2200" b="1" dirty="0">
                <a:solidFill>
                  <a:schemeClr val="accent5">
                    <a:lumMod val="75000"/>
                  </a:schemeClr>
                </a:solidFill>
              </a:rPr>
              <a:t>Usos del ruteo estático</a:t>
            </a:r>
            <a:endParaRPr lang="es-ES" sz="2200" b="1" dirty="0">
              <a:solidFill>
                <a:schemeClr val="accent5">
                  <a:lumMod val="75000"/>
                </a:schemeClr>
              </a:solidFill>
              <a:cs typeface="Arial" pitchFamily="34" charset="0"/>
            </a:endParaRPr>
          </a:p>
        </p:txBody>
      </p:sp>
      <p:pic>
        <p:nvPicPr>
          <p:cNvPr id="5" name="Imagen 4">
            <a:extLst>
              <a:ext uri="{FF2B5EF4-FFF2-40B4-BE49-F238E27FC236}">
                <a16:creationId xmlns:a16="http://schemas.microsoft.com/office/drawing/2014/main" id="{371FE67A-5164-4857-AFC2-76C6B1D19C6D}"/>
              </a:ext>
            </a:extLst>
          </p:cNvPr>
          <p:cNvPicPr>
            <a:picLocks noChangeAspect="1"/>
          </p:cNvPicPr>
          <p:nvPr/>
        </p:nvPicPr>
        <p:blipFill>
          <a:blip r:embed="rId3"/>
          <a:stretch>
            <a:fillRect/>
          </a:stretch>
        </p:blipFill>
        <p:spPr>
          <a:xfrm>
            <a:off x="2915816" y="4127766"/>
            <a:ext cx="5362892" cy="2263950"/>
          </a:xfrm>
          <a:prstGeom prst="rect">
            <a:avLst/>
          </a:prstGeom>
        </p:spPr>
      </p:pic>
    </p:spTree>
    <p:extLst>
      <p:ext uri="{BB962C8B-B14F-4D97-AF65-F5344CB8AC3E}">
        <p14:creationId xmlns:p14="http://schemas.microsoft.com/office/powerpoint/2010/main" val="4137098835"/>
      </p:ext>
    </p:extLst>
  </p:cSld>
  <p:clrMapOvr>
    <a:masterClrMapping/>
  </p:clrMapOvr>
  <p:transition spd="med">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3" cstate="email">
            <a:extLst>
              <a:ext uri="{28A0092B-C50C-407E-A947-70E740481C1C}">
                <a14:useLocalDpi xmlns:a14="http://schemas.microsoft.com/office/drawing/2010/main" val="0"/>
              </a:ext>
            </a:extLst>
          </a:blip>
          <a:stretch>
            <a:fillRect/>
          </a:stretch>
        </p:blipFill>
        <p:spPr bwMode="auto">
          <a:xfrm>
            <a:off x="819258" y="1489669"/>
            <a:ext cx="7478289" cy="47805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2">
            <a:extLst>
              <a:ext uri="{FF2B5EF4-FFF2-40B4-BE49-F238E27FC236}">
                <a16:creationId xmlns:a16="http://schemas.microsoft.com/office/drawing/2014/main" id="{B4299E7E-E397-4776-B125-A59AA2C233BD}"/>
              </a:ext>
            </a:extLst>
          </p:cNvPr>
          <p:cNvSpPr txBox="1">
            <a:spLocks noChangeArrowheads="1"/>
          </p:cNvSpPr>
          <p:nvPr/>
        </p:nvSpPr>
        <p:spPr>
          <a:xfrm>
            <a:off x="323528" y="492125"/>
            <a:ext cx="8480747" cy="871538"/>
          </a:xfrm>
          <a:prstGeom prst="rect">
            <a:avLst/>
          </a:prstGeom>
        </p:spPr>
        <p:txBody>
          <a:bodyPr vert="horz" lIns="91440" tIns="45720" rIns="91440" bIns="45720" rtlCol="0" anchor="ctr">
            <a:normAutofit fontScale="97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 sz="3200" b="1" dirty="0">
                <a:solidFill>
                  <a:schemeClr val="accent4">
                    <a:lumMod val="50000"/>
                  </a:schemeClr>
                </a:solidFill>
                <a:effectLst>
                  <a:outerShdw blurRad="38100" dist="38100" dir="2700000" algn="tl">
                    <a:srgbClr val="C0C0C0"/>
                  </a:outerShdw>
                </a:effectLst>
                <a:latin typeface="Dom Casual" charset="0"/>
              </a:rPr>
              <a:t>Comparación entre ruteo dinámico y estático</a:t>
            </a:r>
            <a:br>
              <a:rPr lang="es-ES" dirty="0"/>
            </a:br>
            <a:r>
              <a:rPr lang="es-ES" sz="2200" b="1" dirty="0">
                <a:solidFill>
                  <a:schemeClr val="accent6">
                    <a:lumMod val="75000"/>
                  </a:schemeClr>
                </a:solidFill>
              </a:rPr>
              <a:t>Usos del ruteo estático</a:t>
            </a:r>
            <a:endParaRPr lang="es-ES" sz="2200" b="1" dirty="0">
              <a:solidFill>
                <a:schemeClr val="accent6">
                  <a:lumMod val="75000"/>
                </a:schemeClr>
              </a:solidFill>
              <a:cs typeface="Arial" pitchFamily="34" charset="0"/>
            </a:endParaRPr>
          </a:p>
        </p:txBody>
      </p:sp>
    </p:spTree>
    <p:extLst>
      <p:ext uri="{BB962C8B-B14F-4D97-AF65-F5344CB8AC3E}">
        <p14:creationId xmlns:p14="http://schemas.microsoft.com/office/powerpoint/2010/main" val="408860182"/>
      </p:ext>
    </p:extLst>
  </p:cSld>
  <p:clrMapOvr>
    <a:masterClrMapping/>
  </p:clrMapOvr>
  <p:transition spd="med">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23528" y="492125"/>
            <a:ext cx="8480747" cy="871538"/>
          </a:xfrm>
        </p:spPr>
        <p:txBody>
          <a:bodyPr>
            <a:normAutofit fontScale="90000"/>
          </a:bodyPr>
          <a:lstStyle/>
          <a:p>
            <a:pPr eaLnBrk="1" hangingPunct="1">
              <a:defRPr/>
            </a:pPr>
            <a:r>
              <a:rPr lang="es-ES" sz="3200" b="1" dirty="0">
                <a:solidFill>
                  <a:schemeClr val="accent4">
                    <a:lumMod val="50000"/>
                  </a:schemeClr>
                </a:solidFill>
                <a:effectLst>
                  <a:outerShdw blurRad="38100" dist="38100" dir="2700000" algn="tl">
                    <a:srgbClr val="C0C0C0"/>
                  </a:outerShdw>
                </a:effectLst>
                <a:latin typeface="Dom Casual" charset="0"/>
              </a:rPr>
              <a:t>Comparación entre ruteo dinámico y estático</a:t>
            </a:r>
            <a:br>
              <a:rPr dirty="0"/>
            </a:br>
            <a:r>
              <a:rPr lang="es-ES" sz="2200" b="1" dirty="0">
                <a:solidFill>
                  <a:schemeClr val="accent6">
                    <a:lumMod val="75000"/>
                  </a:schemeClr>
                </a:solidFill>
              </a:rPr>
              <a:t>Ventajas y desventajas del ruteo estático</a:t>
            </a:r>
            <a:endParaRPr lang="es-ES" sz="2200" b="1" dirty="0">
              <a:solidFill>
                <a:schemeClr val="accent6">
                  <a:lumMod val="75000"/>
                </a:schemeClr>
              </a:solidFill>
              <a:cs typeface="Arial" pitchFamily="34" charset="0"/>
            </a:endParaRPr>
          </a:p>
        </p:txBody>
      </p:sp>
      <p:pic>
        <p:nvPicPr>
          <p:cNvPr id="1026" name="Picture 2"/>
          <p:cNvPicPr>
            <a:picLocks noChangeAspect="1" noChangeArrowheads="1"/>
          </p:cNvPicPr>
          <p:nvPr/>
        </p:nvPicPr>
        <p:blipFill>
          <a:blip r:embed="rId3" cstate="email">
            <a:extLst>
              <a:ext uri="{28A0092B-C50C-407E-A947-70E740481C1C}">
                <a14:useLocalDpi xmlns:a14="http://schemas.microsoft.com/office/drawing/2010/main" val="0"/>
              </a:ext>
            </a:extLst>
          </a:blip>
          <a:stretch>
            <a:fillRect/>
          </a:stretch>
        </p:blipFill>
        <p:spPr bwMode="auto">
          <a:xfrm>
            <a:off x="635359" y="1794241"/>
            <a:ext cx="7555603" cy="40475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27021735"/>
      </p:ext>
    </p:extLst>
  </p:cSld>
  <p:clrMapOvr>
    <a:masterClrMapping/>
  </p:clrMapOvr>
  <p:transition spd="med">
    <p:wipe dir="r"/>
  </p:transition>
</p:sld>
</file>

<file path=ppt/slides/slide8.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4" cstate="email">
            <a:extLst>
              <a:ext uri="{28A0092B-C50C-407E-A947-70E740481C1C}">
                <a14:useLocalDpi xmlns:a14="http://schemas.microsoft.com/office/drawing/2010/main" val="0"/>
              </a:ext>
            </a:extLst>
          </a:blip>
          <a:stretch>
            <a:fillRect/>
          </a:stretch>
        </p:blipFill>
        <p:spPr bwMode="auto">
          <a:xfrm>
            <a:off x="603116" y="1842230"/>
            <a:ext cx="7967223" cy="3390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2">
            <a:extLst>
              <a:ext uri="{FF2B5EF4-FFF2-40B4-BE49-F238E27FC236}">
                <a16:creationId xmlns:a16="http://schemas.microsoft.com/office/drawing/2014/main" id="{5CBA5814-2B73-4205-878D-AB9324E02EFA}"/>
              </a:ext>
            </a:extLst>
          </p:cNvPr>
          <p:cNvSpPr>
            <a:spLocks noGrp="1" noChangeArrowheads="1"/>
          </p:cNvSpPr>
          <p:nvPr>
            <p:ph type="title"/>
          </p:nvPr>
        </p:nvSpPr>
        <p:spPr>
          <a:xfrm>
            <a:off x="323528" y="492125"/>
            <a:ext cx="8480747" cy="871538"/>
          </a:xfrm>
        </p:spPr>
        <p:txBody>
          <a:bodyPr>
            <a:normAutofit fontScale="90000"/>
          </a:bodyPr>
          <a:lstStyle/>
          <a:p>
            <a:pPr eaLnBrk="1" hangingPunct="1">
              <a:defRPr/>
            </a:pPr>
            <a:r>
              <a:rPr lang="es-ES" sz="3200" b="1" dirty="0">
                <a:solidFill>
                  <a:schemeClr val="accent4">
                    <a:lumMod val="50000"/>
                  </a:schemeClr>
                </a:solidFill>
                <a:effectLst>
                  <a:outerShdw blurRad="38100" dist="38100" dir="2700000" algn="tl">
                    <a:srgbClr val="C0C0C0"/>
                  </a:outerShdw>
                </a:effectLst>
                <a:latin typeface="Dom Casual" charset="0"/>
              </a:rPr>
              <a:t>Comparación entre ruteo dinámico y estático</a:t>
            </a:r>
            <a:br>
              <a:rPr dirty="0"/>
            </a:br>
            <a:r>
              <a:rPr lang="es-ES" sz="2200" b="1" dirty="0">
                <a:solidFill>
                  <a:schemeClr val="accent6">
                    <a:lumMod val="75000"/>
                  </a:schemeClr>
                </a:solidFill>
              </a:rPr>
              <a:t>Ventajas y desventajas del ruteo dinámico</a:t>
            </a:r>
            <a:endParaRPr lang="es-ES" sz="2200" b="1" dirty="0">
              <a:solidFill>
                <a:schemeClr val="accent6">
                  <a:lumMod val="75000"/>
                </a:schemeClr>
              </a:solidFill>
              <a:cs typeface="Arial" pitchFamily="34" charset="0"/>
            </a:endParaRPr>
          </a:p>
        </p:txBody>
      </p:sp>
    </p:spTree>
    <p:extLst>
      <p:ext uri="{BB962C8B-B14F-4D97-AF65-F5344CB8AC3E}">
        <p14:creationId xmlns:p14="http://schemas.microsoft.com/office/powerpoint/2010/main" val="263672559"/>
      </p:ext>
    </p:extLst>
  </p:cSld>
  <p:clrMapOvr>
    <a:overrideClrMapping bg1="lt1" tx1="dk1" bg2="lt2" tx2="dk2" accent1="accent1" accent2="accent2" accent3="accent3" accent4="accent4" accent5="accent5" accent6="accent6" hlink="hlink" folHlink="folHlink"/>
  </p:clrMapOvr>
  <p:transition spd="med">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5CBA5814-2B73-4205-878D-AB9324E02EFA}"/>
              </a:ext>
            </a:extLst>
          </p:cNvPr>
          <p:cNvSpPr>
            <a:spLocks noGrp="1" noChangeArrowheads="1"/>
          </p:cNvSpPr>
          <p:nvPr>
            <p:ph type="title"/>
          </p:nvPr>
        </p:nvSpPr>
        <p:spPr>
          <a:xfrm>
            <a:off x="223614" y="188640"/>
            <a:ext cx="8480747" cy="871538"/>
          </a:xfrm>
        </p:spPr>
        <p:txBody>
          <a:bodyPr>
            <a:normAutofit/>
          </a:bodyPr>
          <a:lstStyle/>
          <a:p>
            <a:pPr eaLnBrk="1" hangingPunct="1">
              <a:defRPr/>
            </a:pPr>
            <a:r>
              <a:rPr lang="es-ES" sz="3200" b="1" dirty="0">
                <a:solidFill>
                  <a:schemeClr val="accent4">
                    <a:lumMod val="50000"/>
                  </a:schemeClr>
                </a:solidFill>
                <a:effectLst>
                  <a:outerShdw blurRad="38100" dist="38100" dir="2700000" algn="tl">
                    <a:srgbClr val="C0C0C0"/>
                  </a:outerShdw>
                </a:effectLst>
                <a:latin typeface="Dom Casual" charset="0"/>
              </a:rPr>
              <a:t>Ventajas OSPF</a:t>
            </a:r>
            <a:endParaRPr lang="es-ES" sz="2200" b="1" dirty="0">
              <a:solidFill>
                <a:schemeClr val="accent6">
                  <a:lumMod val="75000"/>
                </a:schemeClr>
              </a:solidFill>
              <a:cs typeface="Arial" pitchFamily="34" charset="0"/>
            </a:endParaRPr>
          </a:p>
        </p:txBody>
      </p:sp>
      <p:sp>
        <p:nvSpPr>
          <p:cNvPr id="5" name="CuadroTexto 4">
            <a:extLst>
              <a:ext uri="{FF2B5EF4-FFF2-40B4-BE49-F238E27FC236}">
                <a16:creationId xmlns:a16="http://schemas.microsoft.com/office/drawing/2014/main" id="{8706B017-DA83-406D-B0B6-D8928102C70D}"/>
              </a:ext>
            </a:extLst>
          </p:cNvPr>
          <p:cNvSpPr txBox="1"/>
          <p:nvPr/>
        </p:nvSpPr>
        <p:spPr>
          <a:xfrm>
            <a:off x="467543" y="1196752"/>
            <a:ext cx="7992888" cy="2414572"/>
          </a:xfrm>
          <a:prstGeom prst="rect">
            <a:avLst/>
          </a:prstGeom>
          <a:noFill/>
        </p:spPr>
        <p:txBody>
          <a:bodyPr wrap="square">
            <a:spAutoFit/>
          </a:bodyPr>
          <a:lstStyle/>
          <a:p>
            <a:pPr marL="285750" indent="-285750">
              <a:lnSpc>
                <a:spcPts val="2700"/>
              </a:lnSpc>
              <a:spcAft>
                <a:spcPts val="800"/>
              </a:spcAft>
              <a:buFont typeface="Arial" panose="020B0604020202020204" pitchFamily="34" charset="0"/>
              <a:buChar cha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dirty="0">
                <a:solidFill>
                  <a:srgbClr val="202124"/>
                </a:solidFill>
                <a:effectLst/>
                <a:ea typeface="Times New Roman" panose="02020603050405020304" pitchFamily="18" charset="0"/>
                <a:cs typeface="Courier New" panose="02070309020205020404" pitchFamily="49" charset="0"/>
              </a:rPr>
              <a:t>OSPF no tiene limitaciones de conteo de saltos. (RIP solo tiene 15 saltos).</a:t>
            </a:r>
            <a:endParaRPr lang="es-MX" dirty="0">
              <a:effectLst/>
              <a:ea typeface="Calibri" panose="020F0502020204030204" pitchFamily="34" charset="0"/>
              <a:cs typeface="Times New Roman" panose="02020603050405020304" pitchFamily="18" charset="0"/>
            </a:endParaRPr>
          </a:p>
          <a:p>
            <a:pPr marL="285750" indent="-285750">
              <a:lnSpc>
                <a:spcPts val="2700"/>
              </a:lnSpc>
              <a:spcAft>
                <a:spcPts val="800"/>
              </a:spcAft>
              <a:buFont typeface="Arial" panose="020B0604020202020204" pitchFamily="34" charset="0"/>
              <a:buChar cha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dirty="0">
                <a:solidFill>
                  <a:srgbClr val="202124"/>
                </a:solidFill>
                <a:effectLst/>
                <a:ea typeface="Times New Roman" panose="02020603050405020304" pitchFamily="18" charset="0"/>
                <a:cs typeface="Courier New" panose="02070309020205020404" pitchFamily="49" charset="0"/>
              </a:rPr>
              <a:t>OSPF entiende las máscaras de subred de longitud variable (VLSM) y permite </a:t>
            </a:r>
            <a:r>
              <a:rPr lang="es-ES" dirty="0" err="1">
                <a:solidFill>
                  <a:srgbClr val="202124"/>
                </a:solidFill>
                <a:effectLst/>
                <a:ea typeface="Times New Roman" panose="02020603050405020304" pitchFamily="18" charset="0"/>
                <a:cs typeface="Courier New" panose="02070309020205020404" pitchFamily="49" charset="0"/>
              </a:rPr>
              <a:t>sumarizar</a:t>
            </a:r>
            <a:r>
              <a:rPr lang="es-ES" dirty="0">
                <a:solidFill>
                  <a:srgbClr val="202124"/>
                </a:solidFill>
                <a:effectLst/>
                <a:ea typeface="Times New Roman" panose="02020603050405020304" pitchFamily="18" charset="0"/>
                <a:cs typeface="Courier New" panose="02070309020205020404" pitchFamily="49" charset="0"/>
              </a:rPr>
              <a:t> las redes.</a:t>
            </a:r>
            <a:endParaRPr lang="es-MX" dirty="0">
              <a:effectLst/>
              <a:ea typeface="Calibri" panose="020F0502020204030204" pitchFamily="34" charset="0"/>
              <a:cs typeface="Times New Roman" panose="02020603050405020304" pitchFamily="18" charset="0"/>
            </a:endParaRPr>
          </a:p>
          <a:p>
            <a:pPr marL="285750" indent="-285750">
              <a:lnSpc>
                <a:spcPts val="2700"/>
              </a:lnSpc>
              <a:spcAft>
                <a:spcPts val="800"/>
              </a:spcAft>
              <a:buFont typeface="Arial" panose="020B0604020202020204" pitchFamily="34" charset="0"/>
              <a:buChar cha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dirty="0">
                <a:solidFill>
                  <a:srgbClr val="202124"/>
                </a:solidFill>
                <a:effectLst/>
                <a:ea typeface="Times New Roman" panose="02020603050405020304" pitchFamily="18" charset="0"/>
                <a:cs typeface="Courier New" panose="02070309020205020404" pitchFamily="49" charset="0"/>
              </a:rPr>
              <a:t>OSPF converge mucho más rápido que RIP, porque OSPF propaga los cambios inmediatamente. </a:t>
            </a:r>
            <a:endParaRPr lang="es-MX" dirty="0">
              <a:effectLst/>
              <a:ea typeface="Calibri" panose="020F0502020204030204" pitchFamily="34" charset="0"/>
              <a:cs typeface="Times New Roman" panose="02020603050405020304" pitchFamily="18" charset="0"/>
            </a:endParaRPr>
          </a:p>
          <a:p>
            <a:pPr>
              <a:lnSpc>
                <a:spcPct val="107000"/>
              </a:lnSpc>
              <a:spcAft>
                <a:spcPts val="800"/>
              </a:spcAft>
            </a:pPr>
            <a:r>
              <a:rPr lang="es-MX" dirty="0">
                <a:effectLst/>
                <a:ea typeface="Calibri" panose="020F0502020204030204" pitchFamily="34" charset="0"/>
                <a:cs typeface="Times New Roman" panose="02020603050405020304" pitchFamily="18" charset="0"/>
              </a:rPr>
              <a:t> </a:t>
            </a:r>
          </a:p>
        </p:txBody>
      </p:sp>
    </p:spTree>
    <p:extLst>
      <p:ext uri="{BB962C8B-B14F-4D97-AF65-F5344CB8AC3E}">
        <p14:creationId xmlns:p14="http://schemas.microsoft.com/office/powerpoint/2010/main" val="3224769528"/>
      </p:ext>
    </p:extLst>
  </p:cSld>
  <p:clrMapOvr>
    <a:masterClrMapping/>
  </p:clrMapOvr>
  <p:transition spd="med">
    <p:wipe dir="r"/>
  </p:transition>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3511</TotalTime>
  <Words>1433</Words>
  <Application>Microsoft Office PowerPoint</Application>
  <PresentationFormat>Presentación en pantalla (4:3)</PresentationFormat>
  <Paragraphs>197</Paragraphs>
  <Slides>24</Slides>
  <Notes>21</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24</vt:i4>
      </vt:variant>
    </vt:vector>
  </HeadingPairs>
  <TitlesOfParts>
    <vt:vector size="29" baseType="lpstr">
      <vt:lpstr>Arial</vt:lpstr>
      <vt:lpstr>Calibri</vt:lpstr>
      <vt:lpstr>Dom Casual</vt:lpstr>
      <vt:lpstr>Wingdings</vt:lpstr>
      <vt:lpstr>Tema de Office</vt:lpstr>
      <vt:lpstr>TC 2006B  Interconexión de dispositivos</vt:lpstr>
      <vt:lpstr>Protocolos de ruteo</vt:lpstr>
      <vt:lpstr>Protocolos de ruteo dinámico</vt:lpstr>
      <vt:lpstr>Componentes de los protocolos de ruteo dinámico</vt:lpstr>
      <vt:lpstr>Presentación de PowerPoint</vt:lpstr>
      <vt:lpstr>Presentación de PowerPoint</vt:lpstr>
      <vt:lpstr>Comparación entre ruteo dinámico y estático Ventajas y desventajas del ruteo estático</vt:lpstr>
      <vt:lpstr>Comparación entre ruteo dinámico y estático Ventajas y desventajas del ruteo dinámico</vt:lpstr>
      <vt:lpstr>Ventajas OSPF</vt:lpstr>
      <vt:lpstr>Presentación de PowerPoint</vt:lpstr>
      <vt:lpstr>Presentación de PowerPoint</vt:lpstr>
      <vt:lpstr>Presentación de PowerPoint</vt:lpstr>
      <vt:lpstr>Presentación de PowerPoint</vt:lpstr>
      <vt:lpstr>Configurar el protocolo RIP Verificar el ruteo RIP</vt:lpstr>
      <vt:lpstr>Configurar el protocolo RIP Habilitar y verificar RIPv2</vt:lpstr>
      <vt:lpstr>Configurar el protocolo RIP Deshabilitar la sumarización automática</vt:lpstr>
      <vt:lpstr>Configurar el protocolo RIP Configurar interfaces pasivas</vt:lpstr>
      <vt:lpstr>Configurar el protocolo RIP Propagar una ruta por default (predeterminada)</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TC1017  Solución de problemas con programación</dc:title>
  <dc:creator>profesor</dc:creator>
  <cp:lastModifiedBy>Lizethe Pérez Fuertes</cp:lastModifiedBy>
  <cp:revision>152</cp:revision>
  <dcterms:created xsi:type="dcterms:W3CDTF">2013-06-11T22:32:36Z</dcterms:created>
  <dcterms:modified xsi:type="dcterms:W3CDTF">2022-05-09T03:00:07Z</dcterms:modified>
</cp:coreProperties>
</file>