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3.jpg" ContentType="image/jp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28.jpg" ContentType="image/jpg"/>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313" r:id="rId3"/>
    <p:sldId id="314" r:id="rId4"/>
    <p:sldId id="335" r:id="rId5"/>
    <p:sldId id="315" r:id="rId6"/>
    <p:sldId id="316" r:id="rId7"/>
    <p:sldId id="317" r:id="rId8"/>
    <p:sldId id="815" r:id="rId9"/>
    <p:sldId id="318" r:id="rId10"/>
    <p:sldId id="319" r:id="rId11"/>
    <p:sldId id="320" r:id="rId12"/>
    <p:sldId id="333" r:id="rId13"/>
    <p:sldId id="334" r:id="rId14"/>
    <p:sldId id="814" r:id="rId15"/>
    <p:sldId id="321" r:id="rId16"/>
    <p:sldId id="336" r:id="rId17"/>
    <p:sldId id="322" r:id="rId18"/>
    <p:sldId id="813" r:id="rId19"/>
    <p:sldId id="323" r:id="rId20"/>
    <p:sldId id="324" r:id="rId21"/>
    <p:sldId id="325" r:id="rId22"/>
    <p:sldId id="812" r:id="rId23"/>
    <p:sldId id="811" r:id="rId24"/>
    <p:sldId id="326" r:id="rId25"/>
    <p:sldId id="808" r:id="rId26"/>
    <p:sldId id="810" r:id="rId27"/>
    <p:sldId id="805" r:id="rId28"/>
    <p:sldId id="807" r:id="rId29"/>
    <p:sldId id="806" r:id="rId30"/>
    <p:sldId id="328" r:id="rId31"/>
    <p:sldId id="816" r:id="rId3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50" autoAdjust="0"/>
  </p:normalViewPr>
  <p:slideViewPr>
    <p:cSldViewPr>
      <p:cViewPr varScale="1">
        <p:scale>
          <a:sx n="103" d="100"/>
          <a:sy n="103" d="100"/>
        </p:scale>
        <p:origin x="1776" y="9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15/05/2022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02124"/>
                </a:solidFill>
                <a:effectLst/>
                <a:latin typeface="arial" panose="020B0604020202020204" pitchFamily="34" charset="0"/>
              </a:rPr>
              <a:t>Un </a:t>
            </a:r>
            <a:r>
              <a:rPr lang="es-ES" b="1" i="0" dirty="0">
                <a:solidFill>
                  <a:srgbClr val="202124"/>
                </a:solidFill>
                <a:effectLst/>
                <a:latin typeface="arial" panose="020B0604020202020204" pitchFamily="34" charset="0"/>
              </a:rPr>
              <a:t>Bridge</a:t>
            </a:r>
            <a:r>
              <a:rPr lang="es-ES" b="0" i="0" dirty="0">
                <a:solidFill>
                  <a:srgbClr val="202124"/>
                </a:solidFill>
                <a:effectLst/>
                <a:latin typeface="arial" panose="020B0604020202020204" pitchFamily="34" charset="0"/>
              </a:rPr>
              <a:t> o Puente de red conecta dos redes de área local. Un </a:t>
            </a:r>
            <a:r>
              <a:rPr lang="es-ES" b="1" i="0" dirty="0">
                <a:solidFill>
                  <a:srgbClr val="202124"/>
                </a:solidFill>
                <a:effectLst/>
                <a:latin typeface="arial" panose="020B0604020202020204" pitchFamily="34" charset="0"/>
              </a:rPr>
              <a:t>Switch</a:t>
            </a:r>
            <a:r>
              <a:rPr lang="es-ES" b="0" i="0" dirty="0">
                <a:solidFill>
                  <a:srgbClr val="202124"/>
                </a:solidFill>
                <a:effectLst/>
                <a:latin typeface="arial" panose="020B0604020202020204" pitchFamily="34" charset="0"/>
              </a:rPr>
              <a:t> o Conmutador de red, por otro lado, conecta varios clientes a una red.</a:t>
            </a:r>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26</a:t>
            </a:fld>
            <a:endParaRPr lang="es-MX" dirty="0"/>
          </a:p>
        </p:txBody>
      </p:sp>
    </p:spTree>
    <p:extLst>
      <p:ext uri="{BB962C8B-B14F-4D97-AF65-F5344CB8AC3E}">
        <p14:creationId xmlns:p14="http://schemas.microsoft.com/office/powerpoint/2010/main" val="1080178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30</a:t>
            </a:fld>
            <a:endParaRPr lang="es-MX" dirty="0"/>
          </a:p>
        </p:txBody>
      </p:sp>
    </p:spTree>
    <p:extLst>
      <p:ext uri="{BB962C8B-B14F-4D97-AF65-F5344CB8AC3E}">
        <p14:creationId xmlns:p14="http://schemas.microsoft.com/office/powerpoint/2010/main" val="3743451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31</a:t>
            </a:fld>
            <a:endParaRPr lang="es-E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3.2 – Protocolos y estándares de red</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3.2.4 – </a:t>
            </a:r>
            <a:r>
              <a:rPr lang="es-ES" altLang="en-US" sz="1200" dirty="0"/>
              <a:t>Modelos de referencia</a:t>
            </a:r>
          </a:p>
          <a:p>
            <a:r>
              <a:rPr lang="es-ES" dirty="0">
                <a:latin typeface="Arial" charset="0"/>
              </a:rPr>
              <a:t>3.2.4.2 – Modelo de referencia OSI</a:t>
            </a:r>
            <a:endParaRPr lang="es-ES" b="0" dirty="0"/>
          </a:p>
        </p:txBody>
      </p:sp>
    </p:spTree>
    <p:extLst>
      <p:ext uri="{BB962C8B-B14F-4D97-AF65-F5344CB8AC3E}">
        <p14:creationId xmlns:p14="http://schemas.microsoft.com/office/powerpoint/2010/main" val="2288953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7</a:t>
            </a:fld>
            <a:endParaRPr lang="es-MX" dirty="0"/>
          </a:p>
        </p:txBody>
      </p:sp>
    </p:spTree>
    <p:extLst>
      <p:ext uri="{BB962C8B-B14F-4D97-AF65-F5344CB8AC3E}">
        <p14:creationId xmlns:p14="http://schemas.microsoft.com/office/powerpoint/2010/main" val="98143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8</a:t>
            </a:fld>
            <a:endParaRPr lang="es-MX" dirty="0"/>
          </a:p>
        </p:txBody>
      </p:sp>
    </p:spTree>
    <p:extLst>
      <p:ext uri="{BB962C8B-B14F-4D97-AF65-F5344CB8AC3E}">
        <p14:creationId xmlns:p14="http://schemas.microsoft.com/office/powerpoint/2010/main" val="175712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p:cNvSpPr>
            <a:spLocks noGrp="1" noRot="1" noChangeAspect="1" noTextEdit="1"/>
          </p:cNvSpPr>
          <p:nvPr>
            <p:ph type="sldImg"/>
          </p:nvPr>
        </p:nvSpPr>
        <p:spPr>
          <a:ln/>
        </p:spPr>
      </p:sp>
      <p:sp>
        <p:nvSpPr>
          <p:cNvPr id="245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45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F74A52-8FAC-459C-B74C-2CB5175DADB0}" type="slidenum">
              <a:rPr lang="es-MX" sz="1200" smtClean="0"/>
              <a:pPr/>
              <a:t>10</a:t>
            </a:fld>
            <a:endParaRPr lang="es-MX" sz="1200"/>
          </a:p>
        </p:txBody>
      </p:sp>
    </p:spTree>
    <p:extLst>
      <p:ext uri="{BB962C8B-B14F-4D97-AF65-F5344CB8AC3E}">
        <p14:creationId xmlns:p14="http://schemas.microsoft.com/office/powerpoint/2010/main" val="2267376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11</a:t>
            </a:fld>
            <a:endParaRPr lang="es-MX" sz="1200"/>
          </a:p>
        </p:txBody>
      </p:sp>
    </p:spTree>
    <p:extLst>
      <p:ext uri="{BB962C8B-B14F-4D97-AF65-F5344CB8AC3E}">
        <p14:creationId xmlns:p14="http://schemas.microsoft.com/office/powerpoint/2010/main" val="3286507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12</a:t>
            </a:fld>
            <a:endParaRPr lang="es-MX" sz="1200"/>
          </a:p>
        </p:txBody>
      </p:sp>
    </p:spTree>
    <p:extLst>
      <p:ext uri="{BB962C8B-B14F-4D97-AF65-F5344CB8AC3E}">
        <p14:creationId xmlns:p14="http://schemas.microsoft.com/office/powerpoint/2010/main" val="1487792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13</a:t>
            </a:fld>
            <a:endParaRPr lang="es-MX" sz="1200"/>
          </a:p>
        </p:txBody>
      </p:sp>
    </p:spTree>
    <p:extLst>
      <p:ext uri="{BB962C8B-B14F-4D97-AF65-F5344CB8AC3E}">
        <p14:creationId xmlns:p14="http://schemas.microsoft.com/office/powerpoint/2010/main" val="3205935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18</a:t>
            </a:fld>
            <a:endParaRPr lang="es-MX" sz="1200"/>
          </a:p>
        </p:txBody>
      </p:sp>
    </p:spTree>
    <p:extLst>
      <p:ext uri="{BB962C8B-B14F-4D97-AF65-F5344CB8AC3E}">
        <p14:creationId xmlns:p14="http://schemas.microsoft.com/office/powerpoint/2010/main" val="922244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19</a:t>
            </a:fld>
            <a:endParaRPr lang="es-MX" sz="1200"/>
          </a:p>
        </p:txBody>
      </p:sp>
    </p:spTree>
    <p:extLst>
      <p:ext uri="{BB962C8B-B14F-4D97-AF65-F5344CB8AC3E}">
        <p14:creationId xmlns:p14="http://schemas.microsoft.com/office/powerpoint/2010/main" val="350652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9400909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15/05/2022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15/05/2022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15/05/2022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15/05/2022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15/05/2022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15/05/2022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15/05/2022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15/05/2022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4.png"/><Relationship Id="rId5" Type="http://schemas.openxmlformats.org/officeDocument/2006/relationships/oleObject" Target="../embeddings/oleObject6.bin"/><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emf"/></Relationships>
</file>

<file path=ppt/slides/_rels/slide2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1.xml"/><Relationship Id="rId7" Type="http://schemas.openxmlformats.org/officeDocument/2006/relationships/image" Target="../media/image40.png"/><Relationship Id="rId12" Type="http://schemas.openxmlformats.org/officeDocument/2006/relationships/image" Target="../media/image44.jpe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8.bin"/><Relationship Id="rId11" Type="http://schemas.openxmlformats.org/officeDocument/2006/relationships/image" Target="../media/image43.png"/><Relationship Id="rId5" Type="http://schemas.openxmlformats.org/officeDocument/2006/relationships/image" Target="../media/image39.png"/><Relationship Id="rId10" Type="http://schemas.openxmlformats.org/officeDocument/2006/relationships/image" Target="../media/image42.jpeg"/><Relationship Id="rId4" Type="http://schemas.openxmlformats.org/officeDocument/2006/relationships/oleObject" Target="../embeddings/oleObject7.bin"/><Relationship Id="rId9"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Modelo OSI</a:t>
            </a:r>
          </a:p>
          <a:p>
            <a:pPr eaLnBrk="1" fontAlgn="auto" hangingPunct="1">
              <a:spcAft>
                <a:spcPts val="0"/>
              </a:spcAft>
              <a:defRPr/>
            </a:pPr>
            <a:r>
              <a:rPr lang="es-MX" sz="2000" dirty="0">
                <a:solidFill>
                  <a:schemeClr val="accent4">
                    <a:lumMod val="50000"/>
                  </a:schemeClr>
                </a:solidFill>
              </a:rPr>
              <a:t>ITESM Campus Querétaro</a:t>
            </a:r>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960" y="3625751"/>
            <a:ext cx="3096344" cy="2322258"/>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Imagen" descr="ecommerc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0138" y="3233639"/>
            <a:ext cx="3429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3"/>
          <p:cNvSpPr txBox="1">
            <a:spLocks noChangeArrowheads="1"/>
          </p:cNvSpPr>
          <p:nvPr/>
        </p:nvSpPr>
        <p:spPr bwMode="auto">
          <a:xfrm>
            <a:off x="2411760" y="1345676"/>
            <a:ext cx="5715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mn-lt"/>
              </a:rPr>
              <a:t>Aplicación</a:t>
            </a:r>
            <a:endParaRPr lang="es-MX" dirty="0">
              <a:solidFill>
                <a:schemeClr val="accent5">
                  <a:lumMod val="75000"/>
                </a:schemeClr>
              </a:solidFill>
              <a:latin typeface="+mn-lt"/>
            </a:endParaRPr>
          </a:p>
        </p:txBody>
      </p:sp>
      <p:sp>
        <p:nvSpPr>
          <p:cNvPr id="10" name="Text Box 3"/>
          <p:cNvSpPr txBox="1">
            <a:spLocks noChangeArrowheads="1"/>
          </p:cNvSpPr>
          <p:nvPr/>
        </p:nvSpPr>
        <p:spPr bwMode="auto">
          <a:xfrm>
            <a:off x="2471200" y="3550245"/>
            <a:ext cx="292893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b="1" dirty="0">
                <a:solidFill>
                  <a:schemeClr val="bg2">
                    <a:lumMod val="25000"/>
                  </a:schemeClr>
                </a:solidFill>
                <a:latin typeface="+mn-lt"/>
              </a:rPr>
              <a:t>Por ejemplo: </a:t>
            </a:r>
            <a:r>
              <a:rPr lang="es-MX" sz="2000" dirty="0">
                <a:solidFill>
                  <a:schemeClr val="bg2">
                    <a:lumMod val="25000"/>
                  </a:schemeClr>
                </a:solidFill>
                <a:latin typeface="+mn-lt"/>
              </a:rPr>
              <a:t>WWW, el navegador utiliza el protocolo HTTP, perteneciente a la capa de aplicación, para acceder a un documento WWW. </a:t>
            </a:r>
          </a:p>
          <a:p>
            <a:pPr algn="just">
              <a:lnSpc>
                <a:spcPts val="2800"/>
              </a:lnSpc>
            </a:pPr>
            <a:endParaRPr lang="es-MX" sz="20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3"/>
          <p:cNvSpPr txBox="1">
            <a:spLocks noChangeArrowheads="1"/>
          </p:cNvSpPr>
          <p:nvPr/>
        </p:nvSpPr>
        <p:spPr bwMode="auto">
          <a:xfrm>
            <a:off x="2441472" y="1897585"/>
            <a:ext cx="607499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mn-lt"/>
              </a:rPr>
              <a:t>Proporciona servicios de red a las aplicaciones de los usuarios</a:t>
            </a:r>
            <a:r>
              <a:rPr lang="es-MX" sz="2000" dirty="0">
                <a:solidFill>
                  <a:schemeClr val="bg2">
                    <a:lumMod val="25000"/>
                  </a:schemeClr>
                </a:solidFill>
                <a:latin typeface="+mn-lt"/>
              </a:rPr>
              <a:t> (Correo electrónico, transferencia de archivos, acceso desde terminales a computadoras remotas, servicio de nombres)</a:t>
            </a:r>
          </a:p>
        </p:txBody>
      </p:sp>
      <p:pic>
        <p:nvPicPr>
          <p:cNvPr id="2" name="Imagen 1"/>
          <p:cNvPicPr>
            <a:picLocks noChangeAspect="1"/>
          </p:cNvPicPr>
          <p:nvPr/>
        </p:nvPicPr>
        <p:blipFill>
          <a:blip r:embed="rId4"/>
          <a:stretch>
            <a:fillRect/>
          </a:stretch>
        </p:blipFill>
        <p:spPr>
          <a:xfrm>
            <a:off x="131070" y="2060849"/>
            <a:ext cx="2136674" cy="3456384"/>
          </a:xfrm>
          <a:prstGeom prst="rect">
            <a:avLst/>
          </a:prstGeom>
        </p:spPr>
      </p:pic>
    </p:spTree>
    <p:extLst>
      <p:ext uri="{BB962C8B-B14F-4D97-AF65-F5344CB8AC3E}">
        <p14:creationId xmlns:p14="http://schemas.microsoft.com/office/powerpoint/2010/main" val="40480594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ox(in)">
                                      <p:cBhvr>
                                        <p:cTn id="12" dur="20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10"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8 CuadroTexto"/>
          <p:cNvSpPr txBox="1">
            <a:spLocks noChangeArrowheads="1"/>
          </p:cNvSpPr>
          <p:nvPr/>
        </p:nvSpPr>
        <p:spPr bwMode="auto">
          <a:xfrm>
            <a:off x="588962" y="1296256"/>
            <a:ext cx="8072438"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ts val="3000"/>
              </a:lnSpc>
            </a:pPr>
            <a:r>
              <a:rPr lang="es-MX" sz="2000" dirty="0">
                <a:solidFill>
                  <a:schemeClr val="bg2">
                    <a:lumMod val="25000"/>
                  </a:schemeClr>
                </a:solidFill>
                <a:latin typeface="+mn-lt"/>
              </a:rPr>
              <a:t>Los </a:t>
            </a:r>
            <a:r>
              <a:rPr lang="es-MX" sz="2000" b="1" dirty="0">
                <a:solidFill>
                  <a:schemeClr val="accent6">
                    <a:lumMod val="75000"/>
                  </a:schemeClr>
                </a:solidFill>
                <a:latin typeface="+mn-lt"/>
              </a:rPr>
              <a:t>protocolos de la capa de Aplicación </a:t>
            </a:r>
            <a:r>
              <a:rPr lang="es-MX" sz="2000" dirty="0">
                <a:solidFill>
                  <a:schemeClr val="bg2">
                    <a:lumMod val="25000"/>
                  </a:schemeClr>
                </a:solidFill>
                <a:latin typeface="+mn-lt"/>
              </a:rPr>
              <a:t>proporcionan las reglas de comunicación entre las aplicaciones. Hay tantos protocolos como aplicaciones distintas.</a:t>
            </a:r>
          </a:p>
        </p:txBody>
      </p:sp>
      <p:pic>
        <p:nvPicPr>
          <p:cNvPr id="22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736874"/>
            <a:ext cx="7964487"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3214688" y="3594124"/>
            <a:ext cx="3000375" cy="2224088"/>
          </a:xfrm>
          <a:prstGeom prst="rect">
            <a:avLst/>
          </a:prstGeom>
          <a:noFill/>
        </p:spPr>
        <p:txBody>
          <a:bodyPr>
            <a:spAutoFit/>
          </a:bodyPr>
          <a:lstStyle/>
          <a:p>
            <a:pPr algn="just">
              <a:lnSpc>
                <a:spcPts val="2100"/>
              </a:lnSpc>
              <a:defRPr/>
            </a:pPr>
            <a:r>
              <a:rPr lang="es-MX" sz="1600" dirty="0">
                <a:solidFill>
                  <a:schemeClr val="bg2">
                    <a:lumMod val="25000"/>
                  </a:schemeClr>
                </a:solidFill>
                <a:latin typeface="Arial" pitchFamily="34" charset="0"/>
                <a:cs typeface="Arial" pitchFamily="34" charset="0"/>
              </a:rPr>
              <a:t>Entre los protocolos más conocidos destacan:</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HTTP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FTP </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SMTP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Telnet / SSH</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DNS</a:t>
            </a:r>
          </a:p>
          <a:p>
            <a:pPr marL="185738" indent="-185738" algn="just">
              <a:buFont typeface="Arial" pitchFamily="34" charset="0"/>
              <a:buChar char="•"/>
              <a:defRPr/>
            </a:pPr>
            <a:endParaRPr lang="es-MX" sz="1600" dirty="0">
              <a:solidFill>
                <a:schemeClr val="bg2">
                  <a:lumMod val="25000"/>
                </a:schemeClr>
              </a:solidFill>
              <a:latin typeface="Arial" pitchFamily="34" charset="0"/>
              <a:cs typeface="Arial" pitchFamily="34" charset="0"/>
            </a:endParaRPr>
          </a:p>
        </p:txBody>
      </p:sp>
      <p:sp>
        <p:nvSpPr>
          <p:cNvPr id="6"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Tree>
    <p:extLst>
      <p:ext uri="{BB962C8B-B14F-4D97-AF65-F5344CB8AC3E}">
        <p14:creationId xmlns:p14="http://schemas.microsoft.com/office/powerpoint/2010/main" val="6122379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ox(in)">
                                      <p:cBhvr>
                                        <p:cTn id="7" dur="20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20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19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950" y="4152395"/>
            <a:ext cx="4315838" cy="2426395"/>
          </a:xfrm>
          <a:prstGeom prst="rect">
            <a:avLst/>
          </a:prstGeom>
        </p:spPr>
      </p:pic>
      <p:sp>
        <p:nvSpPr>
          <p:cNvPr id="2" name="Rectángulo 1"/>
          <p:cNvSpPr/>
          <p:nvPr/>
        </p:nvSpPr>
        <p:spPr>
          <a:xfrm>
            <a:off x="467544" y="1491942"/>
            <a:ext cx="8352928" cy="355481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Sirve para realizar accesos remotos en modo terminal</a:t>
            </a:r>
            <a:r>
              <a:rPr lang="es-MX" sz="1900" dirty="0">
                <a:solidFill>
                  <a:schemeClr val="bg2">
                    <a:lumMod val="25000"/>
                  </a:schemeClr>
                </a:solidFill>
                <a:latin typeface="Calibri" panose="020F0502020204030204" pitchFamily="34" charset="0"/>
              </a:rPr>
              <a:t>, es decir, sin gráficos.</a:t>
            </a:r>
          </a:p>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una herramienta </a:t>
            </a:r>
            <a:r>
              <a:rPr lang="es-MX" sz="1900" b="1" dirty="0">
                <a:solidFill>
                  <a:schemeClr val="accent6">
                    <a:lumMod val="75000"/>
                  </a:schemeClr>
                </a:solidFill>
                <a:latin typeface="Calibri" panose="020F0502020204030204" pitchFamily="34" charset="0"/>
              </a:rPr>
              <a:t>muy útil para arreglar fallos a distancia</a:t>
            </a:r>
            <a:r>
              <a:rPr lang="es-MX" sz="1900" dirty="0">
                <a:solidFill>
                  <a:schemeClr val="bg2">
                    <a:lumMod val="25000"/>
                  </a:schemeClr>
                </a:solidFill>
                <a:latin typeface="Calibri" panose="020F0502020204030204" pitchFamily="34" charset="0"/>
              </a:rPr>
              <a:t>, sin necesidad de estar físicamente en el mismo sitio que la máquina. </a:t>
            </a:r>
          </a:p>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Su mayor problema es de seguridad</a:t>
            </a:r>
            <a:r>
              <a:rPr lang="es-MX" sz="1900" dirty="0">
                <a:solidFill>
                  <a:schemeClr val="bg2">
                    <a:lumMod val="25000"/>
                  </a:schemeClr>
                </a:solidFill>
                <a:latin typeface="Calibri" panose="020F0502020204030204" pitchFamily="34" charset="0"/>
              </a:rPr>
              <a:t>, ya que todos los nombres de usuario y contraseñas necesarias para entrar en las máquinas viajan por la red como texto plano. Esto facilita que cualquiera que espíe el tráfico de la red pueda obtener los nombres de usuario y contraseñas, y así acceder también a esas máquinas. Telnet, no cifra ninguno de los datos enviados sobre la conexión. </a:t>
            </a:r>
          </a:p>
          <a:p>
            <a:pPr marL="285750" indent="-285750" algn="just">
              <a:lnSpc>
                <a:spcPts val="3000"/>
              </a:lnSpc>
              <a:buFont typeface="Arial" panose="020B0604020202020204" pitchFamily="34" charset="0"/>
              <a:buChar char="•"/>
            </a:pP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30110"/>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755576" y="1052736"/>
            <a:ext cx="1440160"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Telnet</a:t>
            </a:r>
            <a:endParaRPr lang="es-MX" sz="2400" dirty="0">
              <a:solidFill>
                <a:schemeClr val="bg2">
                  <a:lumMod val="25000"/>
                </a:schemeClr>
              </a:solidFill>
              <a:latin typeface="Calibri" panose="020F0502020204030204" pitchFamily="34" charset="0"/>
            </a:endParaRPr>
          </a:p>
        </p:txBody>
      </p:sp>
    </p:spTree>
    <p:extLst>
      <p:ext uri="{BB962C8B-B14F-4D97-AF65-F5344CB8AC3E}">
        <p14:creationId xmlns:p14="http://schemas.microsoft.com/office/powerpoint/2010/main" val="34662578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943" y="2653682"/>
            <a:ext cx="2818513" cy="2791542"/>
          </a:xfrm>
          <a:prstGeom prst="rect">
            <a:avLst/>
          </a:prstGeom>
        </p:spPr>
      </p:pic>
      <p:sp>
        <p:nvSpPr>
          <p:cNvPr id="2" name="Rectángulo 1"/>
          <p:cNvSpPr/>
          <p:nvPr/>
        </p:nvSpPr>
        <p:spPr>
          <a:xfrm>
            <a:off x="560962" y="1628800"/>
            <a:ext cx="8017987" cy="833305"/>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el nombre de un protocolo y del programa que lo implementa, y </a:t>
            </a:r>
            <a:r>
              <a:rPr lang="es-MX" sz="1900" b="1" dirty="0">
                <a:solidFill>
                  <a:schemeClr val="accent6">
                    <a:lumMod val="75000"/>
                  </a:schemeClr>
                </a:solidFill>
                <a:latin typeface="Calibri" panose="020F0502020204030204" pitchFamily="34" charset="0"/>
              </a:rPr>
              <a:t>sirve para acceder a máquinas remotas a través de una red. </a:t>
            </a: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44624"/>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827584" y="1084290"/>
            <a:ext cx="2376264"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SSH</a:t>
            </a:r>
            <a:endParaRPr lang="es-MX" sz="2400" dirty="0">
              <a:solidFill>
                <a:schemeClr val="bg2">
                  <a:lumMod val="25000"/>
                </a:schemeClr>
              </a:solidFill>
              <a:latin typeface="Calibri" panose="020F0502020204030204" pitchFamily="34" charset="0"/>
            </a:endParaRPr>
          </a:p>
        </p:txBody>
      </p:sp>
      <p:sp>
        <p:nvSpPr>
          <p:cNvPr id="7" name="Rectángulo 6"/>
          <p:cNvSpPr/>
          <p:nvPr/>
        </p:nvSpPr>
        <p:spPr>
          <a:xfrm>
            <a:off x="539552" y="2524450"/>
            <a:ext cx="5214874" cy="317009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Trabaja de forma similar a como se hace con telnet. La diferencia principal es que </a:t>
            </a:r>
            <a:r>
              <a:rPr lang="es-MX" sz="1900" b="1" dirty="0">
                <a:solidFill>
                  <a:schemeClr val="accent6">
                    <a:lumMod val="75000"/>
                  </a:schemeClr>
                </a:solidFill>
                <a:latin typeface="Calibri" panose="020F0502020204030204" pitchFamily="34" charset="0"/>
              </a:rPr>
              <a:t>SSH usa técnicas de cifrado </a:t>
            </a:r>
            <a:r>
              <a:rPr lang="es-MX" sz="1900" dirty="0">
                <a:solidFill>
                  <a:schemeClr val="bg2">
                    <a:lumMod val="25000"/>
                  </a:schemeClr>
                </a:solidFill>
                <a:latin typeface="Calibri" panose="020F0502020204030204" pitchFamily="34" charset="0"/>
              </a:rPr>
              <a:t>que hacen que la información que viaja por el medio de comunicación vaya de manera no legible y ninguna tercera persona pueda descubrir el usuario y contraseña de la conexión ni lo que se escribe durante toda la sesión. </a:t>
            </a:r>
          </a:p>
        </p:txBody>
      </p:sp>
      <p:sp>
        <p:nvSpPr>
          <p:cNvPr id="8" name="Rectángulo 7"/>
          <p:cNvSpPr/>
          <p:nvPr/>
        </p:nvSpPr>
        <p:spPr>
          <a:xfrm>
            <a:off x="539552" y="5689726"/>
            <a:ext cx="7074614" cy="445250"/>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Puede describirse como una versión cifrada de telnet.</a:t>
            </a:r>
          </a:p>
        </p:txBody>
      </p:sp>
    </p:spTree>
    <p:extLst>
      <p:ext uri="{BB962C8B-B14F-4D97-AF65-F5344CB8AC3E}">
        <p14:creationId xmlns:p14="http://schemas.microsoft.com/office/powerpoint/2010/main" val="3933194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262079" y="2018906"/>
            <a:ext cx="6336704" cy="7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69900" marR="5080">
              <a:lnSpc>
                <a:spcPts val="2590"/>
              </a:lnSpc>
              <a:spcBef>
                <a:spcPts val="570"/>
              </a:spcBef>
            </a:pPr>
            <a:r>
              <a:rPr lang="es-ES" sz="1900" b="1" dirty="0">
                <a:solidFill>
                  <a:schemeClr val="accent6">
                    <a:lumMod val="75000"/>
                  </a:schemeClr>
                </a:solidFill>
                <a:latin typeface="ZapfHumnst BT"/>
              </a:rPr>
              <a:t>Informa a la capa de aplicación el formato correcto de los datos. </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5238" y="1761775"/>
            <a:ext cx="1960469" cy="3204208"/>
          </a:xfrm>
          <a:prstGeom prst="rect">
            <a:avLst/>
          </a:prstGeom>
        </p:spPr>
      </p:pic>
      <p:sp>
        <p:nvSpPr>
          <p:cNvPr id="7" name="Text Box 4">
            <a:extLst>
              <a:ext uri="{FF2B5EF4-FFF2-40B4-BE49-F238E27FC236}">
                <a16:creationId xmlns:a16="http://schemas.microsoft.com/office/drawing/2014/main" id="{54B26FB3-BD3C-4997-AA2C-A85D49DF752C}"/>
              </a:ext>
            </a:extLst>
          </p:cNvPr>
          <p:cNvSpPr txBox="1">
            <a:spLocks noChangeArrowheads="1"/>
          </p:cNvSpPr>
          <p:nvPr/>
        </p:nvSpPr>
        <p:spPr bwMode="auto">
          <a:xfrm>
            <a:off x="2243075" y="2850188"/>
            <a:ext cx="6840760" cy="2239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69900" marR="5080">
              <a:lnSpc>
                <a:spcPct val="150000"/>
              </a:lnSpc>
            </a:pPr>
            <a:r>
              <a:rPr lang="es-ES" sz="1900" dirty="0">
                <a:solidFill>
                  <a:schemeClr val="bg2">
                    <a:lumMod val="25000"/>
                  </a:schemeClr>
                </a:solidFill>
                <a:latin typeface="ZapfHumnst BT"/>
              </a:rPr>
              <a:t>Por ejemplo, un mensaje puede representar:</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Texto</a:t>
            </a:r>
            <a:r>
              <a:rPr lang="es-ES" sz="1900" dirty="0">
                <a:solidFill>
                  <a:schemeClr val="bg2">
                    <a:lumMod val="25000"/>
                  </a:schemeClr>
                </a:solidFill>
                <a:latin typeface="ZapfHumnst BT"/>
              </a:rPr>
              <a:t> (Los códigos de caracteres cambian según el idioma)</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Imagen</a:t>
            </a:r>
            <a:r>
              <a:rPr lang="es-ES" sz="1900" dirty="0">
                <a:solidFill>
                  <a:schemeClr val="bg2">
                    <a:lumMod val="25000"/>
                  </a:schemeClr>
                </a:solidFill>
                <a:latin typeface="ZapfHumnst BT"/>
              </a:rPr>
              <a:t> (GIF, JPG, PNG)</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Sonido</a:t>
            </a:r>
            <a:r>
              <a:rPr lang="es-ES" sz="1900" dirty="0">
                <a:solidFill>
                  <a:schemeClr val="bg2">
                    <a:lumMod val="25000"/>
                  </a:schemeClr>
                </a:solidFill>
                <a:latin typeface="ZapfHumnst BT"/>
              </a:rPr>
              <a:t> (WAV, MP3, ACC)</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Video </a:t>
            </a:r>
            <a:r>
              <a:rPr lang="es-ES" sz="1900" dirty="0">
                <a:solidFill>
                  <a:schemeClr val="bg2">
                    <a:lumMod val="25000"/>
                  </a:schemeClr>
                </a:solidFill>
                <a:latin typeface="ZapfHumnst BT"/>
              </a:rPr>
              <a:t>(</a:t>
            </a:r>
            <a:r>
              <a:rPr lang="es-ES" sz="1900" dirty="0" err="1">
                <a:solidFill>
                  <a:schemeClr val="bg2">
                    <a:lumMod val="25000"/>
                  </a:schemeClr>
                </a:solidFill>
                <a:latin typeface="ZapfHumnst BT"/>
              </a:rPr>
              <a:t>DivX</a:t>
            </a:r>
            <a:r>
              <a:rPr lang="es-ES" sz="1900" dirty="0">
                <a:solidFill>
                  <a:schemeClr val="bg2">
                    <a:lumMod val="25000"/>
                  </a:schemeClr>
                </a:solidFill>
                <a:latin typeface="ZapfHumnst BT"/>
              </a:rPr>
              <a:t>, Xvid, OGG, MP4, FLV)</a:t>
            </a:r>
            <a:endParaRPr lang="es-MX" sz="1900" dirty="0">
              <a:solidFill>
                <a:schemeClr val="bg2">
                  <a:lumMod val="25000"/>
                </a:schemeClr>
              </a:solidFill>
              <a:latin typeface="ZapfHumnst BT"/>
            </a:endParaRPr>
          </a:p>
        </p:txBody>
      </p:sp>
      <p:sp>
        <p:nvSpPr>
          <p:cNvPr id="10" name="Text Box 4">
            <a:extLst>
              <a:ext uri="{FF2B5EF4-FFF2-40B4-BE49-F238E27FC236}">
                <a16:creationId xmlns:a16="http://schemas.microsoft.com/office/drawing/2014/main" id="{79EFD2C6-83F4-4E4D-98BB-01F3AD00E164}"/>
              </a:ext>
            </a:extLst>
          </p:cNvPr>
          <p:cNvSpPr txBox="1">
            <a:spLocks noChangeArrowheads="1"/>
          </p:cNvSpPr>
          <p:nvPr/>
        </p:nvSpPr>
        <p:spPr bwMode="auto">
          <a:xfrm>
            <a:off x="2694127" y="1556792"/>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sp>
        <p:nvSpPr>
          <p:cNvPr id="11" name="object 4">
            <a:extLst>
              <a:ext uri="{FF2B5EF4-FFF2-40B4-BE49-F238E27FC236}">
                <a16:creationId xmlns:a16="http://schemas.microsoft.com/office/drawing/2014/main" id="{65802ADB-5E4B-472A-9A19-81578CEB180F}"/>
              </a:ext>
            </a:extLst>
          </p:cNvPr>
          <p:cNvSpPr/>
          <p:nvPr/>
        </p:nvSpPr>
        <p:spPr>
          <a:xfrm>
            <a:off x="2694127" y="5170747"/>
            <a:ext cx="4460754" cy="877468"/>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71164864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ox(in)">
                                      <p:cBhvr>
                                        <p:cTn id="11" dur="2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ox(in)">
                                      <p:cBhvr>
                                        <p:cTn id="1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339872" y="2232306"/>
            <a:ext cx="6408712" cy="244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Representación común </a:t>
            </a:r>
            <a:r>
              <a:rPr lang="es-MX" sz="1900" dirty="0">
                <a:solidFill>
                  <a:schemeClr val="bg2">
                    <a:lumMod val="25000"/>
                  </a:schemeClr>
                </a:solidFill>
                <a:latin typeface="ZapfHumnst BT"/>
              </a:rPr>
              <a:t>de los datos. Garantiza que los datos sean legibles por el sistema receptor.</a:t>
            </a:r>
          </a:p>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Define el formato de los datos que se van a intercambiar entre las aplicaciones </a:t>
            </a:r>
            <a:r>
              <a:rPr lang="es-MX" sz="1900" dirty="0">
                <a:solidFill>
                  <a:schemeClr val="bg2">
                    <a:lumMod val="25000"/>
                  </a:schemeClr>
                </a:solidFill>
                <a:latin typeface="ZapfHumnst BT"/>
              </a:rPr>
              <a:t>y ofrece a las aplicaciones un conjunto de servicios de transformación de datos como la </a:t>
            </a:r>
            <a:r>
              <a:rPr lang="es-MX" sz="1900" b="1" dirty="0">
                <a:solidFill>
                  <a:schemeClr val="accent6">
                    <a:lumMod val="75000"/>
                  </a:schemeClr>
                </a:solidFill>
                <a:latin typeface="ZapfHumnst BT"/>
              </a:rPr>
              <a:t>compresión</a:t>
            </a:r>
            <a:r>
              <a:rPr lang="es-MX" sz="1900" dirty="0">
                <a:solidFill>
                  <a:schemeClr val="bg2">
                    <a:lumMod val="25000"/>
                  </a:schemeClr>
                </a:solidFill>
                <a:latin typeface="ZapfHumnst BT"/>
              </a:rPr>
              <a:t> y el </a:t>
            </a:r>
            <a:r>
              <a:rPr lang="es-MX" sz="1900" b="1" dirty="0">
                <a:solidFill>
                  <a:schemeClr val="accent6">
                    <a:lumMod val="75000"/>
                  </a:schemeClr>
                </a:solidFill>
                <a:latin typeface="ZapfHumnst BT"/>
              </a:rPr>
              <a:t>cifrado o encriptación</a:t>
            </a:r>
            <a:r>
              <a:rPr lang="es-MX" sz="1900" b="1" dirty="0">
                <a:solidFill>
                  <a:schemeClr val="accent5">
                    <a:lumMod val="75000"/>
                  </a:schemeClr>
                </a:solidFill>
                <a:latin typeface="ZapfHumnst BT"/>
              </a:rPr>
              <a:t> </a:t>
            </a:r>
            <a:r>
              <a:rPr lang="es-MX" sz="1900" dirty="0">
                <a:solidFill>
                  <a:schemeClr val="bg2">
                    <a:lumMod val="25000"/>
                  </a:schemeClr>
                </a:solidFill>
                <a:latin typeface="ZapfHumnst BT"/>
              </a:rPr>
              <a:t>de los datos.</a:t>
            </a:r>
          </a:p>
        </p:txBody>
      </p:sp>
      <p:sp>
        <p:nvSpPr>
          <p:cNvPr id="6" name="Text Box 4"/>
          <p:cNvSpPr txBox="1">
            <a:spLocks noChangeArrowheads="1"/>
          </p:cNvSpPr>
          <p:nvPr/>
        </p:nvSpPr>
        <p:spPr bwMode="auto">
          <a:xfrm>
            <a:off x="2339752" y="4734588"/>
            <a:ext cx="6408712"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ZapfHumnst BT"/>
              </a:rPr>
              <a:t>Define la </a:t>
            </a:r>
            <a:r>
              <a:rPr lang="es-MX" sz="1900" b="1" dirty="0">
                <a:solidFill>
                  <a:schemeClr val="accent6">
                    <a:lumMod val="75000"/>
                  </a:schemeClr>
                </a:solidFill>
                <a:latin typeface="ZapfHumnst BT"/>
              </a:rPr>
              <a:t>sintaxis</a:t>
            </a:r>
            <a:r>
              <a:rPr lang="es-MX" sz="1900" dirty="0">
                <a:solidFill>
                  <a:schemeClr val="bg2">
                    <a:lumMod val="25000"/>
                  </a:schemeClr>
                </a:solidFill>
                <a:latin typeface="ZapfHumnst BT"/>
              </a:rPr>
              <a:t> utilizada por las aplicaciones y proporciona los medios para seleccionar y modificar la representación utilizada.</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486989"/>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250460"/>
            <a:ext cx="1960469" cy="3204208"/>
          </a:xfrm>
          <a:prstGeom prst="rect">
            <a:avLst/>
          </a:prstGeom>
        </p:spPr>
      </p:pic>
    </p:spTree>
    <p:extLst>
      <p:ext uri="{BB962C8B-B14F-4D97-AF65-F5344CB8AC3E}">
        <p14:creationId xmlns:p14="http://schemas.microsoft.com/office/powerpoint/2010/main" val="188166379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771800" y="1988840"/>
            <a:ext cx="316835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spcAft>
                <a:spcPts val="600"/>
              </a:spcAft>
            </a:pPr>
            <a:r>
              <a:rPr lang="es-MX" sz="1800" dirty="0">
                <a:solidFill>
                  <a:schemeClr val="bg2">
                    <a:lumMod val="25000"/>
                  </a:schemeClr>
                </a:solidFill>
                <a:latin typeface="ZapfHumnst BT"/>
              </a:rPr>
              <a:t>Operaciones básicas:</a:t>
            </a:r>
            <a:endParaRPr lang="es-MX" sz="1800" dirty="0">
              <a:solidFill>
                <a:schemeClr val="tx1">
                  <a:lumMod val="95000"/>
                  <a:lumOff val="5000"/>
                </a:schemeClr>
              </a:solidFill>
              <a:latin typeface="ZapfHumnst BT"/>
            </a:endParaRPr>
          </a:p>
        </p:txBody>
      </p:sp>
      <p:sp>
        <p:nvSpPr>
          <p:cNvPr id="6" name="Text Box 4"/>
          <p:cNvSpPr txBox="1">
            <a:spLocks noChangeArrowheads="1"/>
          </p:cNvSpPr>
          <p:nvPr/>
        </p:nvSpPr>
        <p:spPr bwMode="auto">
          <a:xfrm>
            <a:off x="2495957" y="2539881"/>
            <a:ext cx="6396523" cy="324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Formateo de datos: </a:t>
            </a:r>
            <a:r>
              <a:rPr lang="es-MX" sz="1800" dirty="0">
                <a:solidFill>
                  <a:schemeClr val="bg2">
                    <a:lumMod val="25000"/>
                  </a:schemeClr>
                </a:solidFill>
                <a:latin typeface="ZapfHumnst BT"/>
              </a:rPr>
              <a:t>Opera como traductor entre los tipos diferentes de códigos (EBCDIC, UNICODE y ASCII).</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Cifrado de datos: </a:t>
            </a:r>
            <a:r>
              <a:rPr lang="es-MX" sz="1800" dirty="0">
                <a:solidFill>
                  <a:schemeClr val="bg2">
                    <a:lumMod val="25000"/>
                  </a:schemeClr>
                </a:solidFill>
                <a:latin typeface="ZapfHumnst BT"/>
              </a:rPr>
              <a:t>Protege la información durante la transmisión. Aplica a los datos procesos criptográficos.</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Compresión de datos: </a:t>
            </a:r>
            <a:r>
              <a:rPr lang="es-MX" sz="1800" dirty="0">
                <a:solidFill>
                  <a:schemeClr val="bg2">
                    <a:lumMod val="25000"/>
                  </a:schemeClr>
                </a:solidFill>
                <a:latin typeface="ZapfHumnst BT"/>
              </a:rPr>
              <a:t>Usa algoritmos para reducir el tamaño de los archivos.</a:t>
            </a:r>
          </a:p>
          <a:p>
            <a:pPr marL="285750" indent="-285750" algn="just">
              <a:lnSpc>
                <a:spcPts val="3000"/>
              </a:lnSpc>
              <a:spcBef>
                <a:spcPts val="1200"/>
              </a:spcBef>
              <a:buFont typeface="Arial" panose="020B0604020202020204" pitchFamily="34" charset="0"/>
              <a:buChar char="•"/>
            </a:pPr>
            <a:r>
              <a:rPr lang="es-MX" sz="1800" dirty="0">
                <a:solidFill>
                  <a:schemeClr val="bg2">
                    <a:lumMod val="25000"/>
                  </a:schemeClr>
                </a:solidFill>
                <a:latin typeface="ZapfHumnst BT"/>
              </a:rPr>
              <a:t>Define la estructura de datos a transmitir.</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353273"/>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116744"/>
            <a:ext cx="1960469" cy="3204208"/>
          </a:xfrm>
          <a:prstGeom prst="rect">
            <a:avLst/>
          </a:prstGeom>
        </p:spPr>
      </p:pic>
    </p:spTree>
    <p:extLst>
      <p:ext uri="{BB962C8B-B14F-4D97-AF65-F5344CB8AC3E}">
        <p14:creationId xmlns:p14="http://schemas.microsoft.com/office/powerpoint/2010/main" val="52035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5 Imagen" descr="comu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7736" y="4221088"/>
            <a:ext cx="5199722" cy="214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6 CuadroTexto"/>
          <p:cNvSpPr txBox="1">
            <a:spLocks noChangeArrowheads="1"/>
          </p:cNvSpPr>
          <p:nvPr/>
        </p:nvSpPr>
        <p:spPr bwMode="auto">
          <a:xfrm>
            <a:off x="2870747" y="1657449"/>
            <a:ext cx="5733701" cy="236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800" b="1" dirty="0">
                <a:solidFill>
                  <a:schemeClr val="accent6">
                    <a:lumMod val="75000"/>
                  </a:schemeClr>
                </a:solidFill>
                <a:latin typeface="ZapfHumnst BT"/>
              </a:rPr>
              <a:t>Esta capa </a:t>
            </a:r>
            <a:r>
              <a:rPr lang="es-ES" sz="1800" b="1" dirty="0">
                <a:solidFill>
                  <a:schemeClr val="accent6">
                    <a:lumMod val="75000"/>
                  </a:schemeClr>
                </a:solidFill>
                <a:latin typeface="ZapfHumnst BT"/>
              </a:rPr>
              <a:t>establece, administra y termina el diálogo entre las aplicaciones de los dispositivos terminales (extremo a extremo).</a:t>
            </a:r>
          </a:p>
          <a:p>
            <a:pPr algn="just">
              <a:lnSpc>
                <a:spcPts val="3000"/>
              </a:lnSpc>
            </a:pPr>
            <a:r>
              <a:rPr lang="es-MX" sz="1800" dirty="0">
                <a:solidFill>
                  <a:schemeClr val="bg2">
                    <a:lumMod val="25000"/>
                  </a:schemeClr>
                </a:solidFill>
                <a:latin typeface="ZapfHumnst BT"/>
              </a:rPr>
              <a:t>La capa de sesión maneja el </a:t>
            </a:r>
            <a:r>
              <a:rPr lang="es-MX" sz="1800" b="1" dirty="0">
                <a:solidFill>
                  <a:schemeClr val="accent6">
                    <a:lumMod val="75000"/>
                  </a:schemeClr>
                </a:solidFill>
                <a:latin typeface="ZapfHumnst BT"/>
              </a:rPr>
              <a:t>intercambio de información</a:t>
            </a:r>
            <a:r>
              <a:rPr lang="es-MX" sz="1800" dirty="0">
                <a:solidFill>
                  <a:schemeClr val="bg2">
                    <a:lumMod val="25000"/>
                  </a:schemeClr>
                </a:solidFill>
                <a:latin typeface="ZapfHumnst BT"/>
              </a:rPr>
              <a:t> ya que se encarga de iniciar el diálogo, mantenerlo activo y restablecer las sesiones que se hayan interrumpido.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6 CuadroTexto"/>
          <p:cNvSpPr txBox="1">
            <a:spLocks noChangeArrowheads="1"/>
          </p:cNvSpPr>
          <p:nvPr/>
        </p:nvSpPr>
        <p:spPr bwMode="auto">
          <a:xfrm>
            <a:off x="2870747" y="1187624"/>
            <a:ext cx="5643563"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Sesión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51520" y="1340768"/>
            <a:ext cx="2208979" cy="3600400"/>
          </a:xfrm>
          <a:prstGeom prst="rect">
            <a:avLst/>
          </a:prstGeom>
        </p:spPr>
      </p:pic>
    </p:spTree>
    <p:extLst>
      <p:ext uri="{BB962C8B-B14F-4D97-AF65-F5344CB8AC3E}">
        <p14:creationId xmlns:p14="http://schemas.microsoft.com/office/powerpoint/2010/main" val="25335505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611560" y="1834345"/>
            <a:ext cx="8064896"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ES" sz="1900" b="1" dirty="0">
                <a:solidFill>
                  <a:schemeClr val="accent6">
                    <a:lumMod val="75000"/>
                  </a:schemeClr>
                </a:solidFill>
                <a:latin typeface="+mn-lt"/>
              </a:rPr>
              <a:t>Establece conexiones confiables entre dispositivos terminales (de extremo a extremo), sin importar a través cuantos dispositivos intermedios tengan que viajar los datos.</a:t>
            </a:r>
            <a:endParaRPr lang="es-MX" sz="1900" dirty="0">
              <a:solidFill>
                <a:schemeClr val="bg2">
                  <a:lumMod val="25000"/>
                </a:schemeClr>
              </a:solidFill>
              <a:latin typeface="+mn-lt"/>
            </a:endParaRP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683568" y="1217681"/>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sp>
        <p:nvSpPr>
          <p:cNvPr id="9" name="object 4">
            <a:extLst>
              <a:ext uri="{FF2B5EF4-FFF2-40B4-BE49-F238E27FC236}">
                <a16:creationId xmlns:a16="http://schemas.microsoft.com/office/drawing/2014/main" id="{3321810A-FA69-45A4-AB96-1B677090042F}"/>
              </a:ext>
            </a:extLst>
          </p:cNvPr>
          <p:cNvSpPr/>
          <p:nvPr/>
        </p:nvSpPr>
        <p:spPr>
          <a:xfrm>
            <a:off x="665820" y="3356992"/>
            <a:ext cx="7776864" cy="1927731"/>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6566245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2627784" y="1596469"/>
            <a:ext cx="6072188" cy="31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MX" sz="1900" b="1" dirty="0">
                <a:solidFill>
                  <a:schemeClr val="accent6">
                    <a:lumMod val="75000"/>
                  </a:schemeClr>
                </a:solidFill>
                <a:latin typeface="+mn-lt"/>
              </a:rPr>
              <a:t>Capa encargada de efectuar el transporte de los datos del dispositivo origen al destino.</a:t>
            </a:r>
          </a:p>
          <a:p>
            <a:pPr algn="just">
              <a:lnSpc>
                <a:spcPts val="2800"/>
              </a:lnSpc>
              <a:spcBef>
                <a:spcPts val="600"/>
              </a:spcBef>
            </a:pPr>
            <a:r>
              <a:rPr lang="es-MX" sz="1900" dirty="0">
                <a:solidFill>
                  <a:schemeClr val="bg2">
                    <a:lumMod val="25000"/>
                  </a:schemeClr>
                </a:solidFill>
                <a:latin typeface="+mn-lt"/>
              </a:rPr>
              <a:t>Su función básica es aceptar los datos provenientes de la capa de sesión, dividirlos en unidades más pequeñas (</a:t>
            </a:r>
            <a:r>
              <a:rPr lang="es-MX" sz="1900" b="1" dirty="0">
                <a:solidFill>
                  <a:schemeClr val="accent6">
                    <a:lumMod val="75000"/>
                  </a:schemeClr>
                </a:solidFill>
                <a:latin typeface="+mn-lt"/>
              </a:rPr>
              <a:t>segmentos</a:t>
            </a:r>
            <a:r>
              <a:rPr lang="es-MX" sz="1900" dirty="0">
                <a:solidFill>
                  <a:schemeClr val="bg2">
                    <a:lumMod val="25000"/>
                  </a:schemeClr>
                </a:solidFill>
                <a:latin typeface="+mn-lt"/>
              </a:rPr>
              <a:t>), transferirlos a la capa de red y asegurarse de que todas las piezas lleguen correctamente al otro extremo. </a:t>
            </a:r>
          </a:p>
          <a:p>
            <a:pPr algn="just">
              <a:lnSpc>
                <a:spcPts val="2800"/>
              </a:lnSpc>
              <a:spcBef>
                <a:spcPts val="600"/>
              </a:spcBef>
            </a:pPr>
            <a:r>
              <a:rPr lang="es-MX" sz="1900" b="1" dirty="0">
                <a:solidFill>
                  <a:schemeClr val="accent6">
                    <a:lumMod val="75000"/>
                  </a:schemeClr>
                </a:solidFill>
                <a:latin typeface="+mn-lt"/>
              </a:rPr>
              <a:t>Segmenta y re-ensambla los datos </a:t>
            </a:r>
            <a:r>
              <a:rPr lang="es-MX" sz="1900" dirty="0">
                <a:solidFill>
                  <a:schemeClr val="bg2">
                    <a:lumMod val="25000"/>
                  </a:schemeClr>
                </a:solidFill>
                <a:latin typeface="+mn-lt"/>
              </a:rPr>
              <a:t>dentro de una sucesión de información.</a:t>
            </a:r>
          </a:p>
        </p:txBody>
      </p:sp>
      <p:sp>
        <p:nvSpPr>
          <p:cNvPr id="10" name="9 CuadroTexto"/>
          <p:cNvSpPr txBox="1">
            <a:spLocks noChangeArrowheads="1"/>
          </p:cNvSpPr>
          <p:nvPr/>
        </p:nvSpPr>
        <p:spPr bwMode="auto">
          <a:xfrm>
            <a:off x="2627784" y="4725144"/>
            <a:ext cx="6072188" cy="188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1900" b="1" dirty="0">
                <a:solidFill>
                  <a:schemeClr val="bg2">
                    <a:lumMod val="25000"/>
                  </a:schemeClr>
                </a:solidFill>
                <a:latin typeface="+mn-lt"/>
              </a:rPr>
              <a:t>Funciones:</a:t>
            </a:r>
          </a:p>
          <a:p>
            <a:pPr>
              <a:lnSpc>
                <a:spcPts val="2800"/>
              </a:lnSpc>
              <a:buFont typeface="Wingdings" pitchFamily="2" charset="2"/>
              <a:buChar char="ü"/>
            </a:pPr>
            <a:r>
              <a:rPr lang="es-MX" sz="1900" dirty="0">
                <a:solidFill>
                  <a:schemeClr val="bg2">
                    <a:lumMod val="25000"/>
                  </a:schemeClr>
                </a:solidFill>
                <a:latin typeface="+mn-lt"/>
              </a:rPr>
              <a:t> Conexión de extremo a extremo (origen - destino)</a:t>
            </a:r>
          </a:p>
          <a:p>
            <a:pPr>
              <a:lnSpc>
                <a:spcPts val="2800"/>
              </a:lnSpc>
              <a:buFont typeface="Wingdings" pitchFamily="2" charset="2"/>
              <a:buChar char="ü"/>
            </a:pPr>
            <a:r>
              <a:rPr lang="es-MX" sz="1900" dirty="0">
                <a:solidFill>
                  <a:schemeClr val="bg2">
                    <a:lumMod val="25000"/>
                  </a:schemeClr>
                </a:solidFill>
                <a:latin typeface="+mn-lt"/>
              </a:rPr>
              <a:t> Detección y corrección de errores</a:t>
            </a:r>
          </a:p>
          <a:p>
            <a:pPr>
              <a:lnSpc>
                <a:spcPts val="2800"/>
              </a:lnSpc>
              <a:buFont typeface="Wingdings" pitchFamily="2" charset="2"/>
              <a:buChar char="ü"/>
            </a:pPr>
            <a:r>
              <a:rPr lang="es-MX" sz="1900" dirty="0">
                <a:solidFill>
                  <a:schemeClr val="bg2">
                    <a:lumMod val="25000"/>
                  </a:schemeClr>
                </a:solidFill>
                <a:latin typeface="+mn-lt"/>
              </a:rPr>
              <a:t> Control de flujo y secuenciación (origen – destino)</a:t>
            </a:r>
          </a:p>
          <a:p>
            <a:pPr>
              <a:lnSpc>
                <a:spcPts val="2800"/>
              </a:lnSpc>
            </a:pPr>
            <a:r>
              <a:rPr lang="es-MX" sz="1900" dirty="0">
                <a:solidFill>
                  <a:schemeClr val="bg2">
                    <a:lumMod val="25000"/>
                  </a:schemeClr>
                </a:solidFill>
                <a:latin typeface="+mn-lt"/>
              </a:rPr>
              <a:t>    (calidad del servicio, confiabilidad)</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2627784" y="1124744"/>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pic>
        <p:nvPicPr>
          <p:cNvPr id="2" name="Imagen 1"/>
          <p:cNvPicPr>
            <a:picLocks noChangeAspect="1"/>
          </p:cNvPicPr>
          <p:nvPr/>
        </p:nvPicPr>
        <p:blipFill>
          <a:blip r:embed="rId3"/>
          <a:stretch>
            <a:fillRect/>
          </a:stretch>
        </p:blipFill>
        <p:spPr>
          <a:xfrm>
            <a:off x="203841" y="1792174"/>
            <a:ext cx="2207919" cy="3581042"/>
          </a:xfrm>
          <a:prstGeom prst="rect">
            <a:avLst/>
          </a:prstGeom>
        </p:spPr>
      </p:pic>
    </p:spTree>
    <p:extLst>
      <p:ext uri="{BB962C8B-B14F-4D97-AF65-F5344CB8AC3E}">
        <p14:creationId xmlns:p14="http://schemas.microsoft.com/office/powerpoint/2010/main" val="26886698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2857500" y="1857375"/>
            <a:ext cx="5429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u="sng" dirty="0">
                <a:solidFill>
                  <a:schemeClr val="accent6">
                    <a:lumMod val="75000"/>
                  </a:schemeClr>
                </a:solidFill>
                <a:latin typeface="ZapfHumnst BT"/>
              </a:rPr>
              <a:t>Conocer</a:t>
            </a:r>
            <a:r>
              <a:rPr lang="es-MX" sz="1800" dirty="0">
                <a:latin typeface="ZapfHumnst BT"/>
              </a:rPr>
              <a:t> el modelo abierto de interconexión de redes, </a:t>
            </a:r>
            <a:r>
              <a:rPr lang="es-MX" sz="1800" b="1" u="sng" dirty="0">
                <a:solidFill>
                  <a:schemeClr val="accent6">
                    <a:lumMod val="75000"/>
                  </a:schemeClr>
                </a:solidFill>
                <a:latin typeface="ZapfHumnst BT"/>
              </a:rPr>
              <a:t>analizar</a:t>
            </a:r>
            <a:r>
              <a:rPr lang="es-MX" sz="1800" dirty="0">
                <a:latin typeface="ZapfHumnst BT"/>
              </a:rPr>
              <a:t> los beneficios de definir un modelo de interconexión y </a:t>
            </a:r>
            <a:r>
              <a:rPr lang="es-MX" sz="1800" b="1" u="sng" dirty="0">
                <a:solidFill>
                  <a:schemeClr val="accent6">
                    <a:lumMod val="75000"/>
                  </a:schemeClr>
                </a:solidFill>
                <a:latin typeface="ZapfHumnst BT"/>
              </a:rPr>
              <a:t>comprender</a:t>
            </a:r>
            <a:r>
              <a:rPr lang="es-MX" sz="1800" dirty="0">
                <a:latin typeface="ZapfHumnst BT"/>
              </a:rPr>
              <a:t> las funciones de las capas del modelo </a:t>
            </a:r>
            <a:r>
              <a:rPr lang="es-MX" sz="1800" b="1" dirty="0">
                <a:latin typeface="ZapfHumnst BT"/>
              </a:rPr>
              <a:t>OSI</a:t>
            </a:r>
            <a:endParaRPr lang="es-MX" sz="1800" dirty="0">
              <a:latin typeface="ZapfHumnst BT"/>
            </a:endParaRPr>
          </a:p>
        </p:txBody>
      </p:sp>
      <p:graphicFrame>
        <p:nvGraphicFramePr>
          <p:cNvPr id="3077" name="Object 2"/>
          <p:cNvGraphicFramePr>
            <a:graphicFrameLocks noChangeAspect="1"/>
          </p:cNvGraphicFramePr>
          <p:nvPr/>
        </p:nvGraphicFramePr>
        <p:xfrm>
          <a:off x="609600" y="1828800"/>
          <a:ext cx="1752600" cy="2400300"/>
        </p:xfrm>
        <a:graphic>
          <a:graphicData uri="http://schemas.openxmlformats.org/presentationml/2006/ole">
            <mc:AlternateContent xmlns:mc="http://schemas.openxmlformats.org/markup-compatibility/2006">
              <mc:Choice xmlns:v="urn:schemas-microsoft-com:vml" Requires="v">
                <p:oleObj spid="_x0000_s5201" name="Bitmap Image" r:id="rId3" imgW="1752475" imgH="2400653" progId="Paint.Picture">
                  <p:embed/>
                </p:oleObj>
              </mc:Choice>
              <mc:Fallback>
                <p:oleObj name="Bitmap Image" r:id="rId3" imgW="1752475" imgH="240065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8800"/>
                        <a:ext cx="1752600" cy="24003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2"/>
          <p:cNvSpPr txBox="1">
            <a:spLocks noChangeArrowheads="1"/>
          </p:cNvSpPr>
          <p:nvPr/>
        </p:nvSpPr>
        <p:spPr bwMode="auto">
          <a:xfrm>
            <a:off x="533400" y="555402"/>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dirty="0"/>
              <a:t>Objetivos de esta sesión</a:t>
            </a:r>
          </a:p>
        </p:txBody>
      </p:sp>
    </p:spTree>
    <p:extLst>
      <p:ext uri="{BB962C8B-B14F-4D97-AF65-F5344CB8AC3E}">
        <p14:creationId xmlns:p14="http://schemas.microsoft.com/office/powerpoint/2010/main" val="2514568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dissolve">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5 CuadroTexto"/>
          <p:cNvSpPr txBox="1">
            <a:spLocks noChangeArrowheads="1"/>
          </p:cNvSpPr>
          <p:nvPr/>
        </p:nvSpPr>
        <p:spPr bwMode="auto">
          <a:xfrm>
            <a:off x="2267744" y="1556792"/>
            <a:ext cx="6408712" cy="42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2000" dirty="0">
                <a:solidFill>
                  <a:schemeClr val="bg2">
                    <a:lumMod val="25000"/>
                  </a:schemeClr>
                </a:solidFill>
                <a:latin typeface="Calibri" panose="020F0502020204030204" pitchFamily="34" charset="0"/>
              </a:rPr>
              <a:t>La</a:t>
            </a:r>
            <a:r>
              <a:rPr lang="es-MX" sz="2000" dirty="0">
                <a:latin typeface="Calibri" panose="020F0502020204030204" pitchFamily="34" charset="0"/>
              </a:rPr>
              <a:t> </a:t>
            </a:r>
            <a:r>
              <a:rPr lang="es-MX" sz="2000" b="1" dirty="0">
                <a:solidFill>
                  <a:schemeClr val="accent5">
                    <a:lumMod val="75000"/>
                  </a:schemeClr>
                </a:solidFill>
                <a:latin typeface="Calibri" panose="020F0502020204030204" pitchFamily="34" charset="0"/>
              </a:rPr>
              <a:t>capa de transporte </a:t>
            </a:r>
            <a:r>
              <a:rPr lang="es-MX" sz="2000" dirty="0">
                <a:solidFill>
                  <a:schemeClr val="bg2">
                    <a:lumMod val="25000"/>
                  </a:schemeClr>
                </a:solidFill>
                <a:latin typeface="Calibri" panose="020F0502020204030204" pitchFamily="34" charset="0"/>
              </a:rPr>
              <a:t>utiliza dos protocolos:</a:t>
            </a:r>
          </a:p>
        </p:txBody>
      </p:sp>
      <p:sp>
        <p:nvSpPr>
          <p:cNvPr id="6"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5" name="5 CuadroTexto"/>
          <p:cNvSpPr txBox="1">
            <a:spLocks noChangeArrowheads="1"/>
          </p:cNvSpPr>
          <p:nvPr/>
        </p:nvSpPr>
        <p:spPr bwMode="auto">
          <a:xfrm>
            <a:off x="2267744" y="1964684"/>
            <a:ext cx="6408712" cy="383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TCP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Control de Transmisión/</a:t>
            </a:r>
            <a:r>
              <a:rPr lang="es-MX" sz="1400" i="1" dirty="0" err="1">
                <a:solidFill>
                  <a:schemeClr val="bg2">
                    <a:lumMod val="25000"/>
                  </a:schemeClr>
                </a:solidFill>
                <a:cs typeface="Times New Roman" panose="02020603050405020304" pitchFamily="18" charset="0"/>
              </a:rPr>
              <a:t>Transmission</a:t>
            </a:r>
            <a:r>
              <a:rPr lang="es-MX" sz="1400" i="1" dirty="0">
                <a:solidFill>
                  <a:schemeClr val="bg2">
                    <a:lumMod val="25000"/>
                  </a:schemeClr>
                </a:solidFill>
                <a:cs typeface="Times New Roman" panose="02020603050405020304" pitchFamily="18" charset="0"/>
              </a:rPr>
              <a:t> Control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orientado a conexión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Asegura que los datos se entreguen libres de </a:t>
            </a:r>
          </a:p>
          <a:p>
            <a:pPr lvl="1">
              <a:lnSpc>
                <a:spcPts val="2800"/>
              </a:lnSpc>
            </a:pPr>
            <a:r>
              <a:rPr lang="es-MX" sz="2000" dirty="0">
                <a:solidFill>
                  <a:schemeClr val="bg2">
                    <a:lumMod val="25000"/>
                  </a:schemeClr>
                </a:solidFill>
                <a:latin typeface="Calibri" panose="020F0502020204030204" pitchFamily="34" charset="0"/>
              </a:rPr>
              <a:t>     errores, en orden y sin pérdidas ni duplicaciones.</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de entrega ordenada y confiable</a:t>
            </a:r>
          </a:p>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UDP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Datagrama de Usuario/</a:t>
            </a:r>
            <a:r>
              <a:rPr lang="es-MX" sz="1400" i="1" dirty="0" err="1">
                <a:solidFill>
                  <a:schemeClr val="bg2">
                    <a:lumMod val="25000"/>
                  </a:schemeClr>
                </a:solidFill>
                <a:cs typeface="Times New Roman" panose="02020603050405020304" pitchFamily="18" charset="0"/>
              </a:rPr>
              <a:t>User</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Datagram</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no orientado a conexión, sin confirmación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No garantiza el orden de entrega</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no confiable</a:t>
            </a:r>
          </a:p>
        </p:txBody>
      </p:sp>
      <p:pic>
        <p:nvPicPr>
          <p:cNvPr id="2" name="Imagen 1"/>
          <p:cNvPicPr>
            <a:picLocks noChangeAspect="1"/>
          </p:cNvPicPr>
          <p:nvPr/>
        </p:nvPicPr>
        <p:blipFill>
          <a:blip r:embed="rId2"/>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5165217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261849" y="2056991"/>
            <a:ext cx="2165721" cy="3466684"/>
          </a:xfrm>
          <a:prstGeom prst="rect">
            <a:avLst/>
          </a:prstGeom>
        </p:spPr>
      </p:pic>
      <p:sp>
        <p:nvSpPr>
          <p:cNvPr id="11" name="CuadroTexto 10">
            <a:extLst>
              <a:ext uri="{FF2B5EF4-FFF2-40B4-BE49-F238E27FC236}">
                <a16:creationId xmlns:a16="http://schemas.microsoft.com/office/drawing/2014/main" id="{2B817713-3037-4743-8B65-EC7CF6713E39}"/>
              </a:ext>
            </a:extLst>
          </p:cNvPr>
          <p:cNvSpPr txBox="1"/>
          <p:nvPr/>
        </p:nvSpPr>
        <p:spPr>
          <a:xfrm>
            <a:off x="2650889" y="1865537"/>
            <a:ext cx="5832648" cy="1175963"/>
          </a:xfrm>
          <a:prstGeom prst="rect">
            <a:avLst/>
          </a:prstGeom>
          <a:noFill/>
        </p:spPr>
        <p:txBody>
          <a:bodyPr wrap="square">
            <a:spAutoFit/>
          </a:bodyPr>
          <a:lstStyle/>
          <a:p>
            <a:pPr algn="just">
              <a:lnSpc>
                <a:spcPts val="2900"/>
              </a:lnSpc>
            </a:pPr>
            <a:r>
              <a:rPr lang="es-MX" b="1" dirty="0">
                <a:solidFill>
                  <a:schemeClr val="accent6">
                    <a:lumMod val="75000"/>
                  </a:schemeClr>
                </a:solidFill>
                <a:latin typeface="ZapfHumnst BT"/>
              </a:rPr>
              <a:t>Establece un esquema de direccionamiento global (lógico) entre redes para determinar el mejor camino (ruta) por el cual los mensajes puedan llegar a su destino final.</a:t>
            </a:r>
            <a:endParaRPr lang="es-MX" dirty="0">
              <a:solidFill>
                <a:schemeClr val="accent6">
                  <a:lumMod val="75000"/>
                </a:schemeClr>
              </a:solidFill>
            </a:endParaRPr>
          </a:p>
        </p:txBody>
      </p:sp>
      <p:sp>
        <p:nvSpPr>
          <p:cNvPr id="9" name="object 5">
            <a:extLst>
              <a:ext uri="{FF2B5EF4-FFF2-40B4-BE49-F238E27FC236}">
                <a16:creationId xmlns:a16="http://schemas.microsoft.com/office/drawing/2014/main" id="{49693775-1360-45EA-B828-AB8CD7B6011C}"/>
              </a:ext>
            </a:extLst>
          </p:cNvPr>
          <p:cNvSpPr/>
          <p:nvPr/>
        </p:nvSpPr>
        <p:spPr>
          <a:xfrm>
            <a:off x="2734449" y="3429000"/>
            <a:ext cx="5665527" cy="192126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704362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2603487" y="2172935"/>
            <a:ext cx="6048672" cy="153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a:t>
            </a:r>
            <a:r>
              <a:rPr lang="es-MX" sz="1600" b="1" dirty="0">
                <a:solidFill>
                  <a:schemeClr val="accent6">
                    <a:lumMod val="75000"/>
                  </a:schemeClr>
                </a:solidFill>
                <a:latin typeface="+mn-lt"/>
              </a:rPr>
              <a:t>determina el mejor camino </a:t>
            </a:r>
            <a:r>
              <a:rPr lang="es-MX" sz="1600" dirty="0">
                <a:solidFill>
                  <a:schemeClr val="bg2">
                    <a:lumMod val="25000"/>
                  </a:schemeClr>
                </a:solidFill>
                <a:latin typeface="+mn-lt"/>
              </a:rPr>
              <a:t>para mover los datos de un lugar a otro. </a:t>
            </a:r>
          </a:p>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usa el esquema de direccionamiento </a:t>
            </a:r>
            <a:r>
              <a:rPr lang="es-MX" sz="1600" b="1" dirty="0">
                <a:solidFill>
                  <a:schemeClr val="accent6">
                    <a:lumMod val="75000"/>
                  </a:schemeClr>
                </a:solidFill>
                <a:latin typeface="+mn-lt"/>
              </a:rPr>
              <a:t>IP</a:t>
            </a:r>
            <a:r>
              <a:rPr lang="es-MX" sz="1600" dirty="0">
                <a:solidFill>
                  <a:schemeClr val="bg2">
                    <a:lumMod val="25000"/>
                  </a:schemeClr>
                </a:solidFill>
                <a:latin typeface="+mn-lt"/>
              </a:rPr>
              <a:t> (Internet </a:t>
            </a:r>
            <a:r>
              <a:rPr lang="es-MX" sz="1600" dirty="0" err="1">
                <a:solidFill>
                  <a:schemeClr val="bg2">
                    <a:lumMod val="25000"/>
                  </a:schemeClr>
                </a:solidFill>
                <a:latin typeface="+mn-lt"/>
              </a:rPr>
              <a:t>Protocol</a:t>
            </a:r>
            <a:r>
              <a:rPr lang="es-MX" sz="1600" dirty="0">
                <a:solidFill>
                  <a:schemeClr val="bg2">
                    <a:lumMod val="25000"/>
                  </a:schemeClr>
                </a:solidFill>
                <a:latin typeface="+mn-lt"/>
              </a:rPr>
              <a:t>). </a:t>
            </a:r>
            <a:endParaRPr lang="es-MX" sz="1600" dirty="0">
              <a:solidFill>
                <a:schemeClr val="accent6">
                  <a:lumMod val="75000"/>
                </a:schemeClr>
              </a:solidFill>
              <a:latin typeface="+mn-lt"/>
            </a:endParaRPr>
          </a:p>
        </p:txBody>
      </p:sp>
      <p:pic>
        <p:nvPicPr>
          <p:cNvPr id="15366" name="5 Imagen" descr="computer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442" y="3573016"/>
            <a:ext cx="2298837" cy="2410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p:cNvSpPr txBox="1">
            <a:spLocks noChangeArrowheads="1"/>
          </p:cNvSpPr>
          <p:nvPr/>
        </p:nvSpPr>
        <p:spPr bwMode="auto">
          <a:xfrm>
            <a:off x="2774446" y="3944162"/>
            <a:ext cx="3071813"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Funciones:</a:t>
            </a:r>
          </a:p>
          <a:p>
            <a:pPr algn="just">
              <a:lnSpc>
                <a:spcPct val="150000"/>
              </a:lnSpc>
              <a:buFont typeface="Wingdings" pitchFamily="2" charset="2"/>
              <a:buChar char="ü"/>
            </a:pPr>
            <a:r>
              <a:rPr lang="es-MX" sz="1800" dirty="0">
                <a:solidFill>
                  <a:schemeClr val="bg2">
                    <a:lumMod val="25000"/>
                  </a:schemeClr>
                </a:solidFill>
                <a:latin typeface="ZapfHumnst BT"/>
              </a:rPr>
              <a:t> Selección de ruta</a:t>
            </a:r>
          </a:p>
          <a:p>
            <a:pPr algn="just">
              <a:lnSpc>
                <a:spcPct val="150000"/>
              </a:lnSpc>
              <a:buFont typeface="Wingdings" pitchFamily="2" charset="2"/>
              <a:buChar char="ü"/>
            </a:pPr>
            <a:r>
              <a:rPr lang="es-MX" sz="1800" dirty="0">
                <a:solidFill>
                  <a:schemeClr val="bg2">
                    <a:lumMod val="25000"/>
                  </a:schemeClr>
                </a:solidFill>
                <a:latin typeface="ZapfHumnst BT"/>
              </a:rPr>
              <a:t> Direccionamiento lógico</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61849" y="2056991"/>
            <a:ext cx="2165721" cy="3466684"/>
          </a:xfrm>
          <a:prstGeom prst="rect">
            <a:avLst/>
          </a:prstGeom>
        </p:spPr>
      </p:pic>
    </p:spTree>
    <p:extLst>
      <p:ext uri="{BB962C8B-B14F-4D97-AF65-F5344CB8AC3E}">
        <p14:creationId xmlns:p14="http://schemas.microsoft.com/office/powerpoint/2010/main" val="388874058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755576" y="1946889"/>
            <a:ext cx="6048672"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Dispositivo que opera en esta capa: </a:t>
            </a:r>
            <a:r>
              <a:rPr lang="es-MX" sz="1800" b="1" dirty="0" err="1">
                <a:solidFill>
                  <a:schemeClr val="accent6">
                    <a:lumMod val="75000"/>
                  </a:schemeClr>
                </a:solidFill>
                <a:latin typeface="ZapfHumnst BT"/>
              </a:rPr>
              <a:t>Router</a:t>
            </a:r>
            <a:r>
              <a:rPr lang="es-MX" sz="1800" dirty="0">
                <a:solidFill>
                  <a:schemeClr val="bg2">
                    <a:lumMod val="25000"/>
                  </a:schemeClr>
                </a:solidFill>
                <a:latin typeface="ZapfHumnst BT"/>
              </a:rPr>
              <a:t> (ruteador)</a:t>
            </a:r>
            <a:endParaRPr lang="es-MX" sz="1800" dirty="0">
              <a:solidFill>
                <a:schemeClr val="accent6">
                  <a:lumMod val="75000"/>
                </a:schemeClr>
              </a:solidFill>
              <a:latin typeface="ZapfHumnst B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755576" y="1268760"/>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4" name="Imagen 3">
            <a:extLst>
              <a:ext uri="{FF2B5EF4-FFF2-40B4-BE49-F238E27FC236}">
                <a16:creationId xmlns:a16="http://schemas.microsoft.com/office/drawing/2014/main" id="{E621D955-D211-47C9-B8B1-483D71C98024}"/>
              </a:ext>
            </a:extLst>
          </p:cNvPr>
          <p:cNvPicPr>
            <a:picLocks noChangeAspect="1"/>
          </p:cNvPicPr>
          <p:nvPr/>
        </p:nvPicPr>
        <p:blipFill>
          <a:blip r:embed="rId2"/>
          <a:stretch>
            <a:fillRect/>
          </a:stretch>
        </p:blipFill>
        <p:spPr>
          <a:xfrm>
            <a:off x="4520467" y="2924944"/>
            <a:ext cx="3773347" cy="2518913"/>
          </a:xfrm>
          <a:prstGeom prst="rect">
            <a:avLst/>
          </a:prstGeom>
        </p:spPr>
      </p:pic>
      <p:pic>
        <p:nvPicPr>
          <p:cNvPr id="6" name="Imagen 5" descr="Icono&#10;&#10;Descripción generada automáticamente">
            <a:extLst>
              <a:ext uri="{FF2B5EF4-FFF2-40B4-BE49-F238E27FC236}">
                <a16:creationId xmlns:a16="http://schemas.microsoft.com/office/drawing/2014/main" id="{9F9585E2-BE06-410F-A2ED-F1C430366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3429000"/>
            <a:ext cx="2095500" cy="1419225"/>
          </a:xfrm>
          <a:prstGeom prst="rect">
            <a:avLst/>
          </a:prstGeom>
        </p:spPr>
      </p:pic>
    </p:spTree>
    <p:extLst>
      <p:ext uri="{BB962C8B-B14F-4D97-AF65-F5344CB8AC3E}">
        <p14:creationId xmlns:p14="http://schemas.microsoft.com/office/powerpoint/2010/main" val="3363654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D:\LIZ\MATI\Defensa\imagenes\topobus2.gif">
            <a:extLst>
              <a:ext uri="{FF2B5EF4-FFF2-40B4-BE49-F238E27FC236}">
                <a16:creationId xmlns:a16="http://schemas.microsoft.com/office/drawing/2014/main" id="{CC1EE8F9-74ED-4051-BF5D-13DCF130D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220" y="3605034"/>
            <a:ext cx="3162063" cy="247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2610364" y="1916832"/>
            <a:ext cx="6048672" cy="198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0" algn="just">
              <a:lnSpc>
                <a:spcPts val="3000"/>
              </a:lnSpc>
            </a:pPr>
            <a:r>
              <a:rPr lang="es-MX" sz="1900" b="1" dirty="0">
                <a:solidFill>
                  <a:srgbClr val="FF0000"/>
                </a:solidFill>
                <a:latin typeface="+mn-lt"/>
              </a:rPr>
              <a:t>Coordina el acceso al medio entre dispositivos directamente conectados utilizando un direccionamiento local o físico*. </a:t>
            </a:r>
          </a:p>
          <a:p>
            <a:pPr marL="342900" lvl="0" indent="-342900" algn="just">
              <a:lnSpc>
                <a:spcPts val="3000"/>
              </a:lnSpc>
              <a:buFont typeface="Arial" panose="020B0604020202020204" pitchFamily="34" charset="0"/>
              <a:buChar char="•"/>
            </a:pPr>
            <a:r>
              <a:rPr lang="es-ES" sz="1900" dirty="0">
                <a:solidFill>
                  <a:srgbClr val="EEECE1">
                    <a:lumMod val="25000"/>
                  </a:srgbClr>
                </a:solidFill>
                <a:latin typeface="Calibri"/>
              </a:rPr>
              <a:t>Proporciona métodos para intercambiar datos entre dispositivos en un medio común.</a:t>
            </a:r>
            <a:endParaRPr lang="es-MX" sz="19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2610364" y="1210641"/>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pic>
        <p:nvPicPr>
          <p:cNvPr id="4" name="Imagen 3"/>
          <p:cNvPicPr>
            <a:picLocks noChangeAspect="1"/>
          </p:cNvPicPr>
          <p:nvPr/>
        </p:nvPicPr>
        <p:blipFill>
          <a:blip r:embed="rId4"/>
          <a:stretch>
            <a:fillRect/>
          </a:stretch>
        </p:blipFill>
        <p:spPr>
          <a:xfrm>
            <a:off x="179512" y="1916832"/>
            <a:ext cx="2188111" cy="3568424"/>
          </a:xfrm>
          <a:prstGeom prst="rect">
            <a:avLst/>
          </a:prstGeom>
        </p:spPr>
      </p:pic>
      <p:sp>
        <p:nvSpPr>
          <p:cNvPr id="13" name="CuadroTexto 12">
            <a:extLst>
              <a:ext uri="{FF2B5EF4-FFF2-40B4-BE49-F238E27FC236}">
                <a16:creationId xmlns:a16="http://schemas.microsoft.com/office/drawing/2014/main" id="{911D39B5-10DA-4060-8966-9777F84F33A7}"/>
              </a:ext>
            </a:extLst>
          </p:cNvPr>
          <p:cNvSpPr txBox="1"/>
          <p:nvPr/>
        </p:nvSpPr>
        <p:spPr>
          <a:xfrm>
            <a:off x="2610364" y="5628208"/>
            <a:ext cx="6168459" cy="781624"/>
          </a:xfrm>
          <a:prstGeom prst="rect">
            <a:avLst/>
          </a:prstGeom>
          <a:noFill/>
        </p:spPr>
        <p:txBody>
          <a:bodyPr wrap="square">
            <a:spAutoFit/>
          </a:bodyPr>
          <a:lstStyle/>
          <a:p>
            <a:pPr algn="just">
              <a:lnSpc>
                <a:spcPts val="2800"/>
              </a:lnSpc>
            </a:pPr>
            <a:r>
              <a:rPr lang="es-ES" b="1" dirty="0">
                <a:solidFill>
                  <a:schemeClr val="accent6">
                    <a:lumMod val="75000"/>
                  </a:schemeClr>
                </a:solidFill>
              </a:rPr>
              <a:t>* Direccionamiento Físico: </a:t>
            </a:r>
            <a:r>
              <a:rPr lang="es-ES" dirty="0">
                <a:solidFill>
                  <a:schemeClr val="bg2">
                    <a:lumMod val="25000"/>
                  </a:schemeClr>
                </a:solidFill>
              </a:rPr>
              <a:t>Embebido de fábrica en el hardware y no cambia aunque el dispositivo cambie de red.</a:t>
            </a:r>
            <a:endParaRPr lang="es-MX" dirty="0">
              <a:solidFill>
                <a:schemeClr val="bg2">
                  <a:lumMod val="25000"/>
                </a:schemeClr>
              </a:solidFill>
            </a:endParaRPr>
          </a:p>
        </p:txBody>
      </p:sp>
      <p:graphicFrame>
        <p:nvGraphicFramePr>
          <p:cNvPr id="12" name="Object 2">
            <a:extLst>
              <a:ext uri="{FF2B5EF4-FFF2-40B4-BE49-F238E27FC236}">
                <a16:creationId xmlns:a16="http://schemas.microsoft.com/office/drawing/2014/main" id="{46DF9A41-F76A-4F5A-8585-850F6A39EF2F}"/>
              </a:ext>
            </a:extLst>
          </p:cNvPr>
          <p:cNvGraphicFramePr>
            <a:graphicFrameLocks noChangeAspect="1"/>
          </p:cNvGraphicFramePr>
          <p:nvPr>
            <p:extLst>
              <p:ext uri="{D42A27DB-BD31-4B8C-83A1-F6EECF244321}">
                <p14:modId xmlns:p14="http://schemas.microsoft.com/office/powerpoint/2010/main" val="3260562677"/>
              </p:ext>
            </p:extLst>
          </p:nvPr>
        </p:nvGraphicFramePr>
        <p:xfrm>
          <a:off x="6300192" y="3960825"/>
          <a:ext cx="1800200" cy="1544766"/>
        </p:xfrm>
        <a:graphic>
          <a:graphicData uri="http://schemas.openxmlformats.org/presentationml/2006/ole">
            <mc:AlternateContent xmlns:mc="http://schemas.openxmlformats.org/markup-compatibility/2006">
              <mc:Choice xmlns:v="urn:schemas-microsoft-com:vml" Requires="v">
                <p:oleObj spid="_x0000_s23571" name="Imagen" r:id="rId5" imgW="1077063" imgH="924514" progId="Word.Picture.8">
                  <p:embed/>
                </p:oleObj>
              </mc:Choice>
              <mc:Fallback>
                <p:oleObj name="Imagen" r:id="rId5" imgW="1077063" imgH="924514" progId="Word.Picture.8">
                  <p:embed/>
                  <p:pic>
                    <p:nvPicPr>
                      <p:cNvPr id="12" name="Object 2">
                        <a:extLst>
                          <a:ext uri="{FF2B5EF4-FFF2-40B4-BE49-F238E27FC236}">
                            <a16:creationId xmlns:a16="http://schemas.microsoft.com/office/drawing/2014/main" id="{6FE45497-AFF2-4BB1-9755-51E5941B3A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192" y="3960825"/>
                        <a:ext cx="1800200" cy="15447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0622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99592" y="2010979"/>
            <a:ext cx="7587208" cy="159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se encarga del </a:t>
            </a:r>
            <a:r>
              <a:rPr lang="es-MX" sz="1900" b="1" dirty="0">
                <a:solidFill>
                  <a:schemeClr val="accent6">
                    <a:lumMod val="75000"/>
                  </a:schemeClr>
                </a:solidFill>
                <a:latin typeface="+mn-lt"/>
              </a:rPr>
              <a:t>direccionamiento físico</a:t>
            </a:r>
            <a:r>
              <a:rPr lang="es-MX" sz="1900" dirty="0">
                <a:solidFill>
                  <a:schemeClr val="bg2">
                    <a:lumMod val="25000"/>
                  </a:schemeClr>
                </a:solidFill>
                <a:latin typeface="+mn-lt"/>
              </a:rPr>
              <a:t>, la </a:t>
            </a:r>
            <a:r>
              <a:rPr lang="es-MX" sz="1900" b="1" dirty="0">
                <a:solidFill>
                  <a:schemeClr val="accent6">
                    <a:lumMod val="75000"/>
                  </a:schemeClr>
                </a:solidFill>
                <a:latin typeface="+mn-lt"/>
              </a:rPr>
              <a:t>topología de red</a:t>
            </a:r>
            <a:r>
              <a:rPr lang="es-MX" sz="1900" dirty="0">
                <a:solidFill>
                  <a:schemeClr val="bg2">
                    <a:lumMod val="25000"/>
                  </a:schemeClr>
                </a:solidFill>
                <a:latin typeface="+mn-lt"/>
              </a:rPr>
              <a:t>, el </a:t>
            </a:r>
            <a:r>
              <a:rPr lang="es-MX" sz="1900" b="1" dirty="0">
                <a:solidFill>
                  <a:schemeClr val="accent6">
                    <a:lumMod val="75000"/>
                  </a:schemeClr>
                </a:solidFill>
                <a:latin typeface="+mn-lt"/>
              </a:rPr>
              <a:t>acceso a la red</a:t>
            </a:r>
            <a:r>
              <a:rPr lang="es-MX" sz="1900" dirty="0">
                <a:solidFill>
                  <a:schemeClr val="bg2">
                    <a:lumMod val="25000"/>
                  </a:schemeClr>
                </a:solidFill>
                <a:latin typeface="+mn-lt"/>
              </a:rPr>
              <a:t>, la </a:t>
            </a:r>
            <a:r>
              <a:rPr lang="es-MX" sz="1900" b="1" dirty="0">
                <a:solidFill>
                  <a:schemeClr val="accent6">
                    <a:lumMod val="75000"/>
                  </a:schemeClr>
                </a:solidFill>
                <a:latin typeface="+mn-lt"/>
              </a:rPr>
              <a:t>detección y control de errores</a:t>
            </a:r>
            <a:r>
              <a:rPr lang="es-MX" sz="1900" dirty="0">
                <a:latin typeface="+mn-lt"/>
              </a:rPr>
              <a:t>, </a:t>
            </a:r>
            <a:r>
              <a:rPr lang="es-MX" sz="1900" dirty="0">
                <a:solidFill>
                  <a:schemeClr val="bg2">
                    <a:lumMod val="25000"/>
                  </a:schemeClr>
                </a:solidFill>
                <a:latin typeface="+mn-lt"/>
              </a:rPr>
              <a:t>la entrega ordenada de tramas y el</a:t>
            </a:r>
            <a:r>
              <a:rPr lang="es-MX" sz="1900" dirty="0">
                <a:latin typeface="+mn-lt"/>
              </a:rPr>
              <a:t> </a:t>
            </a:r>
            <a:r>
              <a:rPr lang="es-MX" sz="1900" b="1" dirty="0">
                <a:solidFill>
                  <a:schemeClr val="accent6">
                    <a:lumMod val="75000"/>
                  </a:schemeClr>
                </a:solidFill>
                <a:latin typeface="+mn-lt"/>
              </a:rPr>
              <a:t>control de flujo. </a:t>
            </a:r>
            <a:r>
              <a:rPr lang="es-MX" sz="1900" dirty="0">
                <a:solidFill>
                  <a:schemeClr val="bg2">
                    <a:lumMod val="25000"/>
                  </a:schemeClr>
                </a:solidFill>
                <a:latin typeface="+mn-lt"/>
              </a:rPr>
              <a:t>El emisor segmenta la información en </a:t>
            </a:r>
            <a:r>
              <a:rPr lang="es-MX" sz="1900" b="1" dirty="0">
                <a:solidFill>
                  <a:schemeClr val="accent6">
                    <a:lumMod val="75000"/>
                  </a:schemeClr>
                </a:solidFill>
                <a:latin typeface="+mn-lt"/>
              </a:rPr>
              <a:t>tramas </a:t>
            </a:r>
            <a:r>
              <a:rPr lang="es-MX" sz="1900" dirty="0">
                <a:solidFill>
                  <a:schemeClr val="bg2">
                    <a:lumMod val="25000"/>
                  </a:schemeClr>
                </a:solidFill>
                <a:latin typeface="+mn-lt"/>
              </a:rPr>
              <a:t>de datos y las transmite.</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899592" y="1167485"/>
            <a:ext cx="7053938"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7" name="object 5">
            <a:extLst>
              <a:ext uri="{FF2B5EF4-FFF2-40B4-BE49-F238E27FC236}">
                <a16:creationId xmlns:a16="http://schemas.microsoft.com/office/drawing/2014/main" id="{BEE2862B-EFFE-4E40-ACE7-8C23EC1652BF}"/>
              </a:ext>
            </a:extLst>
          </p:cNvPr>
          <p:cNvSpPr/>
          <p:nvPr/>
        </p:nvSpPr>
        <p:spPr>
          <a:xfrm>
            <a:off x="883822" y="3909420"/>
            <a:ext cx="7731224" cy="1801128"/>
          </a:xfrm>
          <a:prstGeom prst="rect">
            <a:avLst/>
          </a:prstGeom>
          <a:blipFill>
            <a:blip r:embed="rId2"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7019267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525199" y="1825036"/>
            <a:ext cx="8151257"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usa un direccionamiento físico: </a:t>
            </a:r>
            <a:r>
              <a:rPr lang="es-MX" sz="1900" b="1" dirty="0">
                <a:solidFill>
                  <a:schemeClr val="accent6">
                    <a:lumMod val="75000"/>
                  </a:schemeClr>
                </a:solidFill>
                <a:latin typeface="+mn-lt"/>
              </a:rPr>
              <a:t>MAC</a:t>
            </a:r>
            <a:r>
              <a:rPr lang="es-MX" sz="1900" dirty="0">
                <a:solidFill>
                  <a:schemeClr val="accent6">
                    <a:lumMod val="75000"/>
                  </a:schemeClr>
                </a:solidFill>
                <a:latin typeface="+mn-lt"/>
              </a:rPr>
              <a:t> </a:t>
            </a:r>
            <a:r>
              <a:rPr lang="es-MX" sz="1900" dirty="0">
                <a:solidFill>
                  <a:schemeClr val="bg2">
                    <a:lumMod val="25000"/>
                  </a:schemeClr>
                </a:solidFill>
                <a:latin typeface="+mn-lt"/>
              </a:rPr>
              <a:t>(Media Access Control). Dispositivos que operan en esta capa: </a:t>
            </a:r>
            <a:r>
              <a:rPr lang="es-MX" sz="1900" b="1" dirty="0">
                <a:solidFill>
                  <a:schemeClr val="accent6">
                    <a:lumMod val="75000"/>
                  </a:schemeClr>
                </a:solidFill>
                <a:latin typeface="+mn-lt"/>
              </a:rPr>
              <a:t>Bridges</a:t>
            </a:r>
            <a:r>
              <a:rPr lang="es-MX" sz="1900" b="1" dirty="0">
                <a:solidFill>
                  <a:schemeClr val="bg2">
                    <a:lumMod val="25000"/>
                  </a:schemeClr>
                </a:solidFill>
                <a:latin typeface="+mn-lt"/>
              </a:rPr>
              <a:t> </a:t>
            </a:r>
            <a:r>
              <a:rPr lang="es-MX" sz="1900" dirty="0">
                <a:solidFill>
                  <a:schemeClr val="bg2">
                    <a:lumMod val="25000"/>
                  </a:schemeClr>
                </a:solidFill>
                <a:latin typeface="+mn-lt"/>
              </a:rPr>
              <a:t>(Puentes), </a:t>
            </a:r>
            <a:r>
              <a:rPr lang="es-MX" sz="1900" b="1" dirty="0">
                <a:solidFill>
                  <a:schemeClr val="accent6">
                    <a:lumMod val="75000"/>
                  </a:schemeClr>
                </a:solidFill>
                <a:latin typeface="+mn-lt"/>
              </a:rPr>
              <a:t>Switches</a:t>
            </a:r>
            <a:r>
              <a:rPr lang="es-MX" sz="1900" dirty="0">
                <a:solidFill>
                  <a:schemeClr val="bg2">
                    <a:lumMod val="25000"/>
                  </a:schemeClr>
                </a:solidFill>
                <a:latin typeface="+mn-lt"/>
              </a:rPr>
              <a:t>, </a:t>
            </a:r>
            <a:r>
              <a:rPr lang="es-MX" sz="1900" b="1" dirty="0">
                <a:solidFill>
                  <a:schemeClr val="accent6">
                    <a:lumMod val="75000"/>
                  </a:schemeClr>
                </a:solidFill>
                <a:latin typeface="+mn-lt"/>
              </a:rPr>
              <a:t>NIC </a:t>
            </a:r>
            <a:r>
              <a:rPr lang="es-MX" sz="1900" dirty="0">
                <a:solidFill>
                  <a:schemeClr val="bg2">
                    <a:lumMod val="25000"/>
                  </a:schemeClr>
                </a:solidFill>
                <a:latin typeface="+mn-lt"/>
              </a:rPr>
              <a:t>y </a:t>
            </a:r>
            <a:r>
              <a:rPr lang="es-MX" sz="1900" b="1" dirty="0">
                <a:solidFill>
                  <a:schemeClr val="accent6">
                    <a:lumMod val="75000"/>
                  </a:schemeClr>
                </a:solidFill>
                <a:latin typeface="+mn-lt"/>
              </a:rPr>
              <a:t>Access-</a:t>
            </a:r>
            <a:r>
              <a:rPr lang="es-MX" sz="1900" b="1" dirty="0" err="1">
                <a:solidFill>
                  <a:schemeClr val="accent6">
                    <a:lumMod val="75000"/>
                  </a:schemeClr>
                </a:solidFill>
                <a:latin typeface="+mn-lt"/>
              </a:rPr>
              <a:t>Points</a:t>
            </a:r>
            <a:r>
              <a:rPr lang="es-MX" sz="1900" b="1" dirty="0">
                <a:solidFill>
                  <a:schemeClr val="accent6">
                    <a:lumMod val="75000"/>
                  </a:schemeClr>
                </a:solidFill>
                <a:latin typeface="+mn-lt"/>
              </a:rPr>
              <a:t>.</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539552" y="1196752"/>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6" name="object 3">
            <a:extLst>
              <a:ext uri="{FF2B5EF4-FFF2-40B4-BE49-F238E27FC236}">
                <a16:creationId xmlns:a16="http://schemas.microsoft.com/office/drawing/2014/main" id="{5D7FFF76-36DD-4BBC-BC02-DDAE9CDA3C94}"/>
              </a:ext>
            </a:extLst>
          </p:cNvPr>
          <p:cNvSpPr/>
          <p:nvPr/>
        </p:nvSpPr>
        <p:spPr>
          <a:xfrm>
            <a:off x="612107" y="4490397"/>
            <a:ext cx="3591283" cy="210217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4">
            <a:extLst>
              <a:ext uri="{FF2B5EF4-FFF2-40B4-BE49-F238E27FC236}">
                <a16:creationId xmlns:a16="http://schemas.microsoft.com/office/drawing/2014/main" id="{94986C69-892C-47FA-8D88-14A2813AA26F}"/>
              </a:ext>
            </a:extLst>
          </p:cNvPr>
          <p:cNvSpPr/>
          <p:nvPr/>
        </p:nvSpPr>
        <p:spPr>
          <a:xfrm>
            <a:off x="929554" y="3671661"/>
            <a:ext cx="2351117" cy="1034057"/>
          </a:xfrm>
          <a:prstGeom prst="rect">
            <a:avLst/>
          </a:prstGeom>
          <a:blipFill>
            <a:blip r:embed="rId4"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5">
            <a:extLst>
              <a:ext uri="{FF2B5EF4-FFF2-40B4-BE49-F238E27FC236}">
                <a16:creationId xmlns:a16="http://schemas.microsoft.com/office/drawing/2014/main" id="{9C697694-649D-47DA-A06A-44A7BF398107}"/>
              </a:ext>
            </a:extLst>
          </p:cNvPr>
          <p:cNvSpPr txBox="1"/>
          <p:nvPr/>
        </p:nvSpPr>
        <p:spPr>
          <a:xfrm>
            <a:off x="1187624" y="3152001"/>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b="1" spc="-35" dirty="0">
                <a:latin typeface="Calibri"/>
                <a:cs typeface="Calibri"/>
              </a:rPr>
              <a:t>S</a:t>
            </a:r>
            <a:r>
              <a:rPr b="1" spc="-20" dirty="0">
                <a:latin typeface="Calibri"/>
                <a:cs typeface="Calibri"/>
              </a:rPr>
              <a:t>wi</a:t>
            </a:r>
            <a:r>
              <a:rPr b="1" spc="-55" dirty="0">
                <a:latin typeface="Calibri"/>
                <a:cs typeface="Calibri"/>
              </a:rPr>
              <a:t>t</a:t>
            </a:r>
            <a:r>
              <a:rPr b="1" spc="-5" dirty="0">
                <a:latin typeface="Calibri"/>
                <a:cs typeface="Calibri"/>
              </a:rPr>
              <a:t>c</a:t>
            </a:r>
            <a:r>
              <a:rPr b="1" dirty="0">
                <a:latin typeface="Calibri"/>
                <a:cs typeface="Calibri"/>
              </a:rPr>
              <a:t>h</a:t>
            </a:r>
            <a:r>
              <a:rPr lang="es-ES" b="1" dirty="0">
                <a:latin typeface="Calibri"/>
                <a:cs typeface="Calibri"/>
              </a:rPr>
              <a:t> / B</a:t>
            </a:r>
            <a:r>
              <a:rPr b="1" spc="-10" dirty="0">
                <a:latin typeface="Calibri"/>
                <a:cs typeface="Calibri"/>
              </a:rPr>
              <a:t>ri</a:t>
            </a:r>
            <a:r>
              <a:rPr b="1" spc="-30" dirty="0">
                <a:latin typeface="Calibri"/>
                <a:cs typeface="Calibri"/>
              </a:rPr>
              <a:t>d</a:t>
            </a:r>
            <a:r>
              <a:rPr b="1" spc="-25" dirty="0">
                <a:latin typeface="Calibri"/>
                <a:cs typeface="Calibri"/>
              </a:rPr>
              <a:t>g</a:t>
            </a:r>
            <a:r>
              <a:rPr b="1" spc="-15" dirty="0">
                <a:latin typeface="Calibri"/>
                <a:cs typeface="Calibri"/>
              </a:rPr>
              <a:t>e</a:t>
            </a:r>
            <a:endParaRPr dirty="0">
              <a:latin typeface="Calibri"/>
              <a:cs typeface="Calibri"/>
            </a:endParaRPr>
          </a:p>
        </p:txBody>
      </p:sp>
      <p:sp>
        <p:nvSpPr>
          <p:cNvPr id="12" name="object 7">
            <a:extLst>
              <a:ext uri="{FF2B5EF4-FFF2-40B4-BE49-F238E27FC236}">
                <a16:creationId xmlns:a16="http://schemas.microsoft.com/office/drawing/2014/main" id="{9E59919A-A6B6-4CA9-8FB8-0DDFF45A1EBF}"/>
              </a:ext>
            </a:extLst>
          </p:cNvPr>
          <p:cNvSpPr/>
          <p:nvPr/>
        </p:nvSpPr>
        <p:spPr>
          <a:xfrm>
            <a:off x="5436096" y="2868141"/>
            <a:ext cx="2205159" cy="2324861"/>
          </a:xfrm>
          <a:prstGeom prst="rect">
            <a:avLst/>
          </a:prstGeom>
          <a:blipFill>
            <a:blip r:embed="rId5"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8">
            <a:extLst>
              <a:ext uri="{FF2B5EF4-FFF2-40B4-BE49-F238E27FC236}">
                <a16:creationId xmlns:a16="http://schemas.microsoft.com/office/drawing/2014/main" id="{B0AD157C-E762-4EF3-B82D-C1CCE3182BBB}"/>
              </a:ext>
            </a:extLst>
          </p:cNvPr>
          <p:cNvSpPr/>
          <p:nvPr/>
        </p:nvSpPr>
        <p:spPr>
          <a:xfrm>
            <a:off x="4762877" y="4705718"/>
            <a:ext cx="3456384" cy="1671539"/>
          </a:xfrm>
          <a:prstGeom prst="rect">
            <a:avLst/>
          </a:prstGeom>
          <a:blipFill>
            <a:blip r:embed="rId6"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5">
            <a:extLst>
              <a:ext uri="{FF2B5EF4-FFF2-40B4-BE49-F238E27FC236}">
                <a16:creationId xmlns:a16="http://schemas.microsoft.com/office/drawing/2014/main" id="{EA27FE3E-C41E-4E60-A22A-3FA2046C298A}"/>
              </a:ext>
            </a:extLst>
          </p:cNvPr>
          <p:cNvSpPr txBox="1"/>
          <p:nvPr/>
        </p:nvSpPr>
        <p:spPr>
          <a:xfrm>
            <a:off x="5491579" y="3143362"/>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lang="es-ES" b="1" spc="-35" dirty="0">
                <a:latin typeface="Calibri"/>
                <a:cs typeface="Calibri"/>
              </a:rPr>
              <a:t>Wireless Access-Point</a:t>
            </a:r>
            <a:endParaRPr dirty="0">
              <a:latin typeface="Calibri"/>
              <a:cs typeface="Calibri"/>
            </a:endParaRPr>
          </a:p>
        </p:txBody>
      </p:sp>
    </p:spTree>
    <p:extLst>
      <p:ext uri="{BB962C8B-B14F-4D97-AF65-F5344CB8AC3E}">
        <p14:creationId xmlns:p14="http://schemas.microsoft.com/office/powerpoint/2010/main" val="86688609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2714622" y="1736266"/>
            <a:ext cx="5817815"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b="1" dirty="0">
                <a:solidFill>
                  <a:srgbClr val="FF0000"/>
                </a:solidFill>
                <a:latin typeface="+mn-lt"/>
              </a:rPr>
              <a:t>Convierte la información digital (bits) en señales eléctricas, ondas de radio, o luz para que puedan transmitirse por un medio.</a:t>
            </a: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714623" y="1089935"/>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2" name="Imagen 1"/>
          <p:cNvPicPr>
            <a:picLocks noChangeAspect="1"/>
          </p:cNvPicPr>
          <p:nvPr/>
        </p:nvPicPr>
        <p:blipFill>
          <a:blip r:embed="rId2"/>
          <a:stretch>
            <a:fillRect/>
          </a:stretch>
        </p:blipFill>
        <p:spPr>
          <a:xfrm>
            <a:off x="251520" y="1976001"/>
            <a:ext cx="2166220" cy="3541231"/>
          </a:xfrm>
          <a:prstGeom prst="rect">
            <a:avLst/>
          </a:prstGeom>
        </p:spPr>
      </p:pic>
      <p:pic>
        <p:nvPicPr>
          <p:cNvPr id="4" name="Imagen 3">
            <a:extLst>
              <a:ext uri="{FF2B5EF4-FFF2-40B4-BE49-F238E27FC236}">
                <a16:creationId xmlns:a16="http://schemas.microsoft.com/office/drawing/2014/main" id="{FEAB70E9-A139-4D30-88E0-58B67F5E297A}"/>
              </a:ext>
            </a:extLst>
          </p:cNvPr>
          <p:cNvPicPr>
            <a:picLocks noChangeAspect="1"/>
          </p:cNvPicPr>
          <p:nvPr/>
        </p:nvPicPr>
        <p:blipFill>
          <a:blip r:embed="rId3"/>
          <a:stretch>
            <a:fillRect/>
          </a:stretch>
        </p:blipFill>
        <p:spPr>
          <a:xfrm>
            <a:off x="3553448" y="3089017"/>
            <a:ext cx="2407534" cy="373811"/>
          </a:xfrm>
          <a:prstGeom prst="rect">
            <a:avLst/>
          </a:prstGeom>
        </p:spPr>
      </p:pic>
      <p:pic>
        <p:nvPicPr>
          <p:cNvPr id="6" name="Imagen 5">
            <a:extLst>
              <a:ext uri="{FF2B5EF4-FFF2-40B4-BE49-F238E27FC236}">
                <a16:creationId xmlns:a16="http://schemas.microsoft.com/office/drawing/2014/main" id="{8F771CE9-3C9C-40FE-A1BE-C18A5995507B}"/>
              </a:ext>
            </a:extLst>
          </p:cNvPr>
          <p:cNvPicPr>
            <a:picLocks noChangeAspect="1"/>
          </p:cNvPicPr>
          <p:nvPr/>
        </p:nvPicPr>
        <p:blipFill>
          <a:blip r:embed="rId4"/>
          <a:stretch>
            <a:fillRect/>
          </a:stretch>
        </p:blipFill>
        <p:spPr>
          <a:xfrm>
            <a:off x="3553448" y="3638877"/>
            <a:ext cx="2801073" cy="1587260"/>
          </a:xfrm>
          <a:prstGeom prst="rect">
            <a:avLst/>
          </a:prstGeom>
        </p:spPr>
      </p:pic>
      <p:sp>
        <p:nvSpPr>
          <p:cNvPr id="12" name="Text Box 3">
            <a:extLst>
              <a:ext uri="{FF2B5EF4-FFF2-40B4-BE49-F238E27FC236}">
                <a16:creationId xmlns:a16="http://schemas.microsoft.com/office/drawing/2014/main" id="{BD0F6F2C-D100-4843-BC87-49A97834E758}"/>
              </a:ext>
            </a:extLst>
          </p:cNvPr>
          <p:cNvSpPr txBox="1">
            <a:spLocks noChangeArrowheads="1"/>
          </p:cNvSpPr>
          <p:nvPr/>
        </p:nvSpPr>
        <p:spPr bwMode="auto">
          <a:xfrm>
            <a:off x="2555776" y="5301208"/>
            <a:ext cx="6120680"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Se encarga de codificar los datos de la </a:t>
            </a:r>
            <a:r>
              <a:rPr lang="es-MX" sz="1900" b="1" dirty="0">
                <a:solidFill>
                  <a:schemeClr val="accent6">
                    <a:lumMod val="75000"/>
                  </a:schemeClr>
                </a:solidFill>
                <a:latin typeface="+mn-lt"/>
              </a:rPr>
              <a:t>trama</a:t>
            </a:r>
            <a:r>
              <a:rPr lang="es-MX" sz="1900" dirty="0">
                <a:solidFill>
                  <a:schemeClr val="bg2">
                    <a:lumMod val="25000"/>
                  </a:schemeClr>
                </a:solidFill>
                <a:latin typeface="+mn-lt"/>
              </a:rPr>
              <a:t> de enlace de datos en un patrón de </a:t>
            </a:r>
            <a:r>
              <a:rPr lang="es-MX" sz="1900" b="1" dirty="0">
                <a:solidFill>
                  <a:schemeClr val="accent6">
                    <a:lumMod val="75000"/>
                  </a:schemeClr>
                </a:solidFill>
                <a:latin typeface="+mn-lt"/>
              </a:rPr>
              <a:t>unos y ceros </a:t>
            </a:r>
            <a:r>
              <a:rPr lang="es-MX" sz="1900" dirty="0">
                <a:solidFill>
                  <a:schemeClr val="bg2">
                    <a:lumMod val="25000"/>
                  </a:schemeClr>
                </a:solidFill>
                <a:latin typeface="+mn-lt"/>
              </a:rPr>
              <a:t>(bits) para su transmisión a través del medio.</a:t>
            </a:r>
          </a:p>
        </p:txBody>
      </p:sp>
    </p:spTree>
    <p:extLst>
      <p:ext uri="{BB962C8B-B14F-4D97-AF65-F5344CB8AC3E}">
        <p14:creationId xmlns:p14="http://schemas.microsoft.com/office/powerpoint/2010/main" val="3499434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2924944"/>
            <a:ext cx="2214311" cy="3118748"/>
          </a:xfrm>
          <a:prstGeom prst="rect">
            <a:avLst/>
          </a:prstGeom>
        </p:spPr>
      </p:pic>
      <p:sp>
        <p:nvSpPr>
          <p:cNvPr id="13316" name="Text Box 3"/>
          <p:cNvSpPr txBox="1">
            <a:spLocks noChangeArrowheads="1"/>
          </p:cNvSpPr>
          <p:nvPr/>
        </p:nvSpPr>
        <p:spPr bwMode="auto">
          <a:xfrm>
            <a:off x="639209" y="1870807"/>
            <a:ext cx="7963224" cy="78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ES" sz="1900" b="1" dirty="0">
                <a:solidFill>
                  <a:schemeClr val="accent6">
                    <a:lumMod val="75000"/>
                  </a:schemeClr>
                </a:solidFill>
                <a:latin typeface="+mn-lt"/>
              </a:rPr>
              <a:t>Describe los medios mecánicos, eléctricos, funcionales y procedimentales para transmitir bits a través de conexiones físicas.</a:t>
            </a: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672032" y="1127084"/>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sp>
        <p:nvSpPr>
          <p:cNvPr id="11" name="CuadroTexto 10">
            <a:extLst>
              <a:ext uri="{FF2B5EF4-FFF2-40B4-BE49-F238E27FC236}">
                <a16:creationId xmlns:a16="http://schemas.microsoft.com/office/drawing/2014/main" id="{DFE68815-3573-4636-B6BF-C6DEDAF72152}"/>
              </a:ext>
            </a:extLst>
          </p:cNvPr>
          <p:cNvSpPr txBox="1"/>
          <p:nvPr/>
        </p:nvSpPr>
        <p:spPr>
          <a:xfrm>
            <a:off x="672032" y="2780928"/>
            <a:ext cx="4572000" cy="2270109"/>
          </a:xfrm>
          <a:prstGeom prst="rect">
            <a:avLst/>
          </a:prstGeom>
          <a:noFill/>
        </p:spPr>
        <p:txBody>
          <a:bodyPr wrap="square">
            <a:spAutoFit/>
          </a:bodyPr>
          <a:lstStyle/>
          <a:p>
            <a:pPr>
              <a:lnSpc>
                <a:spcPct val="150000"/>
              </a:lnSpc>
            </a:pPr>
            <a:r>
              <a:rPr lang="es-MX" sz="1600" b="1" i="0" u="none" strike="noStrike" baseline="0" dirty="0">
                <a:solidFill>
                  <a:srgbClr val="222228"/>
                </a:solidFill>
                <a:latin typeface="Calibri" panose="020F0502020204030204" pitchFamily="34" charset="0"/>
              </a:rPr>
              <a:t>Propiedades Físicas</a:t>
            </a:r>
            <a:endParaRPr lang="es-MX" sz="1600" b="0" i="0" u="none" strike="noStrike" baseline="0" dirty="0">
              <a:solidFill>
                <a:srgbClr val="222228"/>
              </a:solidFill>
              <a:latin typeface="Calibri" panose="020F0502020204030204" pitchFamily="34" charset="0"/>
            </a:endParaRP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Mecánicas (Materiales y Dimensiones).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Eléctricas.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Ópticas.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Electromagnéticas.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Conectores e Interfaces.</a:t>
            </a:r>
          </a:p>
        </p:txBody>
      </p:sp>
    </p:spTree>
    <p:extLst>
      <p:ext uri="{BB962C8B-B14F-4D97-AF65-F5344CB8AC3E}">
        <p14:creationId xmlns:p14="http://schemas.microsoft.com/office/powerpoint/2010/main" val="3914807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842416" y="1785546"/>
            <a:ext cx="7690024" cy="150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Esta capa utiliza medios físicos como el par trenzado, la fibra óptica y el cable coaxial. Dispositivos que operan en esta capa: </a:t>
            </a:r>
            <a:r>
              <a:rPr lang="es-MX" sz="1900" b="1" dirty="0">
                <a:solidFill>
                  <a:schemeClr val="accent6">
                    <a:lumMod val="75000"/>
                  </a:schemeClr>
                </a:solidFill>
                <a:latin typeface="+mn-lt"/>
              </a:rPr>
              <a:t>Amplificadores, repetidores, </a:t>
            </a:r>
            <a:r>
              <a:rPr lang="es-MX" sz="1900" b="1" dirty="0" err="1">
                <a:solidFill>
                  <a:schemeClr val="accent6">
                    <a:lumMod val="75000"/>
                  </a:schemeClr>
                </a:solidFill>
                <a:latin typeface="+mn-lt"/>
              </a:rPr>
              <a:t>hubs</a:t>
            </a:r>
            <a:r>
              <a:rPr lang="es-MX" sz="1900" dirty="0">
                <a:solidFill>
                  <a:schemeClr val="bg2">
                    <a:lumMod val="25000"/>
                  </a:schemeClr>
                </a:solidFill>
                <a:latin typeface="+mn-lt"/>
              </a:rPr>
              <a:t> y </a:t>
            </a:r>
            <a:r>
              <a:rPr lang="es-MX" sz="1900" b="1" dirty="0">
                <a:solidFill>
                  <a:schemeClr val="accent6">
                    <a:lumMod val="75000"/>
                  </a:schemeClr>
                </a:solidFill>
                <a:latin typeface="+mn-lt"/>
              </a:rPr>
              <a:t>Cables</a:t>
            </a:r>
            <a:r>
              <a:rPr lang="es-MX" sz="1900" dirty="0">
                <a:solidFill>
                  <a:schemeClr val="bg2">
                    <a:lumMod val="25000"/>
                  </a:schemeClr>
                </a:solidFill>
                <a:latin typeface="+mn-lt"/>
              </a:rPr>
              <a:t>.</a:t>
            </a:r>
          </a:p>
          <a:p>
            <a:pPr algn="just">
              <a:lnSpc>
                <a:spcPts val="2800"/>
              </a:lnSpc>
            </a:pP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873223" y="1120951"/>
            <a:ext cx="2699911"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9" name="Imagen 8">
            <a:extLst>
              <a:ext uri="{FF2B5EF4-FFF2-40B4-BE49-F238E27FC236}">
                <a16:creationId xmlns:a16="http://schemas.microsoft.com/office/drawing/2014/main" id="{2ADC4E19-CCE5-4B1C-B6EF-8982C0FC147D}"/>
              </a:ext>
            </a:extLst>
          </p:cNvPr>
          <p:cNvPicPr>
            <a:picLocks noChangeAspect="1"/>
          </p:cNvPicPr>
          <p:nvPr/>
        </p:nvPicPr>
        <p:blipFill>
          <a:blip r:embed="rId2"/>
          <a:stretch>
            <a:fillRect/>
          </a:stretch>
        </p:blipFill>
        <p:spPr>
          <a:xfrm>
            <a:off x="2498600" y="3166358"/>
            <a:ext cx="880511" cy="2926938"/>
          </a:xfrm>
          <a:prstGeom prst="rect">
            <a:avLst/>
          </a:prstGeom>
        </p:spPr>
      </p:pic>
      <p:sp>
        <p:nvSpPr>
          <p:cNvPr id="12" name="Text Box 3">
            <a:extLst>
              <a:ext uri="{FF2B5EF4-FFF2-40B4-BE49-F238E27FC236}">
                <a16:creationId xmlns:a16="http://schemas.microsoft.com/office/drawing/2014/main" id="{95590B2E-C358-45C4-906A-AC9D0CD32FAC}"/>
              </a:ext>
            </a:extLst>
          </p:cNvPr>
          <p:cNvSpPr txBox="1">
            <a:spLocks noChangeArrowheads="1"/>
          </p:cNvSpPr>
          <p:nvPr/>
        </p:nvSpPr>
        <p:spPr bwMode="auto">
          <a:xfrm>
            <a:off x="683568" y="3364301"/>
            <a:ext cx="1656184" cy="329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lnSpc>
                <a:spcPts val="2800"/>
              </a:lnSpc>
            </a:pPr>
            <a:r>
              <a:rPr lang="es-MX" sz="1900" dirty="0">
                <a:solidFill>
                  <a:schemeClr val="bg2">
                    <a:lumMod val="25000"/>
                  </a:schemeClr>
                </a:solidFill>
                <a:latin typeface="+mn-lt"/>
              </a:rPr>
              <a:t>Amplificador</a:t>
            </a:r>
          </a:p>
          <a:p>
            <a:pPr algn="r">
              <a:lnSpc>
                <a:spcPts val="2800"/>
              </a:lnSpc>
            </a:pPr>
            <a:endParaRPr lang="es-MX" sz="5400" dirty="0">
              <a:solidFill>
                <a:schemeClr val="bg2">
                  <a:lumMod val="25000"/>
                </a:schemeClr>
              </a:solidFill>
              <a:latin typeface="+mn-lt"/>
            </a:endParaRPr>
          </a:p>
          <a:p>
            <a:pPr algn="r">
              <a:lnSpc>
                <a:spcPts val="2800"/>
              </a:lnSpc>
            </a:pPr>
            <a:endParaRPr lang="es-MX" sz="54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Repetidor</a:t>
            </a:r>
          </a:p>
          <a:p>
            <a:pPr algn="r">
              <a:lnSpc>
                <a:spcPts val="2800"/>
              </a:lnSpc>
            </a:pPr>
            <a:endParaRPr lang="es-MX" sz="1900" dirty="0">
              <a:solidFill>
                <a:schemeClr val="bg2">
                  <a:lumMod val="25000"/>
                </a:schemeClr>
              </a:solidFill>
              <a:latin typeface="+mn-lt"/>
            </a:endParaRPr>
          </a:p>
          <a:p>
            <a:pPr algn="r">
              <a:lnSpc>
                <a:spcPts val="2800"/>
              </a:lnSpc>
            </a:pPr>
            <a:endParaRPr lang="es-MX" sz="19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Hub</a:t>
            </a:r>
          </a:p>
          <a:p>
            <a:pPr algn="just">
              <a:lnSpc>
                <a:spcPts val="2800"/>
              </a:lnSpc>
            </a:pPr>
            <a:endParaRPr lang="es-MX" sz="1900" dirty="0">
              <a:solidFill>
                <a:schemeClr val="bg2">
                  <a:lumMod val="25000"/>
                </a:schemeClr>
              </a:solidFill>
              <a:latin typeface="+mn-lt"/>
            </a:endParaRPr>
          </a:p>
          <a:p>
            <a:pPr algn="just">
              <a:lnSpc>
                <a:spcPts val="2800"/>
              </a:lnSpc>
            </a:pPr>
            <a:endParaRPr lang="es-MX" sz="1900" b="1" dirty="0">
              <a:solidFill>
                <a:schemeClr val="accent6">
                  <a:lumMod val="75000"/>
                </a:schemeClr>
              </a:solidFill>
              <a:latin typeface="+mn-lt"/>
            </a:endParaRPr>
          </a:p>
        </p:txBody>
      </p:sp>
      <p:pic>
        <p:nvPicPr>
          <p:cNvPr id="15" name="Imagen 14" descr="Un conjunto de letras negras en un fondo blanco&#10;&#10;Descripción generada automáticamente con confianza media">
            <a:extLst>
              <a:ext uri="{FF2B5EF4-FFF2-40B4-BE49-F238E27FC236}">
                <a16:creationId xmlns:a16="http://schemas.microsoft.com/office/drawing/2014/main" id="{A0E07F21-4BE4-4721-975A-09C1A96E3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5146699"/>
            <a:ext cx="3672408" cy="1357194"/>
          </a:xfrm>
          <a:prstGeom prst="rect">
            <a:avLst/>
          </a:prstGeom>
        </p:spPr>
      </p:pic>
      <p:pic>
        <p:nvPicPr>
          <p:cNvPr id="17" name="Imagen 16">
            <a:extLst>
              <a:ext uri="{FF2B5EF4-FFF2-40B4-BE49-F238E27FC236}">
                <a16:creationId xmlns:a16="http://schemas.microsoft.com/office/drawing/2014/main" id="{99BF9370-1571-4317-8F80-C529EC6BA965}"/>
              </a:ext>
            </a:extLst>
          </p:cNvPr>
          <p:cNvPicPr>
            <a:picLocks noChangeAspect="1"/>
          </p:cNvPicPr>
          <p:nvPr/>
        </p:nvPicPr>
        <p:blipFill>
          <a:blip r:embed="rId4"/>
          <a:stretch>
            <a:fillRect/>
          </a:stretch>
        </p:blipFill>
        <p:spPr>
          <a:xfrm>
            <a:off x="4427984" y="2724444"/>
            <a:ext cx="3327450" cy="2309401"/>
          </a:xfrm>
          <a:prstGeom prst="rect">
            <a:avLst/>
          </a:prstGeom>
        </p:spPr>
      </p:pic>
    </p:spTree>
    <p:extLst>
      <p:ext uri="{BB962C8B-B14F-4D97-AF65-F5344CB8AC3E}">
        <p14:creationId xmlns:p14="http://schemas.microsoft.com/office/powerpoint/2010/main" val="279412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extLst>
              <p:ext uri="{D42A27DB-BD31-4B8C-83A1-F6EECF244321}">
                <p14:modId xmlns:p14="http://schemas.microsoft.com/office/powerpoint/2010/main" val="3912553987"/>
              </p:ext>
            </p:extLst>
          </p:nvPr>
        </p:nvGraphicFramePr>
        <p:xfrm>
          <a:off x="6804248" y="2282488"/>
          <a:ext cx="1952625" cy="3594784"/>
        </p:xfrm>
        <a:graphic>
          <a:graphicData uri="http://schemas.openxmlformats.org/presentationml/2006/ole">
            <mc:AlternateContent xmlns:mc="http://schemas.openxmlformats.org/markup-compatibility/2006">
              <mc:Choice xmlns:v="urn:schemas-microsoft-com:vml" Requires="v">
                <p:oleObj spid="_x0000_s6225" name="Bitmap Image" r:id="rId3" imgW="1685950" imgH="2590983" progId="Paint.Picture">
                  <p:embed/>
                </p:oleObj>
              </mc:Choice>
              <mc:Fallback>
                <p:oleObj name="Bitmap Image" r:id="rId3" imgW="1685950" imgH="25909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2282488"/>
                        <a:ext cx="1952625" cy="3594784"/>
                      </a:xfrm>
                      <a:prstGeom prst="rect">
                        <a:avLst/>
                      </a:prstGeom>
                      <a:noFill/>
                      <a:ln>
                        <a:noFill/>
                      </a:ln>
                      <a:effectLst/>
                    </p:spPr>
                  </p:pic>
                </p:oleObj>
              </mc:Fallback>
            </mc:AlternateContent>
          </a:graphicData>
        </a:graphic>
      </p:graphicFrame>
      <p:sp>
        <p:nvSpPr>
          <p:cNvPr id="3076" name="Text Box 4"/>
          <p:cNvSpPr txBox="1">
            <a:spLocks noChangeArrowheads="1"/>
          </p:cNvSpPr>
          <p:nvPr/>
        </p:nvSpPr>
        <p:spPr bwMode="auto">
          <a:xfrm>
            <a:off x="714375" y="2071688"/>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surge como una respuesta a la necesidad de </a:t>
            </a:r>
            <a:r>
              <a:rPr lang="es-MX" sz="2000" u="sng" dirty="0">
                <a:solidFill>
                  <a:schemeClr val="bg2">
                    <a:lumMod val="25000"/>
                  </a:schemeClr>
                </a:solidFill>
                <a:latin typeface="+mn-lt"/>
                <a:cs typeface="Arial" pitchFamily="34" charset="0"/>
              </a:rPr>
              <a:t>interconexión de equipos de informática de diferentes fabricantes</a:t>
            </a:r>
            <a:r>
              <a:rPr lang="es-MX" sz="2000" dirty="0">
                <a:solidFill>
                  <a:schemeClr val="bg2">
                    <a:lumMod val="25000"/>
                  </a:schemeClr>
                </a:solidFill>
                <a:latin typeface="+mn-lt"/>
                <a:cs typeface="Arial" pitchFamily="34" charset="0"/>
              </a:rPr>
              <a:t> para comunicarse entre sí con éxito en una red.  </a:t>
            </a:r>
          </a:p>
        </p:txBody>
      </p:sp>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4" y="4174004"/>
            <a:ext cx="535781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La solución: </a:t>
            </a:r>
            <a:r>
              <a:rPr lang="es-MX" sz="2000" b="1" dirty="0">
                <a:solidFill>
                  <a:schemeClr val="accent6">
                    <a:lumMod val="75000"/>
                  </a:schemeClr>
                </a:solidFill>
                <a:latin typeface="+mn-lt"/>
                <a:cs typeface="Arial" pitchFamily="34" charset="0"/>
              </a:rPr>
              <a:t>El modelo OSI</a:t>
            </a:r>
          </a:p>
          <a:p>
            <a:pPr algn="just">
              <a:lnSpc>
                <a:spcPct val="150000"/>
              </a:lnSpc>
              <a:spcBef>
                <a:spcPct val="50000"/>
              </a:spcBef>
            </a:pPr>
            <a:r>
              <a:rPr lang="es-MX" sz="2000" dirty="0">
                <a:solidFill>
                  <a:schemeClr val="bg2">
                    <a:lumMod val="25000"/>
                  </a:schemeClr>
                </a:solidFill>
                <a:latin typeface="+mn-lt"/>
                <a:cs typeface="Arial" pitchFamily="34" charset="0"/>
              </a:rPr>
              <a:t>La </a:t>
            </a:r>
            <a:r>
              <a:rPr lang="es-MX" sz="2000" b="1" dirty="0">
                <a:solidFill>
                  <a:schemeClr val="bg2">
                    <a:lumMod val="25000"/>
                  </a:schemeClr>
                </a:solidFill>
                <a:latin typeface="+mn-lt"/>
                <a:cs typeface="Arial" pitchFamily="34" charset="0"/>
              </a:rPr>
              <a:t>Organización Internacional para la Normalización (ISO) </a:t>
            </a:r>
            <a:r>
              <a:rPr lang="es-MX" sz="2000" dirty="0">
                <a:solidFill>
                  <a:schemeClr val="bg2">
                    <a:lumMod val="25000"/>
                  </a:schemeClr>
                </a:solidFill>
                <a:latin typeface="+mn-lt"/>
                <a:cs typeface="Arial" pitchFamily="34" charset="0"/>
              </a:rPr>
              <a:t>creó en 1984 el modelo de referencia OSI (Open </a:t>
            </a:r>
            <a:r>
              <a:rPr lang="es-MX" sz="2000" dirty="0" err="1">
                <a:solidFill>
                  <a:schemeClr val="bg2">
                    <a:lumMod val="25000"/>
                  </a:schemeClr>
                </a:solidFill>
                <a:latin typeface="+mn-lt"/>
                <a:cs typeface="Arial" pitchFamily="34" charset="0"/>
              </a:rPr>
              <a:t>System</a:t>
            </a:r>
            <a:r>
              <a:rPr lang="es-MX" sz="2000" dirty="0">
                <a:solidFill>
                  <a:schemeClr val="bg2">
                    <a:lumMod val="25000"/>
                  </a:schemeClr>
                </a:solidFill>
                <a:latin typeface="+mn-lt"/>
                <a:cs typeface="Arial" pitchFamily="34" charset="0"/>
              </a:rPr>
              <a:t> </a:t>
            </a:r>
            <a:r>
              <a:rPr lang="es-MX" sz="2000" dirty="0" err="1">
                <a:solidFill>
                  <a:schemeClr val="bg2">
                    <a:lumMod val="25000"/>
                  </a:schemeClr>
                </a:solidFill>
                <a:latin typeface="+mn-lt"/>
                <a:cs typeface="Arial" pitchFamily="34" charset="0"/>
              </a:rPr>
              <a:t>Interconnected</a:t>
            </a:r>
            <a:r>
              <a:rPr lang="es-MX" sz="2000" dirty="0">
                <a:solidFill>
                  <a:schemeClr val="bg2">
                    <a:lumMod val="25000"/>
                  </a:schemeClr>
                </a:solidFill>
                <a:latin typeface="+mn-lt"/>
                <a:cs typeface="Arial" pitchFamily="34" charset="0"/>
              </a:rPr>
              <a:t>)</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976797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box(in)">
                                      <p:cBhvr>
                                        <p:cTn id="11" dur="2000"/>
                                        <p:tgtEl>
                                          <p:spTgt spid="3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4101"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Text Box 3"/>
          <p:cNvSpPr txBox="1">
            <a:spLocks noChangeArrowheads="1"/>
          </p:cNvSpPr>
          <p:nvPr/>
        </p:nvSpPr>
        <p:spPr bwMode="auto">
          <a:xfrm>
            <a:off x="1194233" y="4498174"/>
            <a:ext cx="73566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Simplifica la enseñanza y el aprendizaje</a:t>
            </a:r>
          </a:p>
          <a:p>
            <a:pPr marL="0" lvl="1" algn="just"/>
            <a:r>
              <a:rPr lang="es-MX" sz="1600" dirty="0">
                <a:solidFill>
                  <a:schemeClr val="bg2">
                    <a:lumMod val="25000"/>
                  </a:schemeClr>
                </a:solidFill>
                <a:latin typeface="ZapfHumnst BT"/>
              </a:rPr>
              <a:t>Proporciona un lenguaje común para describir las funciones y capacidades de una red.</a:t>
            </a:r>
          </a:p>
        </p:txBody>
      </p:sp>
      <p:graphicFrame>
        <p:nvGraphicFramePr>
          <p:cNvPr id="18436" name="Object 4"/>
          <p:cNvGraphicFramePr>
            <a:graphicFrameLocks noChangeAspect="1"/>
          </p:cNvGraphicFramePr>
          <p:nvPr>
            <p:extLst>
              <p:ext uri="{D42A27DB-BD31-4B8C-83A1-F6EECF244321}">
                <p14:modId xmlns:p14="http://schemas.microsoft.com/office/powerpoint/2010/main" val="1372941359"/>
              </p:ext>
            </p:extLst>
          </p:nvPr>
        </p:nvGraphicFramePr>
        <p:xfrm>
          <a:off x="513067" y="4528544"/>
          <a:ext cx="542925" cy="409575"/>
        </p:xfrm>
        <a:graphic>
          <a:graphicData uri="http://schemas.openxmlformats.org/presentationml/2006/ole">
            <mc:AlternateContent xmlns:mc="http://schemas.openxmlformats.org/markup-compatibility/2006">
              <mc:Choice xmlns:v="urn:schemas-microsoft-com:vml" Requires="v">
                <p:oleObj spid="_x0000_s17715" name="Bitmap Image" r:id="rId4" imgW="542823" imgH="409738" progId="Paint.Picture">
                  <p:embed/>
                </p:oleObj>
              </mc:Choice>
              <mc:Fallback>
                <p:oleObj name="Bitmap Image" r:id="rId4" imgW="542823" imgH="40973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067" y="4528544"/>
                        <a:ext cx="5429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4" name="Text Box 7"/>
          <p:cNvSpPr txBox="1">
            <a:spLocks noChangeArrowheads="1"/>
          </p:cNvSpPr>
          <p:nvPr/>
        </p:nvSpPr>
        <p:spPr bwMode="auto">
          <a:xfrm>
            <a:off x="1200155" y="5245354"/>
            <a:ext cx="70723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50000"/>
              </a:spcBef>
            </a:pPr>
            <a:r>
              <a:rPr lang="es-MX" b="1" dirty="0">
                <a:solidFill>
                  <a:schemeClr val="accent6">
                    <a:lumMod val="75000"/>
                  </a:schemeClr>
                </a:solidFill>
                <a:latin typeface="ZapfHumnst BT"/>
              </a:rPr>
              <a:t>Asegura la interoperabilidad de tecnologías</a:t>
            </a:r>
          </a:p>
          <a:p>
            <a:pPr algn="just"/>
            <a:r>
              <a:rPr lang="es-MX" sz="1600" dirty="0">
                <a:solidFill>
                  <a:schemeClr val="bg2">
                    <a:lumMod val="25000"/>
                  </a:schemeClr>
                </a:solidFill>
                <a:latin typeface="ZapfHumnst BT"/>
              </a:rPr>
              <a:t>Permite a los distintos tipos de hardware y software de red comunicarse entre sí.</a:t>
            </a:r>
            <a:endParaRPr lang="es-MX" dirty="0">
              <a:solidFill>
                <a:schemeClr val="bg2">
                  <a:lumMod val="25000"/>
                </a:schemeClr>
              </a:solidFill>
              <a:latin typeface="ZapfHumnst BT"/>
            </a:endParaRPr>
          </a:p>
        </p:txBody>
      </p:sp>
      <p:graphicFrame>
        <p:nvGraphicFramePr>
          <p:cNvPr id="18438" name="Object 8"/>
          <p:cNvGraphicFramePr>
            <a:graphicFrameLocks noChangeAspect="1"/>
          </p:cNvGraphicFramePr>
          <p:nvPr>
            <p:extLst>
              <p:ext uri="{D42A27DB-BD31-4B8C-83A1-F6EECF244321}">
                <p14:modId xmlns:p14="http://schemas.microsoft.com/office/powerpoint/2010/main" val="928444301"/>
              </p:ext>
            </p:extLst>
          </p:nvPr>
        </p:nvGraphicFramePr>
        <p:xfrm>
          <a:off x="539660" y="2271675"/>
          <a:ext cx="485775" cy="400050"/>
        </p:xfrm>
        <a:graphic>
          <a:graphicData uri="http://schemas.openxmlformats.org/presentationml/2006/ole">
            <mc:AlternateContent xmlns:mc="http://schemas.openxmlformats.org/markup-compatibility/2006">
              <mc:Choice xmlns:v="urn:schemas-microsoft-com:vml" Requires="v">
                <p:oleObj spid="_x0000_s17716" name="Bitmap Image" r:id="rId6" imgW="485592" imgH="400000" progId="Paint.Picture">
                  <p:embed/>
                </p:oleObj>
              </mc:Choice>
              <mc:Fallback>
                <p:oleObj name="Bitmap Image" r:id="rId6" imgW="485592" imgH="40000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660" y="2271675"/>
                        <a:ext cx="485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6" name="Text Box 13"/>
          <p:cNvSpPr txBox="1">
            <a:spLocks noChangeArrowheads="1"/>
          </p:cNvSpPr>
          <p:nvPr/>
        </p:nvSpPr>
        <p:spPr bwMode="auto">
          <a:xfrm>
            <a:off x="1185002" y="1205948"/>
            <a:ext cx="710088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Reduce la complejidad</a:t>
            </a:r>
          </a:p>
          <a:p>
            <a:pPr marL="12700">
              <a:lnSpc>
                <a:spcPct val="100000"/>
              </a:lnSpc>
              <a:buClr>
                <a:srgbClr val="454551"/>
              </a:buClr>
              <a:tabLst>
                <a:tab pos="241300" algn="l"/>
              </a:tabLst>
            </a:pPr>
            <a:r>
              <a:rPr lang="es-MX" sz="1600" dirty="0">
                <a:solidFill>
                  <a:schemeClr val="bg2">
                    <a:lumMod val="25000"/>
                  </a:schemeClr>
                </a:solidFill>
                <a:latin typeface="ZapfHumnst BT"/>
              </a:rPr>
              <a:t>Separa el proceso de comunicación en pasos simples. </a:t>
            </a:r>
            <a:r>
              <a:rPr lang="es-ES" sz="1600" dirty="0">
                <a:solidFill>
                  <a:schemeClr val="bg2">
                    <a:lumMod val="25000"/>
                  </a:schemeClr>
                </a:solidFill>
                <a:latin typeface="ZapfHumnst BT"/>
              </a:rPr>
              <a:t>Agrupa / divide actividades en módulos.</a:t>
            </a:r>
            <a:endParaRPr lang="es-MX" sz="1600" dirty="0">
              <a:solidFill>
                <a:schemeClr val="bg2">
                  <a:lumMod val="25000"/>
                </a:schemeClr>
              </a:solidFill>
              <a:latin typeface="ZapfHumnst BT"/>
            </a:endParaRPr>
          </a:p>
        </p:txBody>
      </p:sp>
      <p:graphicFrame>
        <p:nvGraphicFramePr>
          <p:cNvPr id="18440" name="Object 14"/>
          <p:cNvGraphicFramePr>
            <a:graphicFrameLocks noChangeAspect="1"/>
          </p:cNvGraphicFramePr>
          <p:nvPr>
            <p:extLst>
              <p:ext uri="{D42A27DB-BD31-4B8C-83A1-F6EECF244321}">
                <p14:modId xmlns:p14="http://schemas.microsoft.com/office/powerpoint/2010/main" val="8146571"/>
              </p:ext>
            </p:extLst>
          </p:nvPr>
        </p:nvGraphicFramePr>
        <p:xfrm>
          <a:off x="470627" y="1205948"/>
          <a:ext cx="457200" cy="465138"/>
        </p:xfrm>
        <a:graphic>
          <a:graphicData uri="http://schemas.openxmlformats.org/presentationml/2006/ole">
            <mc:AlternateContent xmlns:mc="http://schemas.openxmlformats.org/markup-compatibility/2006">
              <mc:Choice xmlns:v="urn:schemas-microsoft-com:vml" Requires="v">
                <p:oleObj spid="_x0000_s17717" name="Bitmap Image" r:id="rId8" imgW="457249" imgH="466523" progId="Paint.Picture">
                  <p:embed/>
                </p:oleObj>
              </mc:Choice>
              <mc:Fallback>
                <p:oleObj name="Bitmap Image" r:id="rId8" imgW="457249" imgH="466523"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627" y="1205948"/>
                        <a:ext cx="4572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7" name="Text Box 13"/>
          <p:cNvSpPr txBox="1">
            <a:spLocks noChangeArrowheads="1"/>
          </p:cNvSpPr>
          <p:nvPr/>
        </p:nvSpPr>
        <p:spPr bwMode="auto">
          <a:xfrm>
            <a:off x="1236375" y="3640675"/>
            <a:ext cx="71008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Facilita la evolución</a:t>
            </a:r>
          </a:p>
          <a:p>
            <a:pPr marL="0" lvl="1" algn="just"/>
            <a:r>
              <a:rPr lang="es-ES" sz="1600" dirty="0">
                <a:solidFill>
                  <a:schemeClr val="bg2">
                    <a:lumMod val="25000"/>
                  </a:schemeClr>
                </a:solidFill>
                <a:latin typeface="ZapfHumnst BT"/>
              </a:rPr>
              <a:t>Evita que los cambios de tecnología en una capa afecten las otras capas.</a:t>
            </a:r>
            <a:endParaRPr lang="es-MX" sz="1600" dirty="0">
              <a:solidFill>
                <a:schemeClr val="bg2">
                  <a:lumMod val="25000"/>
                </a:schemeClr>
              </a:solidFill>
              <a:latin typeface="ZapfHumnst BT"/>
            </a:endParaRPr>
          </a:p>
        </p:txBody>
      </p:sp>
      <p:pic>
        <p:nvPicPr>
          <p:cNvPr id="18442" name="18 Imagen" descr="chipnuevo.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6909" y="3770212"/>
            <a:ext cx="5778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txBox="1">
            <a:spLocks noChangeArrowheads="1"/>
          </p:cNvSpPr>
          <p:nvPr/>
        </p:nvSpPr>
        <p:spPr>
          <a:xfrm>
            <a:off x="-25184" y="-1270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¿Por qué un modelo de capas?</a:t>
            </a:r>
          </a:p>
        </p:txBody>
      </p:sp>
      <p:sp>
        <p:nvSpPr>
          <p:cNvPr id="13" name="Text Box 11"/>
          <p:cNvSpPr txBox="1">
            <a:spLocks noChangeArrowheads="1"/>
          </p:cNvSpPr>
          <p:nvPr/>
        </p:nvSpPr>
        <p:spPr bwMode="auto">
          <a:xfrm>
            <a:off x="1209234" y="2886765"/>
            <a:ext cx="71008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Comunicación solo entre capas adyacentes</a:t>
            </a:r>
          </a:p>
          <a:p>
            <a:pPr marL="0" lvl="1" algn="just"/>
            <a:r>
              <a:rPr lang="es-ES" sz="1600" dirty="0">
                <a:solidFill>
                  <a:schemeClr val="bg2">
                    <a:lumMod val="25000"/>
                  </a:schemeClr>
                </a:solidFill>
                <a:latin typeface="ZapfHumnst BT"/>
              </a:rPr>
              <a:t>Estandariza la interacción entre capas.</a:t>
            </a:r>
            <a:endParaRPr lang="es-MX" sz="1600" dirty="0">
              <a:solidFill>
                <a:schemeClr val="bg2">
                  <a:lumMod val="25000"/>
                </a:schemeClr>
              </a:solidFill>
              <a:latin typeface="ZapfHumnst BT"/>
            </a:endParaRPr>
          </a:p>
        </p:txBody>
      </p:sp>
      <p:sp>
        <p:nvSpPr>
          <p:cNvPr id="16" name="CuadroTexto 15">
            <a:extLst>
              <a:ext uri="{FF2B5EF4-FFF2-40B4-BE49-F238E27FC236}">
                <a16:creationId xmlns:a16="http://schemas.microsoft.com/office/drawing/2014/main" id="{F774D158-61C1-4910-9861-CE2C3EBC0E92}"/>
              </a:ext>
            </a:extLst>
          </p:cNvPr>
          <p:cNvSpPr txBox="1"/>
          <p:nvPr/>
        </p:nvSpPr>
        <p:spPr>
          <a:xfrm>
            <a:off x="1200972" y="2132856"/>
            <a:ext cx="7907532" cy="707886"/>
          </a:xfrm>
          <a:prstGeom prst="rect">
            <a:avLst/>
          </a:prstGeom>
          <a:noFill/>
        </p:spPr>
        <p:txBody>
          <a:bodyPr wrap="square">
            <a:spAutoFit/>
          </a:bodyPr>
          <a:lstStyle/>
          <a:p>
            <a:pPr>
              <a:lnSpc>
                <a:spcPct val="100000"/>
              </a:lnSpc>
              <a:spcBef>
                <a:spcPct val="50000"/>
              </a:spcBef>
              <a:buClr>
                <a:srgbClr val="454551"/>
              </a:buClr>
              <a:tabLst>
                <a:tab pos="241300" algn="l"/>
              </a:tabLst>
            </a:pPr>
            <a:r>
              <a:rPr lang="es-ES" sz="2400" b="1" dirty="0">
                <a:solidFill>
                  <a:schemeClr val="accent6">
                    <a:lumMod val="75000"/>
                  </a:schemeClr>
                </a:solidFill>
                <a:latin typeface="ZapfHumnst BT"/>
              </a:rPr>
              <a:t>Cada capa tiene funciones y protocolos claramente definidos</a:t>
            </a:r>
          </a:p>
          <a:p>
            <a:pPr>
              <a:lnSpc>
                <a:spcPct val="100000"/>
              </a:lnSpc>
              <a:buClr>
                <a:srgbClr val="454551"/>
              </a:buClr>
              <a:tabLst>
                <a:tab pos="241300" algn="l"/>
              </a:tabLst>
            </a:pPr>
            <a:r>
              <a:rPr lang="es-ES" sz="1600" dirty="0">
                <a:solidFill>
                  <a:schemeClr val="bg2">
                    <a:lumMod val="25000"/>
                  </a:schemeClr>
                </a:solidFill>
                <a:latin typeface="ZapfHumnst BT"/>
              </a:rPr>
              <a:t>No se traslapan o repiten entre capas.</a:t>
            </a:r>
            <a:endParaRPr lang="es-ES" sz="2400" b="1" dirty="0">
              <a:solidFill>
                <a:schemeClr val="accent6">
                  <a:lumMod val="75000"/>
                </a:schemeClr>
              </a:solidFill>
              <a:latin typeface="ZapfHumnst BT"/>
            </a:endParaRPr>
          </a:p>
        </p:txBody>
      </p:sp>
      <p:pic>
        <p:nvPicPr>
          <p:cNvPr id="5" name="Imagen 4" descr="Interfaz de usuario gráfica, Aplicación&#10;&#10;Descripción generada automáticamente">
            <a:extLst>
              <a:ext uri="{FF2B5EF4-FFF2-40B4-BE49-F238E27FC236}">
                <a16:creationId xmlns:a16="http://schemas.microsoft.com/office/drawing/2014/main" id="{13924E54-0BDF-4E38-900C-A0155011311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11560" y="2895185"/>
            <a:ext cx="383823" cy="691046"/>
          </a:xfrm>
          <a:prstGeom prst="rect">
            <a:avLst/>
          </a:prstGeom>
        </p:spPr>
      </p:pic>
      <p:pic>
        <p:nvPicPr>
          <p:cNvPr id="7" name="Imagen 6" descr="Diagrama&#10;&#10;Descripción generada automáticamente">
            <a:extLst>
              <a:ext uri="{FF2B5EF4-FFF2-40B4-BE49-F238E27FC236}">
                <a16:creationId xmlns:a16="http://schemas.microsoft.com/office/drawing/2014/main" id="{FAB25FC4-0D07-4B03-9BEC-0CD68648EC7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79512" y="5266023"/>
            <a:ext cx="765561" cy="574530"/>
          </a:xfrm>
          <a:prstGeom prst="rect">
            <a:avLst/>
          </a:prstGeom>
        </p:spPr>
      </p:pic>
    </p:spTree>
    <p:extLst>
      <p:ext uri="{BB962C8B-B14F-4D97-AF65-F5344CB8AC3E}">
        <p14:creationId xmlns:p14="http://schemas.microsoft.com/office/powerpoint/2010/main" val="42727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46"/>
                                        </p:tgtEl>
                                        <p:attrNameLst>
                                          <p:attrName>style.visibility</p:attrName>
                                        </p:attrNameLst>
                                      </p:cBhvr>
                                      <p:to>
                                        <p:strVal val="visible"/>
                                      </p:to>
                                    </p:set>
                                    <p:animEffect transition="in" filter="box(in)">
                                      <p:cBhvr>
                                        <p:cTn id="7" dur="2000"/>
                                        <p:tgtEl>
                                          <p:spTgt spid="143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ircle(in)">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347"/>
                                        </p:tgtEl>
                                        <p:attrNameLst>
                                          <p:attrName>style.visibility</p:attrName>
                                        </p:attrNameLst>
                                      </p:cBhvr>
                                      <p:to>
                                        <p:strVal val="visible"/>
                                      </p:to>
                                    </p:set>
                                    <p:animEffect transition="in" filter="box(in)">
                                      <p:cBhvr>
                                        <p:cTn id="22" dur="2000"/>
                                        <p:tgtEl>
                                          <p:spTgt spid="1434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4343"/>
                                        </p:tgtEl>
                                        <p:attrNameLst>
                                          <p:attrName>style.visibility</p:attrName>
                                        </p:attrNameLst>
                                      </p:cBhvr>
                                      <p:to>
                                        <p:strVal val="visible"/>
                                      </p:to>
                                    </p:set>
                                    <p:animEffect transition="in" filter="box(in)">
                                      <p:cBhvr>
                                        <p:cTn id="27" dur="2000"/>
                                        <p:tgtEl>
                                          <p:spTgt spid="1434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344"/>
                                        </p:tgtEl>
                                        <p:attrNameLst>
                                          <p:attrName>style.visibility</p:attrName>
                                        </p:attrNameLst>
                                      </p:cBhvr>
                                      <p:to>
                                        <p:strVal val="visible"/>
                                      </p:to>
                                    </p:set>
                                    <p:animEffect transition="in" filter="box(in)">
                                      <p:cBhvr>
                                        <p:cTn id="32" dur="2000"/>
                                        <p:tgtEl>
                                          <p:spTgt spid="14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p:bldP spid="14344" grpId="0"/>
      <p:bldP spid="14346" grpId="0"/>
      <p:bldP spid="14347" grpId="0"/>
      <p:bldP spid="13"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2850496" y="1484784"/>
            <a:ext cx="6041984" cy="4869149"/>
          </a:xfrm>
        </p:spPr>
        <p:txBody>
          <a:bodyPr>
            <a:noAutofit/>
          </a:bodyPr>
          <a:lstStyle/>
          <a:p>
            <a:pPr algn="just"/>
            <a:r>
              <a:rPr lang="es-ES" sz="1200" b="1" dirty="0">
                <a:solidFill>
                  <a:schemeClr val="accent6">
                    <a:lumMod val="75000"/>
                  </a:schemeClr>
                </a:solidFill>
              </a:rPr>
              <a:t>Aplicación:</a:t>
            </a:r>
            <a:r>
              <a:rPr lang="es-ES" sz="1200" dirty="0"/>
              <a:t> Proporciona servicios de red a las aplicaciones de los usuarios (Correo electrónico, transferencia de archivos, acceso a computadoras remotas, servicio de nombres, etc.)</a:t>
            </a:r>
          </a:p>
          <a:p>
            <a:pPr algn="just"/>
            <a:r>
              <a:rPr lang="es-ES" sz="1200" b="1" dirty="0">
                <a:solidFill>
                  <a:schemeClr val="accent6">
                    <a:lumMod val="75000"/>
                  </a:schemeClr>
                </a:solidFill>
              </a:rPr>
              <a:t>Presentación: </a:t>
            </a:r>
            <a:r>
              <a:rPr lang="es-ES" sz="1200" dirty="0"/>
              <a:t>Representación común de los datos.</a:t>
            </a:r>
            <a:r>
              <a:rPr lang="es-MX" sz="1200" dirty="0"/>
              <a:t> Define el formato de los datos que se van a intercambiar entre las aplicaciones y ofrece a las aplicaciones servicios de transformación de datos como: compresión y  encriptación </a:t>
            </a:r>
            <a:endParaRPr lang="es-ES" sz="1200" dirty="0"/>
          </a:p>
          <a:p>
            <a:pPr algn="just"/>
            <a:r>
              <a:rPr lang="es-ES" sz="1200" b="1" dirty="0">
                <a:solidFill>
                  <a:schemeClr val="accent6">
                    <a:lumMod val="75000"/>
                  </a:schemeClr>
                </a:solidFill>
              </a:rPr>
              <a:t>Sesión:</a:t>
            </a:r>
            <a:r>
              <a:rPr lang="es-ES" sz="1200" dirty="0"/>
              <a:t> Proporciona servicios a la capa de presentación para organizar el diálogo y administrar el intercambio de datos.</a:t>
            </a:r>
            <a:r>
              <a:rPr lang="es-MX" sz="1200" dirty="0"/>
              <a:t> Establece, mantiene y administra las sesiones entre las aplicaciones.</a:t>
            </a:r>
            <a:endParaRPr lang="es-ES" sz="1200" dirty="0"/>
          </a:p>
          <a:p>
            <a:pPr algn="just"/>
            <a:r>
              <a:rPr lang="es-ES" sz="1200" b="1" dirty="0">
                <a:solidFill>
                  <a:schemeClr val="accent6">
                    <a:lumMod val="75000"/>
                  </a:schemeClr>
                </a:solidFill>
              </a:rPr>
              <a:t>Transporte: </a:t>
            </a:r>
            <a:r>
              <a:rPr lang="es-ES" sz="1200" dirty="0"/>
              <a:t>Define los servicios para segmentar, transferir y rearmar los datos. </a:t>
            </a:r>
            <a:r>
              <a:rPr lang="es-MX" sz="1200" dirty="0"/>
              <a:t>Acepta los datos provenientes de la capa de sesión, los divide en unidades más pequeñas, pasa éstas a la capa de red y se asegura de que todas las piezas lleguen correctamente al otro extremo. </a:t>
            </a:r>
            <a:endParaRPr lang="es-ES" sz="1200" dirty="0"/>
          </a:p>
          <a:p>
            <a:pPr algn="just"/>
            <a:r>
              <a:rPr lang="es-ES" sz="1200" b="1" dirty="0">
                <a:solidFill>
                  <a:schemeClr val="accent6">
                    <a:lumMod val="75000"/>
                  </a:schemeClr>
                </a:solidFill>
              </a:rPr>
              <a:t>Red: </a:t>
            </a:r>
            <a:r>
              <a:rPr lang="es-ES" sz="1200" dirty="0"/>
              <a:t>Proporciona servicios para intercambiar datos en la red entre terminales identificadas. Determina el mejor camino para mover los datos de un lugar a otro. Usa el esquema de direccionamiento IP (Internet </a:t>
            </a:r>
            <a:r>
              <a:rPr lang="es-ES" sz="1200" dirty="0" err="1"/>
              <a:t>Protocol</a:t>
            </a:r>
            <a:r>
              <a:rPr lang="es-ES" sz="1200" dirty="0"/>
              <a:t>).</a:t>
            </a:r>
          </a:p>
          <a:p>
            <a:pPr algn="just"/>
            <a:r>
              <a:rPr lang="es-ES" sz="1200" b="1" dirty="0">
                <a:solidFill>
                  <a:schemeClr val="accent6">
                    <a:lumMod val="75000"/>
                  </a:schemeClr>
                </a:solidFill>
              </a:rPr>
              <a:t>Enlace de datos:</a:t>
            </a:r>
            <a:r>
              <a:rPr lang="es-ES" sz="1200" dirty="0"/>
              <a:t> Proporcionan métodos para intercambiar </a:t>
            </a:r>
            <a:r>
              <a:rPr lang="es-ES" sz="1200" dirty="0" err="1"/>
              <a:t>frames</a:t>
            </a:r>
            <a:r>
              <a:rPr lang="es-ES" sz="1200" dirty="0"/>
              <a:t>/tramas entre dispositivos en un medio común. Maneja la detección y control de errores, la topología de la red y el control de flujo. Usa un direccionamiento físico: MAC (Media Access Control). </a:t>
            </a:r>
          </a:p>
          <a:p>
            <a:pPr algn="just"/>
            <a:r>
              <a:rPr lang="es-ES" sz="1200" b="1" dirty="0">
                <a:solidFill>
                  <a:schemeClr val="accent6">
                    <a:lumMod val="75000"/>
                  </a:schemeClr>
                </a:solidFill>
              </a:rPr>
              <a:t>Físico: </a:t>
            </a:r>
            <a:r>
              <a:rPr lang="es-ES" sz="1200" dirty="0"/>
              <a:t>Describe los medios mecánicos, eléctricos, funcionales y procedimentales para transmitir bits a través de conexiones físicas.</a:t>
            </a:r>
          </a:p>
        </p:txBody>
      </p:sp>
      <p:pic>
        <p:nvPicPr>
          <p:cNvPr id="5" name="Picture 4" descr="Introduction to Networks - Mozilla Firefox"/>
          <p:cNvPicPr>
            <a:picLocks noChangeAspect="1"/>
          </p:cNvPicPr>
          <p:nvPr/>
        </p:nvPicPr>
        <p:blipFill>
          <a:blip r:embed="rId3"/>
          <a:stretch>
            <a:fillRect/>
          </a:stretch>
        </p:blipFill>
        <p:spPr>
          <a:xfrm>
            <a:off x="251520" y="1700808"/>
            <a:ext cx="2530779" cy="3844955"/>
          </a:xfrm>
          <a:prstGeom prst="rect">
            <a:avLst/>
          </a:prstGeom>
        </p:spPr>
      </p:pic>
      <p:sp>
        <p:nvSpPr>
          <p:cNvPr id="6" name="Rectangle 2">
            <a:extLst>
              <a:ext uri="{FF2B5EF4-FFF2-40B4-BE49-F238E27FC236}">
                <a16:creationId xmlns:a16="http://schemas.microsoft.com/office/drawing/2014/main" id="{C82E6E76-980F-47CE-9B31-0FBFC799A621}"/>
              </a:ext>
            </a:extLst>
          </p:cNvPr>
          <p:cNvSpPr txBox="1">
            <a:spLocks noChangeArrowheads="1"/>
          </p:cNvSpPr>
          <p:nvPr/>
        </p:nvSpPr>
        <p:spPr>
          <a:xfrm>
            <a:off x="72008"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
        <p:nvSpPr>
          <p:cNvPr id="7" name="Text Box 3">
            <a:extLst>
              <a:ext uri="{FF2B5EF4-FFF2-40B4-BE49-F238E27FC236}">
                <a16:creationId xmlns:a16="http://schemas.microsoft.com/office/drawing/2014/main" id="{C54EB29B-7422-4DF3-ADB5-EDE6D743F8B6}"/>
              </a:ext>
            </a:extLst>
          </p:cNvPr>
          <p:cNvSpPr txBox="1">
            <a:spLocks noChangeArrowheads="1"/>
          </p:cNvSpPr>
          <p:nvPr/>
        </p:nvSpPr>
        <p:spPr bwMode="auto">
          <a:xfrm>
            <a:off x="219397" y="888624"/>
            <a:ext cx="8588272" cy="42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spcBef>
                <a:spcPct val="50000"/>
              </a:spcBef>
            </a:pPr>
            <a:r>
              <a:rPr lang="es-MX" sz="1200" dirty="0">
                <a:solidFill>
                  <a:srgbClr val="000000"/>
                </a:solidFill>
                <a:latin typeface="+mn-lt"/>
              </a:rPr>
              <a:t>El subsistema completo de comunicaciones ha sido dividido en 7 niveles, cada uno de los cuales realiza una función muy bien definidas:</a:t>
            </a:r>
          </a:p>
        </p:txBody>
      </p:sp>
    </p:spTree>
    <p:extLst>
      <p:ext uri="{BB962C8B-B14F-4D97-AF65-F5344CB8AC3E}">
        <p14:creationId xmlns:p14="http://schemas.microsoft.com/office/powerpoint/2010/main" val="12051589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nvGraphicFramePr>
        <p:xfrm>
          <a:off x="6786563" y="2143125"/>
          <a:ext cx="1952625" cy="3000375"/>
        </p:xfrm>
        <a:graphic>
          <a:graphicData uri="http://schemas.openxmlformats.org/presentationml/2006/ole">
            <mc:AlternateContent xmlns:mc="http://schemas.openxmlformats.org/markup-compatibility/2006">
              <mc:Choice xmlns:v="urn:schemas-microsoft-com:vml" Requires="v">
                <p:oleObj spid="_x0000_s22579" name="Bitmap Image" r:id="rId3" imgW="1685950" imgH="2590983" progId="Paint.Picture">
                  <p:embed/>
                </p:oleObj>
              </mc:Choice>
              <mc:Fallback>
                <p:oleObj name="Bitmap Image" r:id="rId3" imgW="1685950" imgH="25909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6563" y="2143125"/>
                        <a:ext cx="19526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5" y="2492896"/>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a:t>
            </a:r>
            <a:r>
              <a:rPr lang="es-MX" sz="2000" b="1" dirty="0">
                <a:solidFill>
                  <a:schemeClr val="accent6">
                    <a:lumMod val="75000"/>
                  </a:schemeClr>
                </a:solidFill>
                <a:latin typeface="+mn-lt"/>
                <a:cs typeface="Arial" pitchFamily="34" charset="0"/>
              </a:rPr>
              <a:t>es un marco de referencia de estándares, definido en siete capas</a:t>
            </a:r>
            <a:r>
              <a:rPr lang="es-MX" sz="2000" dirty="0">
                <a:solidFill>
                  <a:schemeClr val="bg2">
                    <a:lumMod val="25000"/>
                  </a:schemeClr>
                </a:solidFill>
                <a:latin typeface="+mn-lt"/>
                <a:cs typeface="Arial" pitchFamily="34" charset="0"/>
              </a:rPr>
              <a:t>. Cada uno de los niveles o capas, define un </a:t>
            </a:r>
            <a:r>
              <a:rPr lang="es-MX" sz="2000" b="1" dirty="0">
                <a:solidFill>
                  <a:schemeClr val="accent6">
                    <a:lumMod val="75000"/>
                  </a:schemeClr>
                </a:solidFill>
                <a:latin typeface="+mn-lt"/>
                <a:cs typeface="Arial" pitchFamily="34" charset="0"/>
              </a:rPr>
              <a:t>conjunto de reglas y funciones</a:t>
            </a:r>
            <a:r>
              <a:rPr lang="es-MX" sz="2000" dirty="0">
                <a:solidFill>
                  <a:schemeClr val="bg2">
                    <a:lumMod val="25000"/>
                  </a:schemeClr>
                </a:solidFill>
                <a:latin typeface="+mn-lt"/>
                <a:cs typeface="Arial" pitchFamily="34" charset="0"/>
              </a:rPr>
              <a:t> para facilitar la comunicación.</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6159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09836" y="1556792"/>
            <a:ext cx="7488832" cy="967957"/>
          </a:xfrm>
          <a:prstGeom prst="rect">
            <a:avLst/>
          </a:prstGeom>
          <a:noFill/>
          <a:ln w="9525">
            <a:noFill/>
            <a:miter lim="800000"/>
            <a:headEnd/>
            <a:tailEnd/>
          </a:ln>
          <a:effectLst/>
        </p:spPr>
        <p:txBody>
          <a:bodyPr wrap="square">
            <a:spAutoFit/>
          </a:bodyPr>
          <a:lstStyle/>
          <a:p>
            <a:pPr algn="ctr">
              <a:lnSpc>
                <a:spcPct val="150000"/>
              </a:lnSpc>
              <a:spcBef>
                <a:spcPct val="50000"/>
              </a:spcBef>
              <a:defRPr/>
            </a:pPr>
            <a:r>
              <a:rPr lang="es-MX" sz="2000" dirty="0">
                <a:solidFill>
                  <a:schemeClr val="bg2">
                    <a:lumMod val="25000"/>
                  </a:schemeClr>
                </a:solidFill>
                <a:latin typeface="Calibri" panose="020F0502020204030204" pitchFamily="34" charset="0"/>
              </a:rPr>
              <a:t>El objetivo es que dos computadoras se puedan comunicar aunque están basadas en distintas plataformas de hardware y software.</a:t>
            </a:r>
          </a:p>
        </p:txBody>
      </p:sp>
      <p:graphicFrame>
        <p:nvGraphicFramePr>
          <p:cNvPr id="4101" name="Object 5"/>
          <p:cNvGraphicFramePr>
            <a:graphicFrameLocks noChangeAspect="1"/>
          </p:cNvGraphicFramePr>
          <p:nvPr>
            <p:extLst>
              <p:ext uri="{D42A27DB-BD31-4B8C-83A1-F6EECF244321}">
                <p14:modId xmlns:p14="http://schemas.microsoft.com/office/powerpoint/2010/main" val="1460410008"/>
              </p:ext>
            </p:extLst>
          </p:nvPr>
        </p:nvGraphicFramePr>
        <p:xfrm>
          <a:off x="1979712" y="3212976"/>
          <a:ext cx="5507037" cy="2486025"/>
        </p:xfrm>
        <a:graphic>
          <a:graphicData uri="http://schemas.openxmlformats.org/presentationml/2006/ole">
            <mc:AlternateContent xmlns:mc="http://schemas.openxmlformats.org/markup-compatibility/2006">
              <mc:Choice xmlns:v="urn:schemas-microsoft-com:vml" Requires="v">
                <p:oleObj spid="_x0000_s7249" name="Bitmap Image" r:id="rId3" imgW="5505088" imgH="2486134" progId="Paint.Picture">
                  <p:embed/>
                </p:oleObj>
              </mc:Choice>
              <mc:Fallback>
                <p:oleObj name="Bitmap Image" r:id="rId3" imgW="5505088" imgH="24861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212976"/>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105869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2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1" name="Object 5"/>
          <p:cNvGraphicFramePr>
            <a:graphicFrameLocks noChangeAspect="1"/>
          </p:cNvGraphicFramePr>
          <p:nvPr>
            <p:extLst>
              <p:ext uri="{D42A27DB-BD31-4B8C-83A1-F6EECF244321}">
                <p14:modId xmlns:p14="http://schemas.microsoft.com/office/powerpoint/2010/main" val="4096237877"/>
              </p:ext>
            </p:extLst>
          </p:nvPr>
        </p:nvGraphicFramePr>
        <p:xfrm>
          <a:off x="1994445" y="3789040"/>
          <a:ext cx="5507037" cy="2486025"/>
        </p:xfrm>
        <a:graphic>
          <a:graphicData uri="http://schemas.openxmlformats.org/presentationml/2006/ole">
            <mc:AlternateContent xmlns:mc="http://schemas.openxmlformats.org/markup-compatibility/2006">
              <mc:Choice xmlns:v="urn:schemas-microsoft-com:vml" Requires="v">
                <p:oleObj spid="_x0000_s8273" name="Bitmap Image" r:id="rId3" imgW="5505088" imgH="2486134" progId="Paint.Picture">
                  <p:embed/>
                </p:oleObj>
              </mc:Choice>
              <mc:Fallback>
                <p:oleObj name="Bitmap Image" r:id="rId3" imgW="5505088" imgH="24861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4445" y="3789040"/>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5 CuadroTexto"/>
          <p:cNvSpPr txBox="1">
            <a:spLocks noChangeArrowheads="1"/>
          </p:cNvSpPr>
          <p:nvPr/>
        </p:nvSpPr>
        <p:spPr bwMode="auto">
          <a:xfrm>
            <a:off x="891480" y="1214438"/>
            <a:ext cx="771296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2000" b="1" dirty="0">
                <a:solidFill>
                  <a:schemeClr val="accent6">
                    <a:lumMod val="75000"/>
                  </a:schemeClr>
                </a:solidFill>
                <a:latin typeface="Calibri" panose="020F0502020204030204" pitchFamily="34" charset="0"/>
              </a:rPr>
              <a:t>El modelo OSI es el principal modelo de redes de comunicaciones</a:t>
            </a:r>
            <a:r>
              <a:rPr lang="es-MX" sz="2000" dirty="0">
                <a:solidFill>
                  <a:schemeClr val="bg2">
                    <a:lumMod val="25000"/>
                  </a:schemeClr>
                </a:solidFill>
                <a:latin typeface="Calibri" panose="020F0502020204030204" pitchFamily="34" charset="0"/>
              </a:rPr>
              <a:t>.</a:t>
            </a:r>
          </a:p>
        </p:txBody>
      </p:sp>
      <p:sp>
        <p:nvSpPr>
          <p:cNvPr id="7" name="6 CuadroTexto"/>
          <p:cNvSpPr txBox="1">
            <a:spLocks noChangeArrowheads="1"/>
          </p:cNvSpPr>
          <p:nvPr/>
        </p:nvSpPr>
        <p:spPr bwMode="auto">
          <a:xfrm>
            <a:off x="891480" y="1857375"/>
            <a:ext cx="81450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2000" dirty="0">
                <a:solidFill>
                  <a:schemeClr val="bg2">
                    <a:lumMod val="25000"/>
                  </a:schemeClr>
                </a:solidFill>
                <a:latin typeface="Calibri" panose="020F0502020204030204" pitchFamily="34" charset="0"/>
              </a:rPr>
              <a:t>El modelo </a:t>
            </a:r>
            <a:r>
              <a:rPr lang="es-MX" sz="2000" b="1" dirty="0">
                <a:solidFill>
                  <a:schemeClr val="accent6">
                    <a:lumMod val="75000"/>
                  </a:schemeClr>
                </a:solidFill>
                <a:latin typeface="Calibri" panose="020F0502020204030204" pitchFamily="34" charset="0"/>
              </a:rPr>
              <a:t>OSI </a:t>
            </a:r>
            <a:r>
              <a:rPr lang="es-MX" sz="2000" dirty="0">
                <a:solidFill>
                  <a:schemeClr val="bg2">
                    <a:lumMod val="25000"/>
                  </a:schemeClr>
                </a:solidFill>
                <a:latin typeface="Calibri" panose="020F0502020204030204" pitchFamily="34" charset="0"/>
              </a:rPr>
              <a:t>representa:</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Procesos de comunicación</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Como los datos fluyen de una computadora a otra a través de la red.</a:t>
            </a:r>
          </a:p>
        </p:txBody>
      </p:sp>
      <p:sp>
        <p:nvSpPr>
          <p:cNvPr id="8"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2090987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dissolve">
                                      <p:cBhvr>
                                        <p:cTn id="7" dur="20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690238" y="1167921"/>
            <a:ext cx="70723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¿Qué es un protocolo?</a:t>
            </a:r>
            <a:r>
              <a:rPr lang="es-MX" dirty="0">
                <a:solidFill>
                  <a:schemeClr val="accent5">
                    <a:lumMod val="75000"/>
                  </a:schemeClr>
                </a:solidFill>
                <a:latin typeface="Calibri" panose="020F0502020204030204" pitchFamily="34" charset="0"/>
              </a:rPr>
              <a:t> </a:t>
            </a:r>
          </a:p>
        </p:txBody>
      </p:sp>
      <p:sp>
        <p:nvSpPr>
          <p:cNvPr id="5" name="4 CuadroTexto"/>
          <p:cNvSpPr txBox="1">
            <a:spLocks noChangeArrowheads="1"/>
          </p:cNvSpPr>
          <p:nvPr/>
        </p:nvSpPr>
        <p:spPr bwMode="auto">
          <a:xfrm>
            <a:off x="700074" y="1668056"/>
            <a:ext cx="7904374" cy="177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Calibri" panose="020F0502020204030204" pitchFamily="34" charset="0"/>
              </a:rPr>
              <a:t>Es un conjunto de reglas y procedimientos que definen como interactúan las entidades de comunicación. </a:t>
            </a:r>
          </a:p>
          <a:p>
            <a:pPr algn="just"/>
            <a:endParaRPr lang="es-MX" sz="1100" dirty="0">
              <a:solidFill>
                <a:schemeClr val="bg2">
                  <a:lumMod val="25000"/>
                </a:schemeClr>
              </a:solidFill>
              <a:latin typeface="Calibri" panose="020F0502020204030204" pitchFamily="34" charset="0"/>
            </a:endParaRPr>
          </a:p>
          <a:p>
            <a:pPr algn="just">
              <a:lnSpc>
                <a:spcPts val="3000"/>
              </a:lnSpc>
            </a:pPr>
            <a:r>
              <a:rPr lang="es-MX" sz="2000" b="1" dirty="0">
                <a:solidFill>
                  <a:schemeClr val="bg2">
                    <a:lumMod val="25000"/>
                  </a:schemeClr>
                </a:solidFill>
                <a:latin typeface="Calibri" panose="020F0502020204030204" pitchFamily="34" charset="0"/>
              </a:rPr>
              <a:t>Por ejemplo: </a:t>
            </a:r>
            <a:r>
              <a:rPr lang="es-MX" sz="2000" dirty="0">
                <a:solidFill>
                  <a:schemeClr val="bg2">
                    <a:lumMod val="25000"/>
                  </a:schemeClr>
                </a:solidFill>
                <a:latin typeface="Calibri" panose="020F0502020204030204" pitchFamily="34" charset="0"/>
              </a:rPr>
              <a:t>Si se considera el ejemplo de </a:t>
            </a:r>
            <a:r>
              <a:rPr lang="es-MX" sz="2000" b="1" dirty="0">
                <a:solidFill>
                  <a:schemeClr val="accent6">
                    <a:lumMod val="75000"/>
                  </a:schemeClr>
                </a:solidFill>
                <a:latin typeface="Calibri" panose="020F0502020204030204" pitchFamily="34" charset="0"/>
              </a:rPr>
              <a:t>navegar en la Web</a:t>
            </a:r>
            <a:r>
              <a:rPr lang="es-MX" sz="2000" dirty="0">
                <a:solidFill>
                  <a:schemeClr val="bg2">
                    <a:lumMod val="25000"/>
                  </a:schemeClr>
                </a:solidFill>
                <a:latin typeface="Calibri" panose="020F0502020204030204" pitchFamily="34" charset="0"/>
              </a:rPr>
              <a:t>, el protocolo </a:t>
            </a:r>
            <a:r>
              <a:rPr lang="es-MX" sz="2000" b="1" dirty="0">
                <a:solidFill>
                  <a:schemeClr val="accent6">
                    <a:lumMod val="75000"/>
                  </a:schemeClr>
                </a:solidFill>
                <a:latin typeface="Calibri" panose="020F0502020204030204" pitchFamily="34" charset="0"/>
              </a:rPr>
              <a:t>HTTP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especifica cómo interactúan el cliente y el servidor Web.</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10" name="Imagen 9">
            <a:extLst>
              <a:ext uri="{FF2B5EF4-FFF2-40B4-BE49-F238E27FC236}">
                <a16:creationId xmlns:a16="http://schemas.microsoft.com/office/drawing/2014/main" id="{9689F19B-A0A8-4919-8E84-57180074B3AE}"/>
              </a:ext>
            </a:extLst>
          </p:cNvPr>
          <p:cNvPicPr>
            <a:picLocks noChangeAspect="1"/>
          </p:cNvPicPr>
          <p:nvPr/>
        </p:nvPicPr>
        <p:blipFill>
          <a:blip r:embed="rId3"/>
          <a:stretch>
            <a:fillRect/>
          </a:stretch>
        </p:blipFill>
        <p:spPr>
          <a:xfrm>
            <a:off x="2440693" y="3785313"/>
            <a:ext cx="4227117" cy="1933515"/>
          </a:xfrm>
          <a:prstGeom prst="rect">
            <a:avLst/>
          </a:prstGeom>
        </p:spPr>
      </p:pic>
    </p:spTree>
    <p:extLst>
      <p:ext uri="{BB962C8B-B14F-4D97-AF65-F5344CB8AC3E}">
        <p14:creationId xmlns:p14="http://schemas.microsoft.com/office/powerpoint/2010/main" val="170462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783692" y="1493501"/>
            <a:ext cx="352930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Protocolos</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806786" y="2164551"/>
            <a:ext cx="6643688" cy="252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dirty="0">
                <a:solidFill>
                  <a:schemeClr val="bg2">
                    <a:lumMod val="25000"/>
                  </a:schemeClr>
                </a:solidFill>
                <a:latin typeface="Calibri" panose="020F0502020204030204" pitchFamily="34" charset="0"/>
              </a:rPr>
              <a:t>El fin último de todo protocolo es proporcionar un servicio:</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HTTP</a:t>
            </a:r>
            <a:r>
              <a:rPr lang="es-MX" sz="2000" dirty="0">
                <a:solidFill>
                  <a:schemeClr val="bg2">
                    <a:lumMod val="25000"/>
                  </a:schemeClr>
                </a:solidFill>
                <a:latin typeface="Calibri" panose="020F0502020204030204" pitchFamily="34" charset="0"/>
              </a:rPr>
              <a:t> posibilita la descarga de páginas Web</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FTP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permite la transferencia de archivos</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SMTP</a:t>
            </a:r>
            <a:r>
              <a:rPr lang="es-MX" sz="2000" dirty="0">
                <a:solidFill>
                  <a:schemeClr val="bg2">
                    <a:lumMod val="25000"/>
                  </a:schemeClr>
                </a:solidFill>
                <a:latin typeface="Calibri" panose="020F0502020204030204" pitchFamily="34" charset="0"/>
              </a:rPr>
              <a:t> para la transferencia de correo</a:t>
            </a:r>
          </a:p>
          <a:p>
            <a:pPr lvl="1">
              <a:lnSpc>
                <a:spcPts val="3200"/>
              </a:lnSpc>
              <a:buFont typeface="Wingdings" pitchFamily="2" charset="2"/>
              <a:buChar char="ü"/>
            </a:pPr>
            <a:r>
              <a:rPr lang="es-MX" sz="2000" b="1"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IP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para la transferencia de paquetes</a:t>
            </a:r>
          </a:p>
          <a:p>
            <a:pPr lvl="1">
              <a:lnSpc>
                <a:spcPts val="3200"/>
              </a:lnSpc>
              <a:buFont typeface="Wingdings" pitchFamily="2" charset="2"/>
              <a:buChar char="ü"/>
            </a:pPr>
            <a:r>
              <a:rPr lang="es-MX" sz="2000" dirty="0">
                <a:solidFill>
                  <a:schemeClr val="accent6">
                    <a:lumMod val="7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DNS </a:t>
            </a:r>
            <a:r>
              <a:rPr lang="es-MX" sz="2000" dirty="0">
                <a:solidFill>
                  <a:schemeClr val="bg2">
                    <a:lumMod val="25000"/>
                  </a:schemeClr>
                </a:solidFill>
                <a:latin typeface="Calibri" panose="020F0502020204030204" pitchFamily="34" charset="0"/>
              </a:rPr>
              <a:t>para la búsqueda de direcciones IP</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3665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6 Imagen" descr="cha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621156"/>
            <a:ext cx="26431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CuadroTexto"/>
          <p:cNvSpPr txBox="1">
            <a:spLocks noChangeArrowheads="1"/>
          </p:cNvSpPr>
          <p:nvPr/>
        </p:nvSpPr>
        <p:spPr bwMode="auto">
          <a:xfrm>
            <a:off x="755576" y="1503898"/>
            <a:ext cx="6643687"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Los protocolos son un conjunto de reglas que:</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323528" y="2143828"/>
            <a:ext cx="82089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Definen el </a:t>
            </a:r>
            <a:r>
              <a:rPr lang="es-MX" sz="2000" b="1" dirty="0">
                <a:solidFill>
                  <a:schemeClr val="accent6">
                    <a:lumMod val="75000"/>
                  </a:schemeClr>
                </a:solidFill>
                <a:latin typeface="Calibri" panose="020F0502020204030204" pitchFamily="34" charset="0"/>
              </a:rPr>
              <a:t>formato de los datos </a:t>
            </a:r>
            <a:r>
              <a:rPr lang="es-MX" sz="2000" dirty="0">
                <a:solidFill>
                  <a:schemeClr val="bg2">
                    <a:lumMod val="25000"/>
                  </a:schemeClr>
                </a:solidFill>
                <a:latin typeface="Calibri" panose="020F0502020204030204" pitchFamily="34" charset="0"/>
              </a:rPr>
              <a:t>y cómo serán transmitidos a </a:t>
            </a:r>
          </a:p>
          <a:p>
            <a:pPr lvl="1" algn="just">
              <a:lnSpc>
                <a:spcPct val="150000"/>
              </a:lnSpc>
            </a:pPr>
            <a:r>
              <a:rPr lang="es-MX" sz="2000" dirty="0">
                <a:solidFill>
                  <a:schemeClr val="bg2">
                    <a:lumMod val="25000"/>
                  </a:schemeClr>
                </a:solidFill>
                <a:latin typeface="Calibri" panose="020F0502020204030204" pitchFamily="34" charset="0"/>
              </a:rPr>
              <a:t>     través de la red.</a:t>
            </a:r>
          </a:p>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Hacen la comunicación sobre la red más eficiente</a:t>
            </a:r>
          </a:p>
        </p:txBody>
      </p:sp>
      <p:sp>
        <p:nvSpPr>
          <p:cNvPr id="6" name="5 CuadroTexto"/>
          <p:cNvSpPr txBox="1">
            <a:spLocks noChangeArrowheads="1"/>
          </p:cNvSpPr>
          <p:nvPr/>
        </p:nvSpPr>
        <p:spPr bwMode="auto">
          <a:xfrm>
            <a:off x="679797" y="3866272"/>
            <a:ext cx="342785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nSpc>
                <a:spcPct val="150000"/>
              </a:lnSpc>
            </a:pPr>
            <a:r>
              <a:rPr lang="es-MX" sz="2000" dirty="0">
                <a:solidFill>
                  <a:schemeClr val="bg2">
                    <a:lumMod val="25000"/>
                  </a:schemeClr>
                </a:solidFill>
                <a:latin typeface="Calibri" panose="020F0502020204030204" pitchFamily="34" charset="0"/>
              </a:rPr>
              <a:t>Es muy importante que todos los dispositivos en una red hablen el mismo protocolo.</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097476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2248</TotalTime>
  <Words>2070</Words>
  <Application>Microsoft Office PowerPoint</Application>
  <PresentationFormat>Presentación en pantalla (4:3)</PresentationFormat>
  <Paragraphs>198</Paragraphs>
  <Slides>31</Slides>
  <Notes>12</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2</vt:i4>
      </vt:variant>
      <vt:variant>
        <vt:lpstr>Títulos de diapositiva</vt:lpstr>
      </vt:variant>
      <vt:variant>
        <vt:i4>31</vt:i4>
      </vt:variant>
    </vt:vector>
  </HeadingPairs>
  <TitlesOfParts>
    <vt:vector size="41" baseType="lpstr">
      <vt:lpstr>Arial</vt:lpstr>
      <vt:lpstr>Arial</vt:lpstr>
      <vt:lpstr>Calibri</vt:lpstr>
      <vt:lpstr>Dom Casual</vt:lpstr>
      <vt:lpstr>Times New Roman</vt:lpstr>
      <vt:lpstr>Wingdings</vt:lpstr>
      <vt:lpstr>ZapfHumnst BT</vt:lpstr>
      <vt:lpstr>Tema de Office</vt:lpstr>
      <vt:lpstr>Bitmap Image</vt:lpstr>
      <vt:lpstr>Imagen</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125</cp:revision>
  <dcterms:created xsi:type="dcterms:W3CDTF">2013-06-11T22:32:36Z</dcterms:created>
  <dcterms:modified xsi:type="dcterms:W3CDTF">2022-05-16T00:04:59Z</dcterms:modified>
</cp:coreProperties>
</file>