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7" r:id="rId2"/>
    <p:sldId id="460" r:id="rId3"/>
    <p:sldId id="461" r:id="rId4"/>
    <p:sldId id="817" r:id="rId5"/>
    <p:sldId id="818" r:id="rId6"/>
    <p:sldId id="803" r:id="rId7"/>
    <p:sldId id="809" r:id="rId8"/>
    <p:sldId id="810" r:id="rId9"/>
    <p:sldId id="811" r:id="rId10"/>
    <p:sldId id="812" r:id="rId11"/>
    <p:sldId id="813" r:id="rId12"/>
    <p:sldId id="815" r:id="rId13"/>
    <p:sldId id="819" r:id="rId14"/>
    <p:sldId id="820" r:id="rId15"/>
    <p:sldId id="821" r:id="rId16"/>
    <p:sldId id="824" r:id="rId17"/>
    <p:sldId id="822" r:id="rId18"/>
    <p:sldId id="823" r:id="rId19"/>
    <p:sldId id="296" r:id="rId20"/>
  </p:sldIdLst>
  <p:sldSz cx="9144000" cy="6858000" type="screen4x3"/>
  <p:notesSz cx="7023100" cy="93091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485" autoAdjust="0"/>
    <p:restoredTop sz="93250" autoAdjust="0"/>
  </p:normalViewPr>
  <p:slideViewPr>
    <p:cSldViewPr>
      <p:cViewPr varScale="1">
        <p:scale>
          <a:sx n="103" d="100"/>
          <a:sy n="103" d="100"/>
        </p:scale>
        <p:origin x="2124" y="96"/>
      </p:cViewPr>
      <p:guideLst>
        <p:guide orient="horz" pos="2160"/>
        <p:guide pos="2880"/>
      </p:guideLst>
    </p:cSldViewPr>
  </p:slideViewPr>
  <p:notesTextViewPr>
    <p:cViewPr>
      <p:scale>
        <a:sx n="1" d="1"/>
        <a:sy n="1" d="1"/>
      </p:scale>
      <p:origin x="0" y="0"/>
    </p:cViewPr>
  </p:notesTextViewPr>
  <p:sorterViewPr>
    <p:cViewPr>
      <p:scale>
        <a:sx n="100" d="100"/>
        <a:sy n="100" d="100"/>
      </p:scale>
      <p:origin x="0" y="-342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4"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43343" cy="465455"/>
          </a:xfrm>
          <a:prstGeom prst="rect">
            <a:avLst/>
          </a:prstGeom>
        </p:spPr>
        <p:txBody>
          <a:bodyPr vert="horz" lIns="92612" tIns="46306" rIns="92612" bIns="46306" rtlCol="0"/>
          <a:lstStyle>
            <a:lvl1pPr algn="l">
              <a:defRPr sz="1200"/>
            </a:lvl1pPr>
          </a:lstStyle>
          <a:p>
            <a:endParaRPr lang="es-MX" dirty="0"/>
          </a:p>
        </p:txBody>
      </p:sp>
      <p:sp>
        <p:nvSpPr>
          <p:cNvPr id="3" name="2 Marcador de fecha"/>
          <p:cNvSpPr>
            <a:spLocks noGrp="1"/>
          </p:cNvSpPr>
          <p:nvPr>
            <p:ph type="dt" idx="1"/>
          </p:nvPr>
        </p:nvSpPr>
        <p:spPr>
          <a:xfrm>
            <a:off x="3978132" y="0"/>
            <a:ext cx="3043343" cy="465455"/>
          </a:xfrm>
          <a:prstGeom prst="rect">
            <a:avLst/>
          </a:prstGeom>
        </p:spPr>
        <p:txBody>
          <a:bodyPr vert="horz" lIns="92612" tIns="46306" rIns="92612" bIns="46306" rtlCol="0"/>
          <a:lstStyle>
            <a:lvl1pPr algn="r">
              <a:defRPr sz="1200"/>
            </a:lvl1pPr>
          </a:lstStyle>
          <a:p>
            <a:fld id="{2D445F07-8756-451B-A938-0248325FC7BB}" type="datetimeFigureOut">
              <a:rPr lang="es-MX" smtClean="0"/>
              <a:t>15/05/2022</a:t>
            </a:fld>
            <a:endParaRPr lang="es-MX" dirty="0"/>
          </a:p>
        </p:txBody>
      </p:sp>
      <p:sp>
        <p:nvSpPr>
          <p:cNvPr id="4" name="3 Marcador de imagen de diapositiva"/>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2612" tIns="46306" rIns="92612" bIns="46306" rtlCol="0" anchor="ctr"/>
          <a:lstStyle/>
          <a:p>
            <a:endParaRPr lang="es-MX" dirty="0"/>
          </a:p>
        </p:txBody>
      </p:sp>
      <p:sp>
        <p:nvSpPr>
          <p:cNvPr id="5" name="4 Marcador de notas"/>
          <p:cNvSpPr>
            <a:spLocks noGrp="1"/>
          </p:cNvSpPr>
          <p:nvPr>
            <p:ph type="body" sz="quarter" idx="3"/>
          </p:nvPr>
        </p:nvSpPr>
        <p:spPr>
          <a:xfrm>
            <a:off x="702310" y="4421823"/>
            <a:ext cx="5618480" cy="4189095"/>
          </a:xfrm>
          <a:prstGeom prst="rect">
            <a:avLst/>
          </a:prstGeom>
        </p:spPr>
        <p:txBody>
          <a:bodyPr vert="horz" lIns="92612" tIns="46306" rIns="92612" bIns="46306"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842030"/>
            <a:ext cx="3043343" cy="465455"/>
          </a:xfrm>
          <a:prstGeom prst="rect">
            <a:avLst/>
          </a:prstGeom>
        </p:spPr>
        <p:txBody>
          <a:bodyPr vert="horz" lIns="92612" tIns="46306" rIns="92612" bIns="46306"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978132" y="8842030"/>
            <a:ext cx="3043343" cy="465455"/>
          </a:xfrm>
          <a:prstGeom prst="rect">
            <a:avLst/>
          </a:prstGeom>
        </p:spPr>
        <p:txBody>
          <a:bodyPr vert="horz" lIns="92612" tIns="46306" rIns="92612" bIns="46306" rtlCol="0" anchor="b"/>
          <a:lstStyle>
            <a:lvl1pPr algn="r">
              <a:defRPr sz="1200"/>
            </a:lvl1pPr>
          </a:lstStyle>
          <a:p>
            <a:fld id="{5993AEC0-242E-4FA7-9D3C-51E1036AC3CB}" type="slidenum">
              <a:rPr lang="es-MX" smtClean="0"/>
              <a:t>‹Nº›</a:t>
            </a:fld>
            <a:endParaRPr lang="es-MX" dirty="0"/>
          </a:p>
        </p:txBody>
      </p:sp>
    </p:spTree>
    <p:extLst>
      <p:ext uri="{BB962C8B-B14F-4D97-AF65-F5344CB8AC3E}">
        <p14:creationId xmlns:p14="http://schemas.microsoft.com/office/powerpoint/2010/main" val="3817066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5993AEC0-242E-4FA7-9D3C-51E1036AC3CB}" type="slidenum">
              <a:rPr lang="es-MX" smtClean="0"/>
              <a:t>1</a:t>
            </a:fld>
            <a:endParaRPr lang="es-MX" dirty="0"/>
          </a:p>
        </p:txBody>
      </p:sp>
    </p:spTree>
    <p:extLst>
      <p:ext uri="{BB962C8B-B14F-4D97-AF65-F5344CB8AC3E}">
        <p14:creationId xmlns:p14="http://schemas.microsoft.com/office/powerpoint/2010/main" val="14854257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dirty="0"/>
          </a:p>
        </p:txBody>
      </p:sp>
      <p:sp>
        <p:nvSpPr>
          <p:cNvPr id="4096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56F04661-FEDA-4297-9392-E99059580857}" type="slidenum">
              <a:rPr lang="es-MX" sz="1200"/>
              <a:pPr/>
              <a:t>15</a:t>
            </a:fld>
            <a:endParaRPr lang="es-MX" sz="1200"/>
          </a:p>
        </p:txBody>
      </p:sp>
    </p:spTree>
    <p:extLst>
      <p:ext uri="{BB962C8B-B14F-4D97-AF65-F5344CB8AC3E}">
        <p14:creationId xmlns:p14="http://schemas.microsoft.com/office/powerpoint/2010/main" val="28155323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dirty="0"/>
          </a:p>
        </p:txBody>
      </p:sp>
      <p:sp>
        <p:nvSpPr>
          <p:cNvPr id="4096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56F04661-FEDA-4297-9392-E99059580857}" type="slidenum">
              <a:rPr lang="es-MX" sz="1200"/>
              <a:pPr/>
              <a:t>16</a:t>
            </a:fld>
            <a:endParaRPr lang="es-MX" sz="1200"/>
          </a:p>
        </p:txBody>
      </p:sp>
    </p:spTree>
    <p:extLst>
      <p:ext uri="{BB962C8B-B14F-4D97-AF65-F5344CB8AC3E}">
        <p14:creationId xmlns:p14="http://schemas.microsoft.com/office/powerpoint/2010/main" val="36866346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dirty="0"/>
          </a:p>
        </p:txBody>
      </p:sp>
      <p:sp>
        <p:nvSpPr>
          <p:cNvPr id="4096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56F04661-FEDA-4297-9392-E99059580857}" type="slidenum">
              <a:rPr lang="es-MX" sz="1200"/>
              <a:pPr/>
              <a:t>17</a:t>
            </a:fld>
            <a:endParaRPr lang="es-MX" sz="1200"/>
          </a:p>
        </p:txBody>
      </p:sp>
    </p:spTree>
    <p:extLst>
      <p:ext uri="{BB962C8B-B14F-4D97-AF65-F5344CB8AC3E}">
        <p14:creationId xmlns:p14="http://schemas.microsoft.com/office/powerpoint/2010/main" val="13511901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dirty="0"/>
          </a:p>
        </p:txBody>
      </p:sp>
      <p:sp>
        <p:nvSpPr>
          <p:cNvPr id="4096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56F04661-FEDA-4297-9392-E99059580857}" type="slidenum">
              <a:rPr lang="es-MX" sz="1200"/>
              <a:pPr/>
              <a:t>18</a:t>
            </a:fld>
            <a:endParaRPr lang="es-MX" sz="1200"/>
          </a:p>
        </p:txBody>
      </p:sp>
    </p:spTree>
    <p:extLst>
      <p:ext uri="{BB962C8B-B14F-4D97-AF65-F5344CB8AC3E}">
        <p14:creationId xmlns:p14="http://schemas.microsoft.com/office/powerpoint/2010/main" val="14452838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a:p>
        </p:txBody>
      </p:sp>
      <p:sp>
        <p:nvSpPr>
          <p:cNvPr id="53252"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360DD413-231F-4AC9-8686-13F53941A84A}" type="slidenum">
              <a:rPr lang="es-MX" sz="1200"/>
              <a:pPr/>
              <a:t>19</a:t>
            </a:fld>
            <a:endParaRPr lang="es-MX" sz="1200"/>
          </a:p>
        </p:txBody>
      </p:sp>
    </p:spTree>
    <p:extLst>
      <p:ext uri="{BB962C8B-B14F-4D97-AF65-F5344CB8AC3E}">
        <p14:creationId xmlns:p14="http://schemas.microsoft.com/office/powerpoint/2010/main" val="3249114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s-MX"/>
              <a:t>Unshielded Twisted Pair (UTP) – Par trenzado sin blindaje</a:t>
            </a:r>
          </a:p>
        </p:txBody>
      </p:sp>
      <p:sp>
        <p:nvSpPr>
          <p:cNvPr id="3584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367EF743-8FF5-47A4-A840-9B574142FC6C}" type="slidenum">
              <a:rPr lang="es-MX" sz="1200"/>
              <a:pPr/>
              <a:t>3</a:t>
            </a:fld>
            <a:endParaRPr lang="es-MX" sz="1200"/>
          </a:p>
        </p:txBody>
      </p:sp>
    </p:spTree>
    <p:extLst>
      <p:ext uri="{BB962C8B-B14F-4D97-AF65-F5344CB8AC3E}">
        <p14:creationId xmlns:p14="http://schemas.microsoft.com/office/powerpoint/2010/main" val="2048569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993AEC0-242E-4FA7-9D3C-51E1036AC3CB}" type="slidenum">
              <a:rPr lang="es-MX" smtClean="0"/>
              <a:t>5</a:t>
            </a:fld>
            <a:endParaRPr lang="es-MX" dirty="0"/>
          </a:p>
        </p:txBody>
      </p:sp>
    </p:spTree>
    <p:extLst>
      <p:ext uri="{BB962C8B-B14F-4D97-AF65-F5344CB8AC3E}">
        <p14:creationId xmlns:p14="http://schemas.microsoft.com/office/powerpoint/2010/main" val="2358254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a:p>
        </p:txBody>
      </p:sp>
      <p:sp>
        <p:nvSpPr>
          <p:cNvPr id="36868"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1E5CEDC6-FF9E-4C4B-B8AB-ECAF7FC41997}" type="slidenum">
              <a:rPr lang="es-MX" sz="1200"/>
              <a:pPr/>
              <a:t>9</a:t>
            </a:fld>
            <a:endParaRPr lang="es-MX" sz="1200"/>
          </a:p>
        </p:txBody>
      </p:sp>
    </p:spTree>
    <p:extLst>
      <p:ext uri="{BB962C8B-B14F-4D97-AF65-F5344CB8AC3E}">
        <p14:creationId xmlns:p14="http://schemas.microsoft.com/office/powerpoint/2010/main" val="13182685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a:p>
        </p:txBody>
      </p:sp>
      <p:sp>
        <p:nvSpPr>
          <p:cNvPr id="37892"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C1BC9F65-076D-4D41-94BB-8570E2D32CAC}" type="slidenum">
              <a:rPr lang="es-MX" sz="1200"/>
              <a:pPr/>
              <a:t>10</a:t>
            </a:fld>
            <a:endParaRPr lang="es-MX" sz="1200"/>
          </a:p>
        </p:txBody>
      </p:sp>
    </p:spTree>
    <p:extLst>
      <p:ext uri="{BB962C8B-B14F-4D97-AF65-F5344CB8AC3E}">
        <p14:creationId xmlns:p14="http://schemas.microsoft.com/office/powerpoint/2010/main" val="4016772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dirty="0"/>
          </a:p>
        </p:txBody>
      </p:sp>
      <p:sp>
        <p:nvSpPr>
          <p:cNvPr id="38916"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D026298B-5E7C-4E78-85D0-66EA50753166}" type="slidenum">
              <a:rPr lang="es-MX" sz="1200"/>
              <a:pPr/>
              <a:t>11</a:t>
            </a:fld>
            <a:endParaRPr lang="es-MX" sz="1200"/>
          </a:p>
        </p:txBody>
      </p:sp>
    </p:spTree>
    <p:extLst>
      <p:ext uri="{BB962C8B-B14F-4D97-AF65-F5344CB8AC3E}">
        <p14:creationId xmlns:p14="http://schemas.microsoft.com/office/powerpoint/2010/main" val="1688599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dirty="0"/>
          </a:p>
        </p:txBody>
      </p:sp>
      <p:sp>
        <p:nvSpPr>
          <p:cNvPr id="4096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56F04661-FEDA-4297-9392-E99059580857}" type="slidenum">
              <a:rPr lang="es-MX" sz="1200"/>
              <a:pPr/>
              <a:t>12</a:t>
            </a:fld>
            <a:endParaRPr lang="es-MX" sz="1200"/>
          </a:p>
        </p:txBody>
      </p:sp>
    </p:spTree>
    <p:extLst>
      <p:ext uri="{BB962C8B-B14F-4D97-AF65-F5344CB8AC3E}">
        <p14:creationId xmlns:p14="http://schemas.microsoft.com/office/powerpoint/2010/main" val="14736020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dirty="0"/>
          </a:p>
        </p:txBody>
      </p:sp>
      <p:sp>
        <p:nvSpPr>
          <p:cNvPr id="4096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56F04661-FEDA-4297-9392-E99059580857}" type="slidenum">
              <a:rPr lang="es-MX" sz="1200"/>
              <a:pPr/>
              <a:t>13</a:t>
            </a:fld>
            <a:endParaRPr lang="es-MX" sz="1200"/>
          </a:p>
        </p:txBody>
      </p:sp>
    </p:spTree>
    <p:extLst>
      <p:ext uri="{BB962C8B-B14F-4D97-AF65-F5344CB8AC3E}">
        <p14:creationId xmlns:p14="http://schemas.microsoft.com/office/powerpoint/2010/main" val="21026290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dirty="0"/>
          </a:p>
        </p:txBody>
      </p:sp>
      <p:sp>
        <p:nvSpPr>
          <p:cNvPr id="4096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56F04661-FEDA-4297-9392-E99059580857}" type="slidenum">
              <a:rPr lang="es-MX" sz="1200"/>
              <a:pPr/>
              <a:t>14</a:t>
            </a:fld>
            <a:endParaRPr lang="es-MX" sz="1200"/>
          </a:p>
        </p:txBody>
      </p:sp>
    </p:spTree>
    <p:extLst>
      <p:ext uri="{BB962C8B-B14F-4D97-AF65-F5344CB8AC3E}">
        <p14:creationId xmlns:p14="http://schemas.microsoft.com/office/powerpoint/2010/main" val="1197294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15/05/2022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4231367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15/05/2022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1332895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15/05/2022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878841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15/05/2022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573379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5E75A0DC-66C6-4CEC-A5EB-F8C97CEC3796}" type="datetimeFigureOut">
              <a:rPr lang="es-MX" smtClean="0"/>
              <a:t>15/05/2022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3312786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5E75A0DC-66C6-4CEC-A5EB-F8C97CEC3796}" type="datetimeFigureOut">
              <a:rPr lang="es-MX" smtClean="0"/>
              <a:t>15/05/2022</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3472760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5E75A0DC-66C6-4CEC-A5EB-F8C97CEC3796}" type="datetimeFigureOut">
              <a:rPr lang="es-MX" smtClean="0"/>
              <a:t>15/05/2022</a:t>
            </a:fld>
            <a:endParaRPr lang="es-MX" dirty="0"/>
          </a:p>
        </p:txBody>
      </p:sp>
      <p:sp>
        <p:nvSpPr>
          <p:cNvPr id="8" name="7 Marcador de pie de página"/>
          <p:cNvSpPr>
            <a:spLocks noGrp="1"/>
          </p:cNvSpPr>
          <p:nvPr>
            <p:ph type="ftr" sz="quarter" idx="11"/>
          </p:nvPr>
        </p:nvSpPr>
        <p:spPr/>
        <p:txBody>
          <a:bodyPr/>
          <a:lstStyle/>
          <a:p>
            <a:endParaRPr lang="es-MX" dirty="0"/>
          </a:p>
        </p:txBody>
      </p:sp>
      <p:sp>
        <p:nvSpPr>
          <p:cNvPr id="9" name="8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579156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5E75A0DC-66C6-4CEC-A5EB-F8C97CEC3796}" type="datetimeFigureOut">
              <a:rPr lang="es-MX" smtClean="0"/>
              <a:t>15/05/2022</a:t>
            </a:fld>
            <a:endParaRPr lang="es-MX" dirty="0"/>
          </a:p>
        </p:txBody>
      </p:sp>
      <p:sp>
        <p:nvSpPr>
          <p:cNvPr id="4" name="3 Marcador de pie de página"/>
          <p:cNvSpPr>
            <a:spLocks noGrp="1"/>
          </p:cNvSpPr>
          <p:nvPr>
            <p:ph type="ftr" sz="quarter" idx="11"/>
          </p:nvPr>
        </p:nvSpPr>
        <p:spPr/>
        <p:txBody>
          <a:bodyPr/>
          <a:lstStyle/>
          <a:p>
            <a:endParaRPr lang="es-MX" dirty="0"/>
          </a:p>
        </p:txBody>
      </p:sp>
      <p:sp>
        <p:nvSpPr>
          <p:cNvPr id="5" name="4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17974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5E75A0DC-66C6-4CEC-A5EB-F8C97CEC3796}" type="datetimeFigureOut">
              <a:rPr lang="es-MX" smtClean="0"/>
              <a:t>15/05/2022</a:t>
            </a:fld>
            <a:endParaRPr lang="es-MX" dirty="0"/>
          </a:p>
        </p:txBody>
      </p:sp>
      <p:sp>
        <p:nvSpPr>
          <p:cNvPr id="3" name="2 Marcador de pie de página"/>
          <p:cNvSpPr>
            <a:spLocks noGrp="1"/>
          </p:cNvSpPr>
          <p:nvPr>
            <p:ph type="ftr" sz="quarter" idx="11"/>
          </p:nvPr>
        </p:nvSpPr>
        <p:spPr/>
        <p:txBody>
          <a:bodyPr/>
          <a:lstStyle/>
          <a:p>
            <a:endParaRPr lang="es-MX" dirty="0"/>
          </a:p>
        </p:txBody>
      </p:sp>
      <p:sp>
        <p:nvSpPr>
          <p:cNvPr id="4" name="3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925150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15/05/2022</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244704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15/05/2022</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595927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75A0DC-66C6-4CEC-A5EB-F8C97CEC3796}" type="datetimeFigureOut">
              <a:rPr lang="es-MX" smtClean="0"/>
              <a:t>15/05/2022</a:t>
            </a:fld>
            <a:endParaRPr lang="es-MX"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0176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6.jp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8.wmf"/><Relationship Id="rId4" Type="http://schemas.openxmlformats.org/officeDocument/2006/relationships/oleObject" Target="../embeddings/oleObject6.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20.png"/><Relationship Id="rId4" Type="http://schemas.openxmlformats.org/officeDocument/2006/relationships/oleObject" Target="../embeddings/oleObject7.bin"/></Relationships>
</file>

<file path=ppt/slides/_rels/slide17.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7.wmf"/></Relationships>
</file>

<file path=ppt/slides/_rels/slide8.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9.wmf"/><Relationship Id="rId5" Type="http://schemas.openxmlformats.org/officeDocument/2006/relationships/oleObject" Target="../embeddings/oleObject3.bin"/><Relationship Id="rId10" Type="http://schemas.openxmlformats.org/officeDocument/2006/relationships/image" Target="../media/image11.wmf"/><Relationship Id="rId4" Type="http://schemas.openxmlformats.org/officeDocument/2006/relationships/image" Target="../media/image8.wmf"/><Relationship Id="rId9" Type="http://schemas.openxmlformats.org/officeDocument/2006/relationships/oleObject" Target="../embeddings/oleObject5.bin"/></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Imagen que contiene computer, computadora, tabla, pequeño&#10;&#10;Descripción generada automáticamente">
            <a:extLst>
              <a:ext uri="{FF2B5EF4-FFF2-40B4-BE49-F238E27FC236}">
                <a16:creationId xmlns:a16="http://schemas.microsoft.com/office/drawing/2014/main" id="{A84191A6-563A-4421-A646-760D0C5092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9772" y="3356992"/>
            <a:ext cx="4104456" cy="3078342"/>
          </a:xfrm>
          <a:prstGeom prst="rect">
            <a:avLst/>
          </a:prstGeom>
        </p:spPr>
      </p:pic>
      <p:sp>
        <p:nvSpPr>
          <p:cNvPr id="2" name="Title 1"/>
          <p:cNvSpPr>
            <a:spLocks noGrp="1"/>
          </p:cNvSpPr>
          <p:nvPr>
            <p:ph type="ctrTitle"/>
          </p:nvPr>
        </p:nvSpPr>
        <p:spPr>
          <a:xfrm>
            <a:off x="1045840" y="620688"/>
            <a:ext cx="7342584" cy="1470025"/>
          </a:xfrm>
        </p:spPr>
        <p:txBody>
          <a:bodyPr rtlCol="0">
            <a:normAutofit/>
          </a:bodyPr>
          <a:lstStyle/>
          <a:p>
            <a:pPr algn="l" eaLnBrk="1" fontAlgn="auto" hangingPunct="1">
              <a:spcAft>
                <a:spcPts val="0"/>
              </a:spcAft>
              <a:defRPr/>
            </a:pPr>
            <a:r>
              <a:rPr lang="es-MX" sz="3200" dirty="0">
                <a:solidFill>
                  <a:schemeClr val="bg2">
                    <a:lumMod val="50000"/>
                  </a:schemeClr>
                </a:solidFill>
              </a:rPr>
              <a:t>TC 200B </a:t>
            </a:r>
            <a:br>
              <a:rPr lang="es-MX" sz="3200" dirty="0">
                <a:solidFill>
                  <a:schemeClr val="bg2">
                    <a:lumMod val="50000"/>
                  </a:schemeClr>
                </a:solidFill>
              </a:rPr>
            </a:br>
            <a:r>
              <a:rPr lang="es-MX" sz="3200" dirty="0">
                <a:solidFill>
                  <a:schemeClr val="bg2">
                    <a:lumMod val="50000"/>
                  </a:schemeClr>
                </a:solidFill>
              </a:rPr>
              <a:t>Interconexión de dispositivos</a:t>
            </a:r>
          </a:p>
        </p:txBody>
      </p:sp>
      <p:sp>
        <p:nvSpPr>
          <p:cNvPr id="3" name="Subtitle 2"/>
          <p:cNvSpPr>
            <a:spLocks noGrp="1"/>
          </p:cNvSpPr>
          <p:nvPr>
            <p:ph type="subTitle" idx="1"/>
          </p:nvPr>
        </p:nvSpPr>
        <p:spPr>
          <a:xfrm>
            <a:off x="1371600" y="2376463"/>
            <a:ext cx="6400800" cy="1249288"/>
          </a:xfrm>
        </p:spPr>
        <p:txBody>
          <a:bodyPr rtlCol="0">
            <a:normAutofit/>
          </a:bodyPr>
          <a:lstStyle/>
          <a:p>
            <a:pPr eaLnBrk="1" fontAlgn="auto" hangingPunct="1">
              <a:spcAft>
                <a:spcPts val="0"/>
              </a:spcAft>
              <a:defRPr/>
            </a:pPr>
            <a:r>
              <a:rPr lang="es-MX" b="1" dirty="0">
                <a:solidFill>
                  <a:schemeClr val="accent4">
                    <a:lumMod val="50000"/>
                  </a:schemeClr>
                </a:solidFill>
              </a:rPr>
              <a:t>Capa física</a:t>
            </a:r>
          </a:p>
          <a:p>
            <a:pPr eaLnBrk="1" fontAlgn="auto" hangingPunct="1">
              <a:spcAft>
                <a:spcPts val="0"/>
              </a:spcAft>
              <a:defRPr/>
            </a:pPr>
            <a:r>
              <a:rPr lang="es-MX" sz="2000" dirty="0">
                <a:solidFill>
                  <a:schemeClr val="accent4">
                    <a:lumMod val="50000"/>
                  </a:schemeClr>
                </a:solidFill>
              </a:rPr>
              <a:t>ITESM Campus Querétaro</a:t>
            </a:r>
          </a:p>
        </p:txBody>
      </p:sp>
    </p:spTree>
    <p:extLst>
      <p:ext uri="{BB962C8B-B14F-4D97-AF65-F5344CB8AC3E}">
        <p14:creationId xmlns:p14="http://schemas.microsoft.com/office/powerpoint/2010/main" val="2553855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5"/>
          <p:cNvSpPr txBox="1">
            <a:spLocks noChangeArrowheads="1"/>
          </p:cNvSpPr>
          <p:nvPr/>
        </p:nvSpPr>
        <p:spPr bwMode="auto">
          <a:xfrm>
            <a:off x="571500" y="1143000"/>
            <a:ext cx="3214688"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Times New Roman" pitchFamily="18" charset="0"/>
              <a:buAutoNum type="arabicPeriod" startAt="2"/>
            </a:pPr>
            <a:r>
              <a:rPr lang="es-MX" sz="1800" b="1" dirty="0">
                <a:solidFill>
                  <a:schemeClr val="accent6">
                    <a:lumMod val="75000"/>
                  </a:schemeClr>
                </a:solidFill>
                <a:latin typeface="ZapfHumnst BT"/>
              </a:rPr>
              <a:t>RJ11</a:t>
            </a:r>
          </a:p>
        </p:txBody>
      </p:sp>
      <p:sp>
        <p:nvSpPr>
          <p:cNvPr id="16389" name="25 CuadroTexto"/>
          <p:cNvSpPr txBox="1">
            <a:spLocks noChangeArrowheads="1"/>
          </p:cNvSpPr>
          <p:nvPr/>
        </p:nvSpPr>
        <p:spPr bwMode="auto">
          <a:xfrm>
            <a:off x="857250" y="1928813"/>
            <a:ext cx="4643438" cy="217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sz="1800" dirty="0">
                <a:solidFill>
                  <a:schemeClr val="bg2">
                    <a:lumMod val="25000"/>
                  </a:schemeClr>
                </a:solidFill>
                <a:latin typeface="ZapfHumnst BT"/>
              </a:rPr>
              <a:t>Es el conector más difundido globalmente para la conexión de </a:t>
            </a:r>
            <a:r>
              <a:rPr lang="es-MX" sz="1800" b="1" dirty="0">
                <a:solidFill>
                  <a:schemeClr val="bg2">
                    <a:lumMod val="25000"/>
                  </a:schemeClr>
                </a:solidFill>
                <a:latin typeface="ZapfHumnst BT"/>
              </a:rPr>
              <a:t>aparatos telefónicos </a:t>
            </a:r>
            <a:r>
              <a:rPr lang="es-MX" sz="1800" dirty="0">
                <a:solidFill>
                  <a:schemeClr val="bg2">
                    <a:lumMod val="25000"/>
                  </a:schemeClr>
                </a:solidFill>
                <a:latin typeface="ZapfHumnst BT"/>
              </a:rPr>
              <a:t>convencionales, donde se suelen utilizar generalmente sólo los </a:t>
            </a:r>
            <a:r>
              <a:rPr lang="es-MX" sz="1800" b="1" dirty="0">
                <a:solidFill>
                  <a:schemeClr val="bg2">
                    <a:lumMod val="25000"/>
                  </a:schemeClr>
                </a:solidFill>
                <a:latin typeface="ZapfHumnst BT"/>
              </a:rPr>
              <a:t>dos pines centrales</a:t>
            </a:r>
            <a:r>
              <a:rPr lang="es-MX" sz="1800" dirty="0">
                <a:solidFill>
                  <a:schemeClr val="bg2">
                    <a:lumMod val="25000"/>
                  </a:schemeClr>
                </a:solidFill>
                <a:latin typeface="ZapfHumnst BT"/>
              </a:rPr>
              <a:t>.</a:t>
            </a:r>
          </a:p>
        </p:txBody>
      </p:sp>
      <p:pic>
        <p:nvPicPr>
          <p:cNvPr id="12293" name="8 Imagen" descr="rj1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86438" y="2000250"/>
            <a:ext cx="2800350" cy="35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25 CuadroTexto"/>
          <p:cNvSpPr txBox="1">
            <a:spLocks noChangeArrowheads="1"/>
          </p:cNvSpPr>
          <p:nvPr/>
        </p:nvSpPr>
        <p:spPr bwMode="auto">
          <a:xfrm>
            <a:off x="857250" y="3789040"/>
            <a:ext cx="4714875" cy="133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sz="1800" dirty="0">
                <a:solidFill>
                  <a:schemeClr val="bg2">
                    <a:lumMod val="25000"/>
                  </a:schemeClr>
                </a:solidFill>
                <a:latin typeface="ZapfHumnst BT"/>
              </a:rPr>
              <a:t>Es de medidas reducidas y tiene </a:t>
            </a:r>
            <a:r>
              <a:rPr lang="es-MX" sz="1800" b="1" dirty="0">
                <a:solidFill>
                  <a:schemeClr val="bg2">
                    <a:lumMod val="25000"/>
                  </a:schemeClr>
                </a:solidFill>
                <a:latin typeface="ZapfHumnst BT"/>
              </a:rPr>
              <a:t>seis contactos</a:t>
            </a:r>
            <a:r>
              <a:rPr lang="es-MX" sz="1800" dirty="0">
                <a:solidFill>
                  <a:schemeClr val="bg2">
                    <a:lumMod val="25000"/>
                  </a:schemeClr>
                </a:solidFill>
                <a:latin typeface="ZapfHumnst BT"/>
              </a:rPr>
              <a:t> como para soportar cables de hasta esa cantidad de hilos. </a:t>
            </a:r>
          </a:p>
        </p:txBody>
      </p:sp>
      <p:sp>
        <p:nvSpPr>
          <p:cNvPr id="8"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Tipos de conectores</a:t>
            </a:r>
          </a:p>
        </p:txBody>
      </p:sp>
    </p:spTree>
    <p:extLst>
      <p:ext uri="{BB962C8B-B14F-4D97-AF65-F5344CB8AC3E}">
        <p14:creationId xmlns:p14="http://schemas.microsoft.com/office/powerpoint/2010/main" val="31704120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6389"/>
                                        </p:tgtEl>
                                        <p:attrNameLst>
                                          <p:attrName>style.visibility</p:attrName>
                                        </p:attrNameLst>
                                      </p:cBhvr>
                                      <p:to>
                                        <p:strVal val="visible"/>
                                      </p:to>
                                    </p:set>
                                    <p:animEffect transition="in" filter="box(in)">
                                      <p:cBhvr>
                                        <p:cTn id="12" dur="500"/>
                                        <p:tgtEl>
                                          <p:spTgt spid="1638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ox(in)">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6389"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
          <p:cNvSpPr txBox="1">
            <a:spLocks noChangeArrowheads="1"/>
          </p:cNvSpPr>
          <p:nvPr/>
        </p:nvSpPr>
        <p:spPr bwMode="auto">
          <a:xfrm>
            <a:off x="571500" y="928688"/>
            <a:ext cx="6286500" cy="560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200000"/>
              </a:lnSpc>
              <a:spcBef>
                <a:spcPct val="50000"/>
              </a:spcBef>
            </a:pPr>
            <a:r>
              <a:rPr lang="es-MX" sz="1800" b="1" dirty="0">
                <a:solidFill>
                  <a:schemeClr val="accent5">
                    <a:lumMod val="75000"/>
                  </a:schemeClr>
                </a:solidFill>
                <a:latin typeface="ZapfHumnst BT"/>
              </a:rPr>
              <a:t>La capa física define los </a:t>
            </a:r>
            <a:r>
              <a:rPr lang="es-MX" sz="1800" b="1" u="sng" dirty="0">
                <a:solidFill>
                  <a:schemeClr val="accent5">
                    <a:lumMod val="75000"/>
                  </a:schemeClr>
                </a:solidFill>
                <a:latin typeface="ZapfHumnst BT"/>
              </a:rPr>
              <a:t>tipos de puertos</a:t>
            </a:r>
            <a:r>
              <a:rPr lang="es-MX" sz="1800" b="1" dirty="0">
                <a:solidFill>
                  <a:schemeClr val="accent5">
                    <a:lumMod val="75000"/>
                  </a:schemeClr>
                </a:solidFill>
                <a:latin typeface="ZapfHumnst BT"/>
              </a:rPr>
              <a:t>:</a:t>
            </a:r>
          </a:p>
        </p:txBody>
      </p:sp>
      <p:sp>
        <p:nvSpPr>
          <p:cNvPr id="10" name="Text Box 5"/>
          <p:cNvSpPr txBox="1">
            <a:spLocks noChangeArrowheads="1"/>
          </p:cNvSpPr>
          <p:nvPr/>
        </p:nvSpPr>
        <p:spPr bwMode="auto">
          <a:xfrm>
            <a:off x="571500" y="1643063"/>
            <a:ext cx="5357813"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Times New Roman" pitchFamily="18" charset="0"/>
              <a:buAutoNum type="arabicPeriod"/>
            </a:pPr>
            <a:r>
              <a:rPr lang="es-MX" sz="1800" b="1" u="sng" dirty="0">
                <a:solidFill>
                  <a:schemeClr val="accent6">
                    <a:lumMod val="75000"/>
                  </a:schemeClr>
                </a:solidFill>
                <a:latin typeface="ZapfHumnst BT"/>
              </a:rPr>
              <a:t>Puerto Ethernet</a:t>
            </a:r>
          </a:p>
        </p:txBody>
      </p:sp>
      <p:sp>
        <p:nvSpPr>
          <p:cNvPr id="17413" name="25 CuadroTexto"/>
          <p:cNvSpPr txBox="1">
            <a:spLocks noChangeArrowheads="1"/>
          </p:cNvSpPr>
          <p:nvPr/>
        </p:nvSpPr>
        <p:spPr bwMode="auto">
          <a:xfrm>
            <a:off x="928688" y="2286000"/>
            <a:ext cx="3929062" cy="1338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sz="1800" dirty="0">
                <a:solidFill>
                  <a:schemeClr val="bg2">
                    <a:lumMod val="25000"/>
                  </a:schemeClr>
                </a:solidFill>
                <a:latin typeface="ZapfHumnst BT"/>
              </a:rPr>
              <a:t>Ethernet es el nombre de una tecnología de redes LAN basada en tramas de datos (</a:t>
            </a:r>
            <a:r>
              <a:rPr lang="es-MX" sz="1800" b="1" dirty="0" err="1">
                <a:solidFill>
                  <a:schemeClr val="bg2">
                    <a:lumMod val="25000"/>
                  </a:schemeClr>
                </a:solidFill>
                <a:latin typeface="ZapfHumnst BT"/>
              </a:rPr>
              <a:t>frames</a:t>
            </a:r>
            <a:r>
              <a:rPr lang="es-MX" sz="1800" dirty="0">
                <a:solidFill>
                  <a:schemeClr val="bg2">
                    <a:lumMod val="25000"/>
                  </a:schemeClr>
                </a:solidFill>
                <a:latin typeface="ZapfHumnst BT"/>
              </a:rPr>
              <a:t>). </a:t>
            </a:r>
          </a:p>
        </p:txBody>
      </p:sp>
      <p:pic>
        <p:nvPicPr>
          <p:cNvPr id="13318" name="12 Imagen" descr="puertos.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86375" y="1785938"/>
            <a:ext cx="3268663" cy="435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25 CuadroTexto"/>
          <p:cNvSpPr txBox="1">
            <a:spLocks noChangeArrowheads="1"/>
          </p:cNvSpPr>
          <p:nvPr/>
        </p:nvSpPr>
        <p:spPr bwMode="auto">
          <a:xfrm>
            <a:off x="928688" y="3714750"/>
            <a:ext cx="4286250" cy="258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sz="1800" b="1" dirty="0">
                <a:solidFill>
                  <a:schemeClr val="bg2">
                    <a:lumMod val="25000"/>
                  </a:schemeClr>
                </a:solidFill>
                <a:latin typeface="ZapfHumnst BT"/>
              </a:rPr>
              <a:t>Ethernet define:</a:t>
            </a:r>
          </a:p>
          <a:p>
            <a:pPr algn="just" eaLnBrk="1" hangingPunct="1">
              <a:lnSpc>
                <a:spcPct val="150000"/>
              </a:lnSpc>
              <a:buFont typeface="Wingdings" pitchFamily="2" charset="2"/>
              <a:buChar char="q"/>
            </a:pPr>
            <a:r>
              <a:rPr lang="es-MX" sz="1800" dirty="0">
                <a:solidFill>
                  <a:schemeClr val="bg2">
                    <a:lumMod val="25000"/>
                  </a:schemeClr>
                </a:solidFill>
                <a:latin typeface="ZapfHumnst BT"/>
              </a:rPr>
              <a:t>  Las </a:t>
            </a:r>
            <a:r>
              <a:rPr lang="es-MX" sz="1800" b="1" dirty="0">
                <a:solidFill>
                  <a:schemeClr val="bg2">
                    <a:lumMod val="25000"/>
                  </a:schemeClr>
                </a:solidFill>
                <a:latin typeface="ZapfHumnst BT"/>
              </a:rPr>
              <a:t>características de cableado</a:t>
            </a:r>
            <a:r>
              <a:rPr lang="es-MX" sz="1800" dirty="0">
                <a:solidFill>
                  <a:schemeClr val="bg2">
                    <a:lumMod val="25000"/>
                  </a:schemeClr>
                </a:solidFill>
                <a:latin typeface="ZapfHumnst BT"/>
              </a:rPr>
              <a:t> </a:t>
            </a:r>
          </a:p>
          <a:p>
            <a:pPr algn="just" eaLnBrk="1" hangingPunct="1">
              <a:lnSpc>
                <a:spcPct val="150000"/>
              </a:lnSpc>
            </a:pPr>
            <a:r>
              <a:rPr lang="es-MX" sz="1800" dirty="0">
                <a:solidFill>
                  <a:schemeClr val="bg2">
                    <a:lumMod val="25000"/>
                  </a:schemeClr>
                </a:solidFill>
                <a:latin typeface="ZapfHumnst BT"/>
              </a:rPr>
              <a:t>      y </a:t>
            </a:r>
            <a:r>
              <a:rPr lang="es-MX" sz="1800" b="1" dirty="0">
                <a:solidFill>
                  <a:schemeClr val="bg2">
                    <a:lumMod val="25000"/>
                  </a:schemeClr>
                </a:solidFill>
                <a:latin typeface="ZapfHumnst BT"/>
              </a:rPr>
              <a:t>señalización</a:t>
            </a:r>
            <a:r>
              <a:rPr lang="es-MX" sz="1800" dirty="0">
                <a:solidFill>
                  <a:schemeClr val="bg2">
                    <a:lumMod val="25000"/>
                  </a:schemeClr>
                </a:solidFill>
                <a:latin typeface="ZapfHumnst BT"/>
              </a:rPr>
              <a:t> de nivel físico</a:t>
            </a:r>
          </a:p>
          <a:p>
            <a:pPr algn="just" eaLnBrk="1" hangingPunct="1">
              <a:lnSpc>
                <a:spcPct val="150000"/>
              </a:lnSpc>
              <a:buFont typeface="Wingdings" pitchFamily="2" charset="2"/>
              <a:buChar char="q"/>
            </a:pPr>
            <a:r>
              <a:rPr lang="es-MX" sz="1800" dirty="0">
                <a:solidFill>
                  <a:schemeClr val="bg2">
                    <a:lumMod val="25000"/>
                  </a:schemeClr>
                </a:solidFill>
                <a:latin typeface="ZapfHumnst BT"/>
              </a:rPr>
              <a:t>  Los </a:t>
            </a:r>
            <a:r>
              <a:rPr lang="es-MX" sz="1800" b="1" dirty="0">
                <a:solidFill>
                  <a:schemeClr val="bg2">
                    <a:lumMod val="25000"/>
                  </a:schemeClr>
                </a:solidFill>
                <a:latin typeface="ZapfHumnst BT"/>
              </a:rPr>
              <a:t>formatos</a:t>
            </a:r>
            <a:r>
              <a:rPr lang="es-MX" sz="1800" dirty="0">
                <a:solidFill>
                  <a:schemeClr val="bg2">
                    <a:lumMod val="25000"/>
                  </a:schemeClr>
                </a:solidFill>
                <a:latin typeface="ZapfHumnst BT"/>
              </a:rPr>
              <a:t> </a:t>
            </a:r>
            <a:r>
              <a:rPr lang="es-MX" sz="1800" b="1" dirty="0">
                <a:solidFill>
                  <a:schemeClr val="bg2">
                    <a:lumMod val="25000"/>
                  </a:schemeClr>
                </a:solidFill>
                <a:latin typeface="ZapfHumnst BT"/>
              </a:rPr>
              <a:t>de trama (</a:t>
            </a:r>
            <a:r>
              <a:rPr lang="es-MX" sz="1800" b="1" dirty="0" err="1">
                <a:solidFill>
                  <a:schemeClr val="bg2">
                    <a:lumMod val="25000"/>
                  </a:schemeClr>
                </a:solidFill>
                <a:latin typeface="ZapfHumnst BT"/>
              </a:rPr>
              <a:t>frame</a:t>
            </a:r>
            <a:r>
              <a:rPr lang="es-MX" sz="1800" b="1" dirty="0">
                <a:solidFill>
                  <a:schemeClr val="bg2">
                    <a:lumMod val="25000"/>
                  </a:schemeClr>
                </a:solidFill>
                <a:latin typeface="ZapfHumnst BT"/>
              </a:rPr>
              <a:t>)</a:t>
            </a:r>
            <a:endParaRPr lang="es-MX" sz="1800" dirty="0">
              <a:solidFill>
                <a:schemeClr val="bg2">
                  <a:lumMod val="25000"/>
                </a:schemeClr>
              </a:solidFill>
              <a:latin typeface="ZapfHumnst BT"/>
            </a:endParaRPr>
          </a:p>
          <a:p>
            <a:pPr algn="just" eaLnBrk="1" hangingPunct="1">
              <a:lnSpc>
                <a:spcPct val="150000"/>
              </a:lnSpc>
            </a:pPr>
            <a:r>
              <a:rPr lang="es-MX" sz="1800" dirty="0">
                <a:solidFill>
                  <a:schemeClr val="bg2">
                    <a:lumMod val="25000"/>
                  </a:schemeClr>
                </a:solidFill>
                <a:latin typeface="ZapfHumnst BT"/>
              </a:rPr>
              <a:t>     del nivel de </a:t>
            </a:r>
            <a:r>
              <a:rPr lang="es-MX" sz="1800" b="1" dirty="0">
                <a:solidFill>
                  <a:schemeClr val="bg2">
                    <a:lumMod val="25000"/>
                  </a:schemeClr>
                </a:solidFill>
                <a:latin typeface="ZapfHumnst BT"/>
              </a:rPr>
              <a:t>enlace de datos </a:t>
            </a:r>
            <a:r>
              <a:rPr lang="es-MX" sz="1800" dirty="0">
                <a:solidFill>
                  <a:schemeClr val="bg2">
                    <a:lumMod val="25000"/>
                  </a:schemeClr>
                </a:solidFill>
                <a:latin typeface="ZapfHumnst BT"/>
              </a:rPr>
              <a:t>del   </a:t>
            </a:r>
          </a:p>
          <a:p>
            <a:pPr algn="just" eaLnBrk="1" hangingPunct="1">
              <a:lnSpc>
                <a:spcPct val="150000"/>
              </a:lnSpc>
            </a:pPr>
            <a:r>
              <a:rPr lang="es-MX" sz="1800" dirty="0">
                <a:solidFill>
                  <a:schemeClr val="bg2">
                    <a:lumMod val="25000"/>
                  </a:schemeClr>
                </a:solidFill>
                <a:latin typeface="ZapfHumnst BT"/>
              </a:rPr>
              <a:t>     modelo OSI. </a:t>
            </a:r>
          </a:p>
        </p:txBody>
      </p:sp>
      <p:sp>
        <p:nvSpPr>
          <p:cNvPr id="9"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Tipos de puertos</a:t>
            </a:r>
          </a:p>
        </p:txBody>
      </p:sp>
    </p:spTree>
    <p:extLst>
      <p:ext uri="{BB962C8B-B14F-4D97-AF65-F5344CB8AC3E}">
        <p14:creationId xmlns:p14="http://schemas.microsoft.com/office/powerpoint/2010/main" val="28194815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ox(in)">
                                      <p:cBhvr>
                                        <p:cTn id="12" dur="500"/>
                                        <p:tgtEl>
                                          <p:spTgt spid="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7413"/>
                                        </p:tgtEl>
                                        <p:attrNameLst>
                                          <p:attrName>style.visibility</p:attrName>
                                        </p:attrNameLst>
                                      </p:cBhvr>
                                      <p:to>
                                        <p:strVal val="visible"/>
                                      </p:to>
                                    </p:set>
                                    <p:animEffect transition="in" filter="box(in)">
                                      <p:cBhvr>
                                        <p:cTn id="17" dur="500"/>
                                        <p:tgtEl>
                                          <p:spTgt spid="1741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ox(in)">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7413"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5"/>
          <p:cNvSpPr txBox="1">
            <a:spLocks noChangeArrowheads="1"/>
          </p:cNvSpPr>
          <p:nvPr/>
        </p:nvSpPr>
        <p:spPr bwMode="auto">
          <a:xfrm>
            <a:off x="500063" y="1000125"/>
            <a:ext cx="228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Times New Roman" pitchFamily="18" charset="0"/>
              <a:buAutoNum type="arabicPeriod" startAt="2"/>
            </a:pPr>
            <a:r>
              <a:rPr lang="es-MX" sz="1800" b="1" u="sng" dirty="0">
                <a:solidFill>
                  <a:schemeClr val="accent6">
                    <a:lumMod val="75000"/>
                  </a:schemeClr>
                </a:solidFill>
                <a:latin typeface="ZapfHumnst BT"/>
              </a:rPr>
              <a:t>Puerto Serial</a:t>
            </a:r>
          </a:p>
        </p:txBody>
      </p:sp>
      <p:sp>
        <p:nvSpPr>
          <p:cNvPr id="19460" name="25 CuadroTexto"/>
          <p:cNvSpPr txBox="1">
            <a:spLocks noChangeArrowheads="1"/>
          </p:cNvSpPr>
          <p:nvPr/>
        </p:nvSpPr>
        <p:spPr bwMode="auto">
          <a:xfrm>
            <a:off x="785813" y="1785938"/>
            <a:ext cx="5214937"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sz="1800" dirty="0">
                <a:solidFill>
                  <a:schemeClr val="bg2">
                    <a:lumMod val="25000"/>
                  </a:schemeClr>
                </a:solidFill>
                <a:latin typeface="ZapfHumnst BT"/>
              </a:rPr>
              <a:t>Es una interfaz de comunicaciones entre </a:t>
            </a:r>
            <a:r>
              <a:rPr lang="es-MX" sz="1800" b="1" dirty="0">
                <a:solidFill>
                  <a:schemeClr val="bg2">
                    <a:lumMod val="25000"/>
                  </a:schemeClr>
                </a:solidFill>
                <a:latin typeface="ZapfHumnst BT"/>
              </a:rPr>
              <a:t>computadoras</a:t>
            </a:r>
            <a:r>
              <a:rPr lang="es-MX" sz="1800" dirty="0">
                <a:solidFill>
                  <a:schemeClr val="bg2">
                    <a:lumMod val="25000"/>
                  </a:schemeClr>
                </a:solidFill>
                <a:latin typeface="ZapfHumnst BT"/>
              </a:rPr>
              <a:t> y </a:t>
            </a:r>
            <a:r>
              <a:rPr lang="es-MX" sz="1800" b="1" dirty="0">
                <a:solidFill>
                  <a:schemeClr val="bg2">
                    <a:lumMod val="25000"/>
                  </a:schemeClr>
                </a:solidFill>
                <a:latin typeface="ZapfHumnst BT"/>
              </a:rPr>
              <a:t>periféricos</a:t>
            </a:r>
            <a:r>
              <a:rPr lang="es-MX" sz="1800" dirty="0">
                <a:solidFill>
                  <a:schemeClr val="bg2">
                    <a:lumMod val="25000"/>
                  </a:schemeClr>
                </a:solidFill>
                <a:latin typeface="ZapfHumnst BT"/>
              </a:rPr>
              <a:t> en donde la información es transmitida bit a bit enviando o recibiendo un solo bit a la vez.</a:t>
            </a:r>
          </a:p>
        </p:txBody>
      </p:sp>
      <p:sp>
        <p:nvSpPr>
          <p:cNvPr id="19461" name="10 CuadroTexto"/>
          <p:cNvSpPr txBox="1">
            <a:spLocks noChangeArrowheads="1"/>
          </p:cNvSpPr>
          <p:nvPr/>
        </p:nvSpPr>
        <p:spPr bwMode="auto">
          <a:xfrm>
            <a:off x="782349" y="3587229"/>
            <a:ext cx="7929562"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sz="1800" dirty="0">
                <a:solidFill>
                  <a:schemeClr val="bg2">
                    <a:lumMod val="25000"/>
                  </a:schemeClr>
                </a:solidFill>
                <a:latin typeface="ZapfHumnst BT"/>
              </a:rPr>
              <a:t>En muchos periféricos la interfaz USB ha reemplazado al puerto serial. Sin embargo, los puertos seriales todavía  pueden encontrarse en:</a:t>
            </a:r>
          </a:p>
          <a:p>
            <a:pPr algn="just" eaLnBrk="1" hangingPunct="1">
              <a:lnSpc>
                <a:spcPct val="150000"/>
              </a:lnSpc>
              <a:buFont typeface="Wingdings" pitchFamily="2" charset="2"/>
              <a:buChar char="ü"/>
            </a:pPr>
            <a:r>
              <a:rPr lang="es-MX" sz="1800" dirty="0">
                <a:solidFill>
                  <a:schemeClr val="bg2">
                    <a:lumMod val="25000"/>
                  </a:schemeClr>
                </a:solidFill>
                <a:latin typeface="ZapfHumnst BT"/>
              </a:rPr>
              <a:t>  Sistemas de automatización industrial </a:t>
            </a:r>
          </a:p>
          <a:p>
            <a:pPr algn="just" eaLnBrk="1" hangingPunct="1">
              <a:lnSpc>
                <a:spcPct val="150000"/>
              </a:lnSpc>
              <a:buFont typeface="Wingdings" pitchFamily="2" charset="2"/>
              <a:buChar char="ü"/>
            </a:pPr>
            <a:r>
              <a:rPr lang="es-MX" sz="1800" dirty="0">
                <a:solidFill>
                  <a:schemeClr val="bg2">
                    <a:lumMod val="25000"/>
                  </a:schemeClr>
                </a:solidFill>
                <a:latin typeface="ZapfHumnst BT"/>
              </a:rPr>
              <a:t>  Dispositivos de redes (</a:t>
            </a:r>
            <a:r>
              <a:rPr lang="es-MX" sz="1800" dirty="0" err="1">
                <a:solidFill>
                  <a:schemeClr val="bg2">
                    <a:lumMod val="25000"/>
                  </a:schemeClr>
                </a:solidFill>
                <a:latin typeface="ZapfHumnst BT"/>
              </a:rPr>
              <a:t>routers</a:t>
            </a:r>
            <a:r>
              <a:rPr lang="es-MX" sz="1800" dirty="0">
                <a:solidFill>
                  <a:schemeClr val="bg2">
                    <a:lumMod val="25000"/>
                  </a:schemeClr>
                </a:solidFill>
                <a:latin typeface="ZapfHumnst BT"/>
              </a:rPr>
              <a:t> y </a:t>
            </a:r>
            <a:r>
              <a:rPr lang="es-MX" sz="1800" dirty="0" err="1">
                <a:solidFill>
                  <a:schemeClr val="bg2">
                    <a:lumMod val="25000"/>
                  </a:schemeClr>
                </a:solidFill>
                <a:latin typeface="ZapfHumnst BT"/>
              </a:rPr>
              <a:t>switches</a:t>
            </a:r>
            <a:r>
              <a:rPr lang="es-MX" sz="1800" dirty="0">
                <a:solidFill>
                  <a:schemeClr val="bg2">
                    <a:lumMod val="25000"/>
                  </a:schemeClr>
                </a:solidFill>
                <a:latin typeface="ZapfHumnst BT"/>
              </a:rPr>
              <a:t>)</a:t>
            </a: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2120" y="4668708"/>
            <a:ext cx="2493370" cy="1439624"/>
          </a:xfrm>
          <a:prstGeom prst="rect">
            <a:avLst/>
          </a:prstGeom>
        </p:spPr>
      </p:pic>
      <p:pic>
        <p:nvPicPr>
          <p:cNvPr id="5" name="Imagen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4936" y="1571625"/>
            <a:ext cx="2466975" cy="1857375"/>
          </a:xfrm>
          <a:prstGeom prst="rect">
            <a:avLst/>
          </a:prstGeom>
        </p:spPr>
      </p:pic>
      <p:sp>
        <p:nvSpPr>
          <p:cNvPr id="8"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Tipos de puertos</a:t>
            </a:r>
          </a:p>
        </p:txBody>
      </p:sp>
    </p:spTree>
    <p:extLst>
      <p:ext uri="{BB962C8B-B14F-4D97-AF65-F5344CB8AC3E}">
        <p14:creationId xmlns:p14="http://schemas.microsoft.com/office/powerpoint/2010/main" val="35134959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9460"/>
                                        </p:tgtEl>
                                        <p:attrNameLst>
                                          <p:attrName>style.visibility</p:attrName>
                                        </p:attrNameLst>
                                      </p:cBhvr>
                                      <p:to>
                                        <p:strVal val="visible"/>
                                      </p:to>
                                    </p:set>
                                    <p:animEffect transition="in" filter="box(in)">
                                      <p:cBhvr>
                                        <p:cTn id="12" dur="500"/>
                                        <p:tgtEl>
                                          <p:spTgt spid="1946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9461"/>
                                        </p:tgtEl>
                                        <p:attrNameLst>
                                          <p:attrName>style.visibility</p:attrName>
                                        </p:attrNameLst>
                                      </p:cBhvr>
                                      <p:to>
                                        <p:strVal val="visible"/>
                                      </p:to>
                                    </p:set>
                                    <p:animEffect transition="in" filter="box(in)">
                                      <p:cBhvr>
                                        <p:cTn id="17" dur="500"/>
                                        <p:tgtEl>
                                          <p:spTgt spid="19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9460" grpId="0"/>
      <p:bldP spid="1946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10 CuadroTexto"/>
          <p:cNvSpPr txBox="1">
            <a:spLocks noChangeArrowheads="1"/>
          </p:cNvSpPr>
          <p:nvPr/>
        </p:nvSpPr>
        <p:spPr bwMode="auto">
          <a:xfrm>
            <a:off x="539552" y="1252487"/>
            <a:ext cx="6090644" cy="880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eaLnBrk="1" hangingPunct="1">
              <a:lnSpc>
                <a:spcPct val="150000"/>
              </a:lnSpc>
            </a:pPr>
            <a:r>
              <a:rPr lang="es-ES" sz="1800" b="1" dirty="0">
                <a:solidFill>
                  <a:schemeClr val="accent5">
                    <a:lumMod val="75000"/>
                  </a:schemeClr>
                </a:solidFill>
                <a:latin typeface="ZapfHumnst BT"/>
              </a:rPr>
              <a:t>Mide la cantidad de datos que pueden fluir desde un lugar hacia otro en un período de tiempo determinado.</a:t>
            </a:r>
            <a:endParaRPr lang="es-ES" sz="1800" dirty="0">
              <a:solidFill>
                <a:schemeClr val="bg2">
                  <a:lumMod val="25000"/>
                </a:schemeClr>
              </a:solidFill>
              <a:latin typeface="ZapfHumnst BT"/>
            </a:endParaRPr>
          </a:p>
        </p:txBody>
      </p:sp>
      <p:sp>
        <p:nvSpPr>
          <p:cNvPr id="8" name="Rectangle 2"/>
          <p:cNvSpPr txBox="1">
            <a:spLocks noChangeArrowheads="1"/>
          </p:cNvSpPr>
          <p:nvPr/>
        </p:nvSpPr>
        <p:spPr>
          <a:xfrm>
            <a:off x="107504" y="172367"/>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Ancho de banda</a:t>
            </a:r>
          </a:p>
          <a:p>
            <a:pPr>
              <a:defRPr/>
            </a:pPr>
            <a:r>
              <a:rPr lang="es-ES_tradnl" sz="2000" b="1" dirty="0" err="1">
                <a:solidFill>
                  <a:schemeClr val="accent6">
                    <a:lumMod val="75000"/>
                  </a:schemeClr>
                </a:solidFill>
                <a:effectLst>
                  <a:outerShdw blurRad="38100" dist="38100" dir="2700000" algn="tl">
                    <a:srgbClr val="C0C0C0"/>
                  </a:outerShdw>
                </a:effectLst>
                <a:latin typeface="Dom Casual" charset="0"/>
              </a:rPr>
              <a:t>Bandwidth</a:t>
            </a:r>
            <a:endParaRPr lang="es-ES_tradnl" sz="2000" b="1" dirty="0">
              <a:solidFill>
                <a:schemeClr val="accent6">
                  <a:lumMod val="75000"/>
                </a:schemeClr>
              </a:solidFill>
              <a:effectLst>
                <a:outerShdw blurRad="38100" dist="38100" dir="2700000" algn="tl">
                  <a:srgbClr val="C0C0C0"/>
                </a:outerShdw>
              </a:effectLst>
              <a:latin typeface="Dom Casual" charset="0"/>
            </a:endParaRPr>
          </a:p>
        </p:txBody>
      </p:sp>
      <p:pic>
        <p:nvPicPr>
          <p:cNvPr id="9" name="Picture 3">
            <a:extLst>
              <a:ext uri="{FF2B5EF4-FFF2-40B4-BE49-F238E27FC236}">
                <a16:creationId xmlns:a16="http://schemas.microsoft.com/office/drawing/2014/main" id="{799227B9-C010-4697-9C98-BBEC1393E6D1}"/>
              </a:ext>
            </a:extLst>
          </p:cNvPr>
          <p:cNvPicPr>
            <a:picLocks noChangeAspect="1"/>
          </p:cNvPicPr>
          <p:nvPr/>
        </p:nvPicPr>
        <p:blipFill>
          <a:blip r:embed="rId3"/>
          <a:stretch>
            <a:fillRect/>
          </a:stretch>
        </p:blipFill>
        <p:spPr>
          <a:xfrm>
            <a:off x="515068" y="4120963"/>
            <a:ext cx="7785546" cy="1865432"/>
          </a:xfrm>
          <a:prstGeom prst="rect">
            <a:avLst/>
          </a:prstGeom>
        </p:spPr>
      </p:pic>
      <p:sp>
        <p:nvSpPr>
          <p:cNvPr id="11" name="10 CuadroTexto">
            <a:extLst>
              <a:ext uri="{FF2B5EF4-FFF2-40B4-BE49-F238E27FC236}">
                <a16:creationId xmlns:a16="http://schemas.microsoft.com/office/drawing/2014/main" id="{5DF5F351-DED2-4954-B397-FE4712255E38}"/>
              </a:ext>
            </a:extLst>
          </p:cNvPr>
          <p:cNvSpPr txBox="1">
            <a:spLocks noChangeArrowheads="1"/>
          </p:cNvSpPr>
          <p:nvPr/>
        </p:nvSpPr>
        <p:spPr bwMode="auto">
          <a:xfrm>
            <a:off x="467544" y="2492896"/>
            <a:ext cx="7929562" cy="1295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spcBef>
                <a:spcPts val="1200"/>
              </a:spcBef>
            </a:pPr>
            <a:r>
              <a:rPr lang="es-ES" sz="1800" b="1" dirty="0">
                <a:solidFill>
                  <a:srgbClr val="FF0000"/>
                </a:solidFill>
                <a:latin typeface="ZapfHumnst BT"/>
              </a:rPr>
              <a:t>Ancho de banda vs. Velocidad</a:t>
            </a:r>
          </a:p>
          <a:p>
            <a:pPr algn="just" eaLnBrk="1" hangingPunct="1">
              <a:lnSpc>
                <a:spcPct val="150000"/>
              </a:lnSpc>
            </a:pPr>
            <a:r>
              <a:rPr lang="es-ES" sz="1800" dirty="0">
                <a:solidFill>
                  <a:schemeClr val="bg2">
                    <a:lumMod val="25000"/>
                  </a:schemeClr>
                </a:solidFill>
                <a:latin typeface="ZapfHumnst BT"/>
              </a:rPr>
              <a:t>El </a:t>
            </a:r>
            <a:r>
              <a:rPr lang="es-ES" sz="1800" b="1" dirty="0">
                <a:solidFill>
                  <a:srgbClr val="0070C0"/>
                </a:solidFill>
                <a:latin typeface="ZapfHumnst BT"/>
              </a:rPr>
              <a:t>ancho de banda </a:t>
            </a:r>
            <a:r>
              <a:rPr lang="es-ES" sz="1800" dirty="0">
                <a:solidFill>
                  <a:schemeClr val="bg2">
                    <a:lumMod val="25000"/>
                  </a:schemeClr>
                </a:solidFill>
                <a:latin typeface="ZapfHumnst BT"/>
              </a:rPr>
              <a:t>es la cantidad de información que recibes cada segundo, mientras que la </a:t>
            </a:r>
            <a:r>
              <a:rPr lang="es-ES" sz="1800" b="1" dirty="0">
                <a:solidFill>
                  <a:srgbClr val="0070C0"/>
                </a:solidFill>
                <a:latin typeface="ZapfHumnst BT"/>
              </a:rPr>
              <a:t>velocidad</a:t>
            </a:r>
            <a:r>
              <a:rPr lang="es-ES" sz="1800" dirty="0">
                <a:solidFill>
                  <a:srgbClr val="0070C0"/>
                </a:solidFill>
                <a:latin typeface="ZapfHumnst BT"/>
              </a:rPr>
              <a:t> </a:t>
            </a:r>
            <a:r>
              <a:rPr lang="es-ES" sz="1800" dirty="0">
                <a:solidFill>
                  <a:schemeClr val="bg2">
                    <a:lumMod val="25000"/>
                  </a:schemeClr>
                </a:solidFill>
                <a:latin typeface="ZapfHumnst BT"/>
              </a:rPr>
              <a:t>es cuán rápido esa información se recibe o descarga.</a:t>
            </a:r>
          </a:p>
        </p:txBody>
      </p:sp>
      <p:pic>
        <p:nvPicPr>
          <p:cNvPr id="4" name="Imagen 3" descr="Un reloj de aguja&#10;&#10;Descripción generada automáticamente">
            <a:extLst>
              <a:ext uri="{FF2B5EF4-FFF2-40B4-BE49-F238E27FC236}">
                <a16:creationId xmlns:a16="http://schemas.microsoft.com/office/drawing/2014/main" id="{831CDD8A-8A4D-4629-B003-E24B3DCD4D3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04248" y="464768"/>
            <a:ext cx="2100136" cy="2100136"/>
          </a:xfrm>
          <a:prstGeom prst="rect">
            <a:avLst/>
          </a:prstGeom>
        </p:spPr>
      </p:pic>
    </p:spTree>
    <p:extLst>
      <p:ext uri="{BB962C8B-B14F-4D97-AF65-F5344CB8AC3E}">
        <p14:creationId xmlns:p14="http://schemas.microsoft.com/office/powerpoint/2010/main" val="26502555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9461"/>
                                        </p:tgtEl>
                                        <p:attrNameLst>
                                          <p:attrName>style.visibility</p:attrName>
                                        </p:attrNameLst>
                                      </p:cBhvr>
                                      <p:to>
                                        <p:strVal val="visible"/>
                                      </p:to>
                                    </p:set>
                                    <p:animEffect transition="in" filter="box(in)">
                                      <p:cBhvr>
                                        <p:cTn id="7" dur="500"/>
                                        <p:tgtEl>
                                          <p:spTgt spid="1946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ox(in)">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10 CuadroTexto"/>
          <p:cNvSpPr txBox="1">
            <a:spLocks noChangeArrowheads="1"/>
          </p:cNvSpPr>
          <p:nvPr/>
        </p:nvSpPr>
        <p:spPr bwMode="auto">
          <a:xfrm>
            <a:off x="467544" y="919389"/>
            <a:ext cx="8064896" cy="880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lnSpc>
                <a:spcPct val="150000"/>
              </a:lnSpc>
            </a:pPr>
            <a:r>
              <a:rPr lang="es-ES" sz="1800" b="1" dirty="0">
                <a:solidFill>
                  <a:schemeClr val="accent5">
                    <a:lumMod val="75000"/>
                  </a:schemeClr>
                </a:solidFill>
                <a:latin typeface="ZapfHumnst BT"/>
              </a:rPr>
              <a:t>Mide la cantidad de datos movidos satisfactoriamente de un lugar a otro en un período de tiempo determinado. </a:t>
            </a:r>
            <a:endParaRPr lang="es-ES" sz="1800" dirty="0">
              <a:solidFill>
                <a:schemeClr val="bg2">
                  <a:lumMod val="25000"/>
                </a:schemeClr>
              </a:solidFill>
              <a:latin typeface="ZapfHumnst BT"/>
            </a:endParaRPr>
          </a:p>
        </p:txBody>
      </p:sp>
      <p:sp>
        <p:nvSpPr>
          <p:cNvPr id="8"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Rendimiento</a:t>
            </a:r>
          </a:p>
          <a:p>
            <a:pPr>
              <a:defRPr/>
            </a:pPr>
            <a:r>
              <a:rPr lang="es-ES_tradnl" sz="2000" b="1" dirty="0" err="1">
                <a:solidFill>
                  <a:schemeClr val="accent6">
                    <a:lumMod val="75000"/>
                  </a:schemeClr>
                </a:solidFill>
                <a:effectLst>
                  <a:outerShdw blurRad="38100" dist="38100" dir="2700000" algn="tl">
                    <a:srgbClr val="C0C0C0"/>
                  </a:outerShdw>
                </a:effectLst>
                <a:latin typeface="Dom Casual" charset="0"/>
              </a:rPr>
              <a:t>Throughput</a:t>
            </a:r>
            <a:endParaRPr lang="es-ES_tradnl" sz="2000" b="1" dirty="0">
              <a:solidFill>
                <a:schemeClr val="accent6">
                  <a:lumMod val="75000"/>
                </a:schemeClr>
              </a:solidFill>
              <a:effectLst>
                <a:outerShdw blurRad="38100" dist="38100" dir="2700000" algn="tl">
                  <a:srgbClr val="C0C0C0"/>
                </a:outerShdw>
              </a:effectLst>
              <a:latin typeface="Dom Casual" charset="0"/>
            </a:endParaRPr>
          </a:p>
        </p:txBody>
      </p:sp>
      <p:sp>
        <p:nvSpPr>
          <p:cNvPr id="11" name="10 CuadroTexto">
            <a:extLst>
              <a:ext uri="{FF2B5EF4-FFF2-40B4-BE49-F238E27FC236}">
                <a16:creationId xmlns:a16="http://schemas.microsoft.com/office/drawing/2014/main" id="{5DF5F351-DED2-4954-B397-FE4712255E38}"/>
              </a:ext>
            </a:extLst>
          </p:cNvPr>
          <p:cNvSpPr txBox="1">
            <a:spLocks noChangeArrowheads="1"/>
          </p:cNvSpPr>
          <p:nvPr/>
        </p:nvSpPr>
        <p:spPr bwMode="auto">
          <a:xfrm>
            <a:off x="467544" y="1834927"/>
            <a:ext cx="7929562" cy="2126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spcBef>
                <a:spcPts val="1200"/>
              </a:spcBef>
            </a:pPr>
            <a:r>
              <a:rPr lang="es-ES" sz="1800" dirty="0">
                <a:solidFill>
                  <a:schemeClr val="bg2">
                    <a:lumMod val="25000"/>
                  </a:schemeClr>
                </a:solidFill>
                <a:latin typeface="ZapfHumnst BT"/>
              </a:rPr>
              <a:t>En general, no coincide con el </a:t>
            </a:r>
            <a:r>
              <a:rPr lang="es-ES" sz="1800" b="1" dirty="0">
                <a:solidFill>
                  <a:schemeClr val="bg2">
                    <a:lumMod val="25000"/>
                  </a:schemeClr>
                </a:solidFill>
                <a:latin typeface="ZapfHumnst BT"/>
              </a:rPr>
              <a:t>ancho de banda </a:t>
            </a:r>
            <a:r>
              <a:rPr lang="es-ES" sz="1800" dirty="0">
                <a:solidFill>
                  <a:schemeClr val="bg2">
                    <a:lumMod val="25000"/>
                  </a:schemeClr>
                </a:solidFill>
                <a:latin typeface="ZapfHumnst BT"/>
              </a:rPr>
              <a:t>debido a diversos factores:</a:t>
            </a:r>
          </a:p>
          <a:p>
            <a:pPr marL="285750" indent="-285750" algn="just" eaLnBrk="1" hangingPunct="1">
              <a:lnSpc>
                <a:spcPct val="150000"/>
              </a:lnSpc>
              <a:buFont typeface="Arial" panose="020B0604020202020204" pitchFamily="34" charset="0"/>
              <a:buChar char="•"/>
            </a:pPr>
            <a:r>
              <a:rPr lang="es-ES" sz="1800" dirty="0">
                <a:solidFill>
                  <a:schemeClr val="bg2">
                    <a:lumMod val="25000"/>
                  </a:schemeClr>
                </a:solidFill>
                <a:latin typeface="ZapfHumnst BT"/>
              </a:rPr>
              <a:t>Cantidad de tráfico.</a:t>
            </a:r>
          </a:p>
          <a:p>
            <a:pPr marL="285750" indent="-285750" algn="just" eaLnBrk="1" hangingPunct="1">
              <a:lnSpc>
                <a:spcPct val="150000"/>
              </a:lnSpc>
              <a:buFont typeface="Arial" panose="020B0604020202020204" pitchFamily="34" charset="0"/>
              <a:buChar char="•"/>
            </a:pPr>
            <a:r>
              <a:rPr lang="es-ES" sz="1800" dirty="0">
                <a:solidFill>
                  <a:schemeClr val="bg2">
                    <a:lumMod val="25000"/>
                  </a:schemeClr>
                </a:solidFill>
                <a:latin typeface="ZapfHumnst BT"/>
              </a:rPr>
              <a:t>Tipo de tráfico.</a:t>
            </a:r>
          </a:p>
          <a:p>
            <a:pPr marL="285750" indent="-285750" algn="just" eaLnBrk="1" hangingPunct="1">
              <a:lnSpc>
                <a:spcPct val="150000"/>
              </a:lnSpc>
              <a:buFont typeface="Arial" panose="020B0604020202020204" pitchFamily="34" charset="0"/>
              <a:buChar char="•"/>
            </a:pPr>
            <a:r>
              <a:rPr lang="es-ES" sz="1800" dirty="0">
                <a:solidFill>
                  <a:schemeClr val="bg2">
                    <a:lumMod val="25000"/>
                  </a:schemeClr>
                </a:solidFill>
                <a:latin typeface="ZapfHumnst BT"/>
              </a:rPr>
              <a:t>Latencia (demora) creada por los dispositivos de red encontrados entre origen y destino.</a:t>
            </a:r>
          </a:p>
        </p:txBody>
      </p:sp>
      <p:sp>
        <p:nvSpPr>
          <p:cNvPr id="2" name="Rectangle 1">
            <a:extLst>
              <a:ext uri="{FF2B5EF4-FFF2-40B4-BE49-F238E27FC236}">
                <a16:creationId xmlns:a16="http://schemas.microsoft.com/office/drawing/2014/main" id="{56DB030F-1D15-4E29-8D4C-65924A454A40}"/>
              </a:ext>
            </a:extLst>
          </p:cNvPr>
          <p:cNvSpPr>
            <a:spLocks noChangeArrowheads="1"/>
          </p:cNvSpPr>
          <p:nvPr/>
        </p:nvSpPr>
        <p:spPr bwMode="auto">
          <a:xfrm>
            <a:off x="445669" y="5523112"/>
            <a:ext cx="810864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s-ES" altLang="es-MX" sz="1600" b="1" dirty="0">
                <a:solidFill>
                  <a:schemeClr val="bg2">
                    <a:lumMod val="25000"/>
                  </a:schemeClr>
                </a:solidFill>
                <a:latin typeface="ZapfHumnst BT"/>
              </a:rPr>
              <a:t>Por ejemplo: </a:t>
            </a:r>
            <a:r>
              <a:rPr lang="es-ES" altLang="es-MX" sz="1600" dirty="0">
                <a:solidFill>
                  <a:schemeClr val="bg2">
                    <a:lumMod val="25000"/>
                  </a:schemeClr>
                </a:solidFill>
                <a:latin typeface="ZapfHumnst BT"/>
              </a:rPr>
              <a:t>Su ISP afirma que su conexión de </a:t>
            </a:r>
            <a:r>
              <a:rPr lang="es-ES" altLang="es-MX" sz="1600" b="1" dirty="0">
                <a:solidFill>
                  <a:schemeClr val="bg2">
                    <a:lumMod val="25000"/>
                  </a:schemeClr>
                </a:solidFill>
                <a:latin typeface="ZapfHumnst BT"/>
              </a:rPr>
              <a:t>ancho de banda </a:t>
            </a:r>
            <a:r>
              <a:rPr lang="es-ES" altLang="es-MX" sz="1600" dirty="0">
                <a:solidFill>
                  <a:schemeClr val="bg2">
                    <a:lumMod val="25000"/>
                  </a:schemeClr>
                </a:solidFill>
                <a:latin typeface="ZapfHumnst BT"/>
              </a:rPr>
              <a:t>ofrece </a:t>
            </a:r>
            <a:r>
              <a:rPr lang="es-ES" altLang="es-MX" sz="1600" b="1" dirty="0">
                <a:solidFill>
                  <a:schemeClr val="bg2">
                    <a:lumMod val="25000"/>
                  </a:schemeClr>
                </a:solidFill>
                <a:latin typeface="ZapfHumnst BT"/>
              </a:rPr>
              <a:t>50 Mbps </a:t>
            </a:r>
            <a:r>
              <a:rPr lang="es-ES" altLang="es-MX" sz="1600" dirty="0">
                <a:solidFill>
                  <a:schemeClr val="bg2">
                    <a:lumMod val="25000"/>
                  </a:schemeClr>
                </a:solidFill>
                <a:latin typeface="ZapfHumnst BT"/>
              </a:rPr>
              <a:t>pero en realidad obtiene </a:t>
            </a:r>
            <a:r>
              <a:rPr lang="es-ES" altLang="es-MX" sz="1600" b="1" dirty="0">
                <a:solidFill>
                  <a:schemeClr val="bg2">
                    <a:lumMod val="25000"/>
                  </a:schemeClr>
                </a:solidFill>
                <a:latin typeface="ZapfHumnst BT"/>
              </a:rPr>
              <a:t>20 Mbps</a:t>
            </a:r>
            <a:r>
              <a:rPr lang="es-ES" altLang="es-MX" sz="1600" dirty="0">
                <a:solidFill>
                  <a:schemeClr val="bg2">
                    <a:lumMod val="25000"/>
                  </a:schemeClr>
                </a:solidFill>
                <a:latin typeface="ZapfHumnst BT"/>
              </a:rPr>
              <a:t>. Aquí el rendimiento es de 20 Mbps, mientras que el ancho de banda es de 50 Mbps (el rendimiento máximo). </a:t>
            </a:r>
          </a:p>
        </p:txBody>
      </p:sp>
      <p:pic>
        <p:nvPicPr>
          <p:cNvPr id="4" name="Imagen 3" descr="Diagrama&#10;&#10;Descripción generada automáticamente">
            <a:extLst>
              <a:ext uri="{FF2B5EF4-FFF2-40B4-BE49-F238E27FC236}">
                <a16:creationId xmlns:a16="http://schemas.microsoft.com/office/drawing/2014/main" id="{06FE28A6-B3E3-47B7-B226-0CDD3E9D2D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4691" y="3717032"/>
            <a:ext cx="3715268" cy="1819529"/>
          </a:xfrm>
          <a:prstGeom prst="rect">
            <a:avLst/>
          </a:prstGeom>
        </p:spPr>
      </p:pic>
    </p:spTree>
    <p:extLst>
      <p:ext uri="{BB962C8B-B14F-4D97-AF65-F5344CB8AC3E}">
        <p14:creationId xmlns:p14="http://schemas.microsoft.com/office/powerpoint/2010/main" val="2170824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9461"/>
                                        </p:tgtEl>
                                        <p:attrNameLst>
                                          <p:attrName>style.visibility</p:attrName>
                                        </p:attrNameLst>
                                      </p:cBhvr>
                                      <p:to>
                                        <p:strVal val="visible"/>
                                      </p:to>
                                    </p:set>
                                    <p:animEffect transition="in" filter="box(in)">
                                      <p:cBhvr>
                                        <p:cTn id="7" dur="500"/>
                                        <p:tgtEl>
                                          <p:spTgt spid="1946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ox(in)">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a:xfrm>
            <a:off x="89756" y="269776"/>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Ancho de banda limitado</a:t>
            </a:r>
          </a:p>
        </p:txBody>
      </p:sp>
      <p:sp>
        <p:nvSpPr>
          <p:cNvPr id="4" name="29 CuadroTexto">
            <a:extLst>
              <a:ext uri="{FF2B5EF4-FFF2-40B4-BE49-F238E27FC236}">
                <a16:creationId xmlns:a16="http://schemas.microsoft.com/office/drawing/2014/main" id="{07D6B2DF-F4ED-44C6-873E-A290AA13D515}"/>
              </a:ext>
            </a:extLst>
          </p:cNvPr>
          <p:cNvSpPr txBox="1">
            <a:spLocks noChangeArrowheads="1"/>
          </p:cNvSpPr>
          <p:nvPr/>
        </p:nvSpPr>
        <p:spPr bwMode="auto">
          <a:xfrm>
            <a:off x="755576" y="1412776"/>
            <a:ext cx="7858125" cy="133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l"/>
            </a:pPr>
            <a:r>
              <a:rPr lang="es-MX" altLang="es-MX" sz="1800">
                <a:latin typeface="ZapfHumnst BT"/>
              </a:rPr>
              <a:t>El ancho de banda del medio está relacionado con las </a:t>
            </a:r>
            <a:r>
              <a:rPr lang="es-MX" altLang="es-MX" sz="1800" b="1">
                <a:latin typeface="ZapfHumnst BT"/>
              </a:rPr>
              <a:t>limitación inherente de las propiedades físicas del medio</a:t>
            </a:r>
            <a:r>
              <a:rPr lang="es-MX" altLang="es-MX" sz="1800">
                <a:latin typeface="ZapfHumnst BT"/>
              </a:rPr>
              <a:t>; cada línea tiene un rango de frecuencias que puede transmitir.</a:t>
            </a:r>
            <a:endParaRPr lang="es-MX" altLang="es-MX" sz="2400"/>
          </a:p>
        </p:txBody>
      </p:sp>
      <p:sp>
        <p:nvSpPr>
          <p:cNvPr id="5" name="10 CuadroTexto">
            <a:extLst>
              <a:ext uri="{FF2B5EF4-FFF2-40B4-BE49-F238E27FC236}">
                <a16:creationId xmlns:a16="http://schemas.microsoft.com/office/drawing/2014/main" id="{D5CC7370-6B98-48F3-B708-23A6AAFEB250}"/>
              </a:ext>
            </a:extLst>
          </p:cNvPr>
          <p:cNvSpPr txBox="1">
            <a:spLocks noChangeArrowheads="1"/>
          </p:cNvSpPr>
          <p:nvPr/>
        </p:nvSpPr>
        <p:spPr bwMode="auto">
          <a:xfrm>
            <a:off x="755576" y="2646264"/>
            <a:ext cx="7858125" cy="133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l"/>
            </a:pPr>
            <a:r>
              <a:rPr lang="es-MX" altLang="es-MX" sz="1800">
                <a:latin typeface="ZapfHumnst BT"/>
              </a:rPr>
              <a:t>Cada línea tiene un límite superior y un límite inferior para las frecuencias de las señales que puede transportar. Este rango limitado es lo que se le denomina </a:t>
            </a:r>
            <a:r>
              <a:rPr lang="es-MX" altLang="es-MX" sz="1800" b="1">
                <a:latin typeface="ZapfHumnst BT"/>
              </a:rPr>
              <a:t>ancho de banda</a:t>
            </a:r>
            <a:r>
              <a:rPr lang="es-MX" altLang="es-MX" sz="1800">
                <a:latin typeface="ZapfHumnst BT"/>
              </a:rPr>
              <a:t>.</a:t>
            </a:r>
            <a:endParaRPr lang="es-MX" altLang="es-MX" sz="2400"/>
          </a:p>
        </p:txBody>
      </p:sp>
      <p:sp>
        <p:nvSpPr>
          <p:cNvPr id="6" name="11 CuadroTexto">
            <a:extLst>
              <a:ext uri="{FF2B5EF4-FFF2-40B4-BE49-F238E27FC236}">
                <a16:creationId xmlns:a16="http://schemas.microsoft.com/office/drawing/2014/main" id="{7AD45C4F-9215-4392-B752-A35FD96BC29D}"/>
              </a:ext>
            </a:extLst>
          </p:cNvPr>
          <p:cNvSpPr txBox="1">
            <a:spLocks noChangeArrowheads="1"/>
          </p:cNvSpPr>
          <p:nvPr/>
        </p:nvSpPr>
        <p:spPr bwMode="auto">
          <a:xfrm>
            <a:off x="755576" y="3909914"/>
            <a:ext cx="4429125"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l"/>
            </a:pPr>
            <a:r>
              <a:rPr lang="es-MX" altLang="es-MX" sz="1800" dirty="0">
                <a:latin typeface="ZapfHumnst BT"/>
              </a:rPr>
              <a:t>Las líneas telefónicas tradicionales pueden transportar frecuencias entre </a:t>
            </a:r>
            <a:r>
              <a:rPr lang="es-MX" altLang="es-MX" sz="1800" b="1" dirty="0">
                <a:latin typeface="ZapfHumnst BT"/>
              </a:rPr>
              <a:t>300 Hz y 3,300 Hz</a:t>
            </a:r>
            <a:r>
              <a:rPr lang="es-MX" altLang="es-MX" sz="1800" dirty="0">
                <a:latin typeface="ZapfHumnst BT"/>
              </a:rPr>
              <a:t>, lo que le da un </a:t>
            </a:r>
            <a:r>
              <a:rPr lang="es-MX" altLang="es-MX" sz="1800" b="1" dirty="0">
                <a:latin typeface="ZapfHumnst BT"/>
              </a:rPr>
              <a:t>ancho de banda de 3,000 Hz.</a:t>
            </a:r>
          </a:p>
        </p:txBody>
      </p:sp>
      <p:graphicFrame>
        <p:nvGraphicFramePr>
          <p:cNvPr id="7" name="Object 5">
            <a:extLst>
              <a:ext uri="{FF2B5EF4-FFF2-40B4-BE49-F238E27FC236}">
                <a16:creationId xmlns:a16="http://schemas.microsoft.com/office/drawing/2014/main" id="{F42C7EA3-6605-4E1F-9AEF-F0D8B08C0239}"/>
              </a:ext>
            </a:extLst>
          </p:cNvPr>
          <p:cNvGraphicFramePr>
            <a:graphicFrameLocks/>
          </p:cNvGraphicFramePr>
          <p:nvPr>
            <p:extLst>
              <p:ext uri="{D42A27DB-BD31-4B8C-83A1-F6EECF244321}">
                <p14:modId xmlns:p14="http://schemas.microsoft.com/office/powerpoint/2010/main" val="2069876007"/>
              </p:ext>
            </p:extLst>
          </p:nvPr>
        </p:nvGraphicFramePr>
        <p:xfrm>
          <a:off x="5184701" y="4055964"/>
          <a:ext cx="3676650" cy="1965325"/>
        </p:xfrm>
        <a:graphic>
          <a:graphicData uri="http://schemas.openxmlformats.org/presentationml/2006/ole">
            <mc:AlternateContent xmlns:mc="http://schemas.openxmlformats.org/markup-compatibility/2006">
              <mc:Choice xmlns:v="urn:schemas-microsoft-com:vml" Requires="v">
                <p:oleObj spid="_x0000_s32772" name="Imagen" r:id="rId4" imgW="3676650" imgH="1965325" progId="MS_ClipArt_Gallery.2">
                  <p:embed/>
                </p:oleObj>
              </mc:Choice>
              <mc:Fallback>
                <p:oleObj name="Imagen" r:id="rId4" imgW="3676650" imgH="1965325" progId="MS_ClipArt_Gallery.2">
                  <p:embed/>
                  <p:pic>
                    <p:nvPicPr>
                      <p:cNvPr id="23560" name="Object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4701" y="4055964"/>
                        <a:ext cx="3676650" cy="196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735542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in)">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a:xfrm>
            <a:off x="89756" y="269776"/>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Ancho de banda limitado</a:t>
            </a:r>
          </a:p>
        </p:txBody>
      </p:sp>
      <p:sp>
        <p:nvSpPr>
          <p:cNvPr id="9" name="29 CuadroTexto">
            <a:extLst>
              <a:ext uri="{FF2B5EF4-FFF2-40B4-BE49-F238E27FC236}">
                <a16:creationId xmlns:a16="http://schemas.microsoft.com/office/drawing/2014/main" id="{C5A1D130-8974-47F8-ABB0-B854BEE25DE0}"/>
              </a:ext>
            </a:extLst>
          </p:cNvPr>
          <p:cNvSpPr txBox="1">
            <a:spLocks noChangeArrowheads="1"/>
          </p:cNvSpPr>
          <p:nvPr/>
        </p:nvSpPr>
        <p:spPr bwMode="auto">
          <a:xfrm>
            <a:off x="642937" y="1700808"/>
            <a:ext cx="7858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l"/>
            </a:pPr>
            <a:r>
              <a:rPr lang="es-MX" altLang="es-MX" sz="1800">
                <a:latin typeface="ZapfHumnst BT"/>
              </a:rPr>
              <a:t>Un cable Cat5 tiene un ancho de banda limitado a 100 Mhz.</a:t>
            </a:r>
            <a:endParaRPr lang="es-MX" altLang="es-MX" sz="2400"/>
          </a:p>
        </p:txBody>
      </p:sp>
      <p:sp>
        <p:nvSpPr>
          <p:cNvPr id="10" name="10 CuadroTexto">
            <a:extLst>
              <a:ext uri="{FF2B5EF4-FFF2-40B4-BE49-F238E27FC236}">
                <a16:creationId xmlns:a16="http://schemas.microsoft.com/office/drawing/2014/main" id="{39655BC0-CE40-4639-9543-B122E985EFC8}"/>
              </a:ext>
            </a:extLst>
          </p:cNvPr>
          <p:cNvSpPr txBox="1">
            <a:spLocks noChangeArrowheads="1"/>
          </p:cNvSpPr>
          <p:nvPr/>
        </p:nvSpPr>
        <p:spPr bwMode="auto">
          <a:xfrm>
            <a:off x="642937" y="2343746"/>
            <a:ext cx="3571875" cy="258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l"/>
            </a:pPr>
            <a:r>
              <a:rPr lang="es-MX" altLang="es-MX" sz="1800">
                <a:latin typeface="ZapfHumnst BT"/>
              </a:rPr>
              <a:t>No puedes insertar una señal de mayor frecuencia a 100 Mhz, ya que si le envías una frecuencia que sea mayor a este ancho de banda, la </a:t>
            </a:r>
            <a:r>
              <a:rPr lang="es-MX" altLang="es-MX" sz="1800" b="1">
                <a:latin typeface="ZapfHumnst BT"/>
              </a:rPr>
              <a:t>señal puede salir desfasada.</a:t>
            </a:r>
            <a:endParaRPr lang="es-MX" altLang="es-MX" sz="2400" b="1"/>
          </a:p>
        </p:txBody>
      </p:sp>
      <p:graphicFrame>
        <p:nvGraphicFramePr>
          <p:cNvPr id="11" name="Object 3">
            <a:extLst>
              <a:ext uri="{FF2B5EF4-FFF2-40B4-BE49-F238E27FC236}">
                <a16:creationId xmlns:a16="http://schemas.microsoft.com/office/drawing/2014/main" id="{6B59D438-4221-457F-B9BA-22EC6B912B1D}"/>
              </a:ext>
            </a:extLst>
          </p:cNvPr>
          <p:cNvGraphicFramePr>
            <a:graphicFrameLocks noChangeAspect="1"/>
          </p:cNvGraphicFramePr>
          <p:nvPr>
            <p:extLst>
              <p:ext uri="{D42A27DB-BD31-4B8C-83A1-F6EECF244321}">
                <p14:modId xmlns:p14="http://schemas.microsoft.com/office/powerpoint/2010/main" val="3186406995"/>
              </p:ext>
            </p:extLst>
          </p:nvPr>
        </p:nvGraphicFramePr>
        <p:xfrm>
          <a:off x="4438650" y="2415183"/>
          <a:ext cx="3848100" cy="3076575"/>
        </p:xfrm>
        <a:graphic>
          <a:graphicData uri="http://schemas.openxmlformats.org/presentationml/2006/ole">
            <mc:AlternateContent xmlns:mc="http://schemas.openxmlformats.org/markup-compatibility/2006">
              <mc:Choice xmlns:v="urn:schemas-microsoft-com:vml" Requires="v">
                <p:oleObj spid="_x0000_s33796" name="Bitmap Image" r:id="rId4" imgW="3848142" imgH="3076257" progId="Paint.Picture">
                  <p:embed/>
                </p:oleObj>
              </mc:Choice>
              <mc:Fallback>
                <p:oleObj name="Bitmap Image" r:id="rId4" imgW="3848142" imgH="3076257" progId="Paint.Picture">
                  <p:embed/>
                  <p:pic>
                    <p:nvPicPr>
                      <p:cNvPr id="24583"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38650" y="2415183"/>
                        <a:ext cx="3848100" cy="307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736064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ox(in)">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10 CuadroTexto"/>
          <p:cNvSpPr txBox="1">
            <a:spLocks noChangeArrowheads="1"/>
          </p:cNvSpPr>
          <p:nvPr/>
        </p:nvSpPr>
        <p:spPr bwMode="auto">
          <a:xfrm>
            <a:off x="539552" y="836712"/>
            <a:ext cx="8064896" cy="792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lnSpc>
                <a:spcPct val="150000"/>
              </a:lnSpc>
            </a:pPr>
            <a:r>
              <a:rPr lang="es-ES" sz="1600" b="1" dirty="0">
                <a:solidFill>
                  <a:schemeClr val="accent5">
                    <a:lumMod val="75000"/>
                  </a:schemeClr>
                </a:solidFill>
                <a:latin typeface="ZapfHumnst BT"/>
              </a:rPr>
              <a:t>El test de velocidad utiliza un algoritmo único que permite medir con precisión la velocidad de subida y de bajada y la latencia (ping) de tu conexión a Internet.</a:t>
            </a:r>
          </a:p>
        </p:txBody>
      </p:sp>
      <p:sp>
        <p:nvSpPr>
          <p:cNvPr id="8" name="Rectangle 2"/>
          <p:cNvSpPr txBox="1">
            <a:spLocks noChangeArrowheads="1"/>
          </p:cNvSpPr>
          <p:nvPr/>
        </p:nvSpPr>
        <p:spPr>
          <a:xfrm>
            <a:off x="89756" y="7145"/>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Test de velocidad de conexión a Internet</a:t>
            </a:r>
          </a:p>
        </p:txBody>
      </p:sp>
      <p:sp>
        <p:nvSpPr>
          <p:cNvPr id="5" name="CuadroTexto 4">
            <a:extLst>
              <a:ext uri="{FF2B5EF4-FFF2-40B4-BE49-F238E27FC236}">
                <a16:creationId xmlns:a16="http://schemas.microsoft.com/office/drawing/2014/main" id="{29FE4E26-F158-46A5-9C83-6A8A7F6F9681}"/>
              </a:ext>
            </a:extLst>
          </p:cNvPr>
          <p:cNvSpPr txBox="1"/>
          <p:nvPr/>
        </p:nvSpPr>
        <p:spPr>
          <a:xfrm>
            <a:off x="486865" y="1879042"/>
            <a:ext cx="8117583" cy="2092496"/>
          </a:xfrm>
          <a:prstGeom prst="rect">
            <a:avLst/>
          </a:prstGeom>
          <a:noFill/>
        </p:spPr>
        <p:txBody>
          <a:bodyPr wrap="square">
            <a:spAutoFit/>
          </a:bodyPr>
          <a:lstStyle/>
          <a:p>
            <a:pPr marL="285750" indent="-285750" algn="just">
              <a:lnSpc>
                <a:spcPts val="2500"/>
              </a:lnSpc>
              <a:spcAft>
                <a:spcPts val="800"/>
              </a:spcAft>
              <a:buFont typeface="Arial" panose="020B0604020202020204" pitchFamily="34" charset="0"/>
              <a:buChar char="•"/>
            </a:pPr>
            <a:r>
              <a:rPr lang="es-MX" sz="1600" b="1"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Velocidad de descarga:</a:t>
            </a:r>
            <a:r>
              <a:rPr lang="es-MX" sz="16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s-MX" sz="1600" dirty="0">
                <a:effectLst/>
                <a:latin typeface="Calibri" panose="020F0502020204030204" pitchFamily="34" charset="0"/>
                <a:ea typeface="Calibri" panose="020F0502020204030204" pitchFamily="34" charset="0"/>
                <a:cs typeface="Times New Roman" panose="02020603050405020304" pitchFamily="18" charset="0"/>
              </a:rPr>
              <a:t>Es el tiempo que tarda un archivo en ser descargado desde un servidor externo al dispositivo que se está utilizando. Se mide la cantidad de megas que se consiguen descargar en un segundo.</a:t>
            </a:r>
          </a:p>
          <a:p>
            <a:pPr marL="285750" indent="-285750" algn="just">
              <a:lnSpc>
                <a:spcPts val="2500"/>
              </a:lnSpc>
              <a:spcAft>
                <a:spcPts val="800"/>
              </a:spcAft>
              <a:buFont typeface="Arial" panose="020B0604020202020204" pitchFamily="34" charset="0"/>
              <a:buChar char="•"/>
            </a:pPr>
            <a:r>
              <a:rPr lang="es-MX" sz="1600" b="1"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Velocidad de subida:</a:t>
            </a:r>
            <a:r>
              <a:rPr lang="es-MX" sz="16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s-MX" sz="1600" dirty="0">
                <a:effectLst/>
                <a:latin typeface="Calibri" panose="020F0502020204030204" pitchFamily="34" charset="0"/>
                <a:ea typeface="Calibri" panose="020F0502020204030204" pitchFamily="34" charset="0"/>
                <a:cs typeface="Times New Roman" panose="02020603050405020304" pitchFamily="18" charset="0"/>
              </a:rPr>
              <a:t>Es el tiempo que tarda un archivo en ser subido a un servidor externo. Se mide la cantidad de megas que la conexión a Internet puede subir en un segundo al servidor.</a:t>
            </a:r>
          </a:p>
        </p:txBody>
      </p:sp>
      <p:pic>
        <p:nvPicPr>
          <p:cNvPr id="4" name="Imagen 3" descr="Interfaz de usuario gráfica, Aplicación&#10;&#10;Descripción generada automáticamente">
            <a:extLst>
              <a:ext uri="{FF2B5EF4-FFF2-40B4-BE49-F238E27FC236}">
                <a16:creationId xmlns:a16="http://schemas.microsoft.com/office/drawing/2014/main" id="{A5FA7EB3-4DCB-496B-944D-EEA900EC12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1680" y="4077072"/>
            <a:ext cx="6308768" cy="2140007"/>
          </a:xfrm>
          <a:prstGeom prst="rect">
            <a:avLst/>
          </a:prstGeom>
        </p:spPr>
      </p:pic>
    </p:spTree>
    <p:extLst>
      <p:ext uri="{BB962C8B-B14F-4D97-AF65-F5344CB8AC3E}">
        <p14:creationId xmlns:p14="http://schemas.microsoft.com/office/powerpoint/2010/main" val="534502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9461"/>
                                        </p:tgtEl>
                                        <p:attrNameLst>
                                          <p:attrName>style.visibility</p:attrName>
                                        </p:attrNameLst>
                                      </p:cBhvr>
                                      <p:to>
                                        <p:strVal val="visible"/>
                                      </p:to>
                                    </p:set>
                                    <p:animEffect transition="in" filter="box(in)">
                                      <p:cBhvr>
                                        <p:cTn id="7" dur="500"/>
                                        <p:tgtEl>
                                          <p:spTgt spid="19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a:xfrm>
            <a:off x="89756" y="7145"/>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Test de velocidad</a:t>
            </a:r>
          </a:p>
        </p:txBody>
      </p:sp>
      <p:sp>
        <p:nvSpPr>
          <p:cNvPr id="5" name="CuadroTexto 4">
            <a:extLst>
              <a:ext uri="{FF2B5EF4-FFF2-40B4-BE49-F238E27FC236}">
                <a16:creationId xmlns:a16="http://schemas.microsoft.com/office/drawing/2014/main" id="{29FE4E26-F158-46A5-9C83-6A8A7F6F9681}"/>
              </a:ext>
            </a:extLst>
          </p:cNvPr>
          <p:cNvSpPr txBox="1"/>
          <p:nvPr/>
        </p:nvSpPr>
        <p:spPr>
          <a:xfrm>
            <a:off x="611560" y="1150145"/>
            <a:ext cx="8136904" cy="2733697"/>
          </a:xfrm>
          <a:prstGeom prst="rect">
            <a:avLst/>
          </a:prstGeom>
          <a:noFill/>
        </p:spPr>
        <p:txBody>
          <a:bodyPr wrap="square">
            <a:spAutoFit/>
          </a:bodyPr>
          <a:lstStyle/>
          <a:p>
            <a:pPr marL="285750" indent="-285750" algn="just">
              <a:lnSpc>
                <a:spcPts val="2500"/>
              </a:lnSpc>
              <a:spcAft>
                <a:spcPts val="800"/>
              </a:spcAft>
              <a:buFont typeface="Arial" panose="020B0604020202020204" pitchFamily="34" charset="0"/>
              <a:buChar char="•"/>
            </a:pPr>
            <a:r>
              <a:rPr lang="es-MX" sz="1600" b="1"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Latencia y ping: </a:t>
            </a:r>
            <a:r>
              <a:rPr lang="es-MX" sz="1600" dirty="0">
                <a:effectLst/>
                <a:latin typeface="Calibri" panose="020F0502020204030204" pitchFamily="34" charset="0"/>
                <a:ea typeface="Calibri" panose="020F0502020204030204" pitchFamily="34" charset="0"/>
                <a:cs typeface="Times New Roman" panose="02020603050405020304" pitchFamily="18" charset="0"/>
              </a:rPr>
              <a:t>Es el tiempo exacto que tarda un paquete de datos en transmitirse dentro de una red (del dispositivo al servidor o viceversa en este caso). La latencia se mide en pings. </a:t>
            </a:r>
            <a:r>
              <a:rPr lang="es-ES" sz="1600" dirty="0">
                <a:latin typeface="Calibri" panose="020F0502020204030204" pitchFamily="34" charset="0"/>
                <a:cs typeface="Times New Roman" panose="02020603050405020304" pitchFamily="18" charset="0"/>
              </a:rPr>
              <a:t>Es el tiempo que transcurre desde que tu navegador realiza una solicitud de información y el tiempo que demora en llegar la respuesta solicitada. Mientras menor sea la latencia, mejor será la conexión a internet.</a:t>
            </a:r>
            <a:endParaRPr lang="es-MX" sz="1600" dirty="0">
              <a:latin typeface="Calibri" panose="020F0502020204030204" pitchFamily="34" charset="0"/>
              <a:cs typeface="Times New Roman" panose="02020603050405020304" pitchFamily="18" charset="0"/>
            </a:endParaRPr>
          </a:p>
          <a:p>
            <a:pPr marL="285750" indent="-285750" algn="just">
              <a:lnSpc>
                <a:spcPts val="2500"/>
              </a:lnSpc>
              <a:spcAft>
                <a:spcPts val="800"/>
              </a:spcAft>
              <a:buFont typeface="Arial" panose="020B0604020202020204" pitchFamily="34" charset="0"/>
              <a:buChar char="•"/>
            </a:pPr>
            <a:r>
              <a:rPr lang="es-MX" sz="1600" b="1" dirty="0">
                <a:solidFill>
                  <a:schemeClr val="accent6">
                    <a:lumMod val="75000"/>
                  </a:schemeClr>
                </a:solidFill>
                <a:latin typeface="Calibri" panose="020F0502020204030204" pitchFamily="34" charset="0"/>
                <a:ea typeface="Calibri" panose="020F0502020204030204" pitchFamily="34" charset="0"/>
                <a:cs typeface="Times New Roman" panose="02020603050405020304" pitchFamily="18" charset="0"/>
              </a:rPr>
              <a:t>Ping: </a:t>
            </a:r>
            <a:r>
              <a:rPr lang="es-MX" sz="1600" dirty="0">
                <a:effectLst/>
                <a:latin typeface="Calibri" panose="020F0502020204030204" pitchFamily="34" charset="0"/>
                <a:ea typeface="Calibri" panose="020F0502020204030204" pitchFamily="34" charset="0"/>
                <a:cs typeface="Times New Roman" panose="02020603050405020304" pitchFamily="18" charset="0"/>
              </a:rPr>
              <a:t>Son los milisegundos que tardan en comunicarse entre sí el servidor y el dispositivo. Cuanto menor sea la latencia/ping mejor, ya que menos tardará en conectarse servidor y dispositivo. </a:t>
            </a:r>
          </a:p>
        </p:txBody>
      </p:sp>
      <p:pic>
        <p:nvPicPr>
          <p:cNvPr id="4" name="Imagen 3" descr="Interfaz de usuario gráfica, Aplicación&#10;&#10;Descripción generada automáticamente">
            <a:extLst>
              <a:ext uri="{FF2B5EF4-FFF2-40B4-BE49-F238E27FC236}">
                <a16:creationId xmlns:a16="http://schemas.microsoft.com/office/drawing/2014/main" id="{A5FA7EB3-4DCB-496B-944D-EEA900EC12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3688" y="4123678"/>
            <a:ext cx="6308768" cy="2140007"/>
          </a:xfrm>
          <a:prstGeom prst="rect">
            <a:avLst/>
          </a:prstGeom>
        </p:spPr>
      </p:pic>
    </p:spTree>
    <p:extLst>
      <p:ext uri="{BB962C8B-B14F-4D97-AF65-F5344CB8AC3E}">
        <p14:creationId xmlns:p14="http://schemas.microsoft.com/office/powerpoint/2010/main" val="4703501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1 Grupo"/>
          <p:cNvGrpSpPr>
            <a:grpSpLocks/>
          </p:cNvGrpSpPr>
          <p:nvPr/>
        </p:nvGrpSpPr>
        <p:grpSpPr bwMode="auto">
          <a:xfrm>
            <a:off x="827584" y="1778362"/>
            <a:ext cx="3529317" cy="1653478"/>
            <a:chOff x="642910" y="2496529"/>
            <a:chExt cx="3529342" cy="1901397"/>
          </a:xfrm>
        </p:grpSpPr>
        <p:sp>
          <p:nvSpPr>
            <p:cNvPr id="28680" name="5 CuadroTexto"/>
            <p:cNvSpPr txBox="1">
              <a:spLocks noChangeArrowheads="1"/>
            </p:cNvSpPr>
            <p:nvPr/>
          </p:nvSpPr>
          <p:spPr bwMode="auto">
            <a:xfrm>
              <a:off x="642910" y="2714620"/>
              <a:ext cx="1071570" cy="1002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sz="4400" dirty="0">
                  <a:latin typeface="ZapfHumnst BT"/>
                </a:rPr>
                <a:t>t</a:t>
              </a:r>
              <a:r>
                <a:rPr lang="es-MX" sz="1800" dirty="0">
                  <a:latin typeface="ZapfHumnst BT"/>
                </a:rPr>
                <a:t> </a:t>
              </a:r>
              <a:r>
                <a:rPr lang="es-MX" sz="1800" dirty="0" err="1">
                  <a:latin typeface="ZapfHumnst BT"/>
                </a:rPr>
                <a:t>tx</a:t>
              </a:r>
              <a:r>
                <a:rPr lang="es-MX" sz="1800" dirty="0">
                  <a:latin typeface="ZapfHumnst BT"/>
                </a:rPr>
                <a:t>  =</a:t>
              </a:r>
              <a:endParaRPr lang="es-MX" sz="1800" b="1" dirty="0">
                <a:latin typeface="ZapfHumnst BT"/>
              </a:endParaRPr>
            </a:p>
          </p:txBody>
        </p:sp>
        <p:sp>
          <p:nvSpPr>
            <p:cNvPr id="28681" name="7 CuadroTexto"/>
            <p:cNvSpPr txBox="1">
              <a:spLocks noChangeArrowheads="1"/>
            </p:cNvSpPr>
            <p:nvPr/>
          </p:nvSpPr>
          <p:spPr bwMode="auto">
            <a:xfrm>
              <a:off x="1541785" y="2496529"/>
              <a:ext cx="2630467" cy="754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sz="3200" dirty="0">
                  <a:latin typeface="ZapfHumnst BT"/>
                </a:rPr>
                <a:t># bits / #bytes</a:t>
              </a:r>
            </a:p>
          </p:txBody>
        </p:sp>
        <p:cxnSp>
          <p:nvCxnSpPr>
            <p:cNvPr id="28682" name="9 Conector recto"/>
            <p:cNvCxnSpPr>
              <a:cxnSpLocks noChangeShapeType="1"/>
            </p:cNvCxnSpPr>
            <p:nvPr/>
          </p:nvCxnSpPr>
          <p:spPr bwMode="auto">
            <a:xfrm>
              <a:off x="1541785" y="3566790"/>
              <a:ext cx="2497478" cy="0"/>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sp>
          <p:nvSpPr>
            <p:cNvPr id="28683" name="10 CuadroTexto"/>
            <p:cNvSpPr txBox="1">
              <a:spLocks noChangeArrowheads="1"/>
            </p:cNvSpPr>
            <p:nvPr/>
          </p:nvSpPr>
          <p:spPr bwMode="auto">
            <a:xfrm>
              <a:off x="2412886" y="3434884"/>
              <a:ext cx="864102" cy="963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sz="3600" dirty="0">
                  <a:latin typeface="ZapfHumnst BT"/>
                </a:rPr>
                <a:t>B</a:t>
              </a:r>
              <a:r>
                <a:rPr lang="es-MX" sz="1800" dirty="0">
                  <a:latin typeface="ZapfHumnst BT"/>
                </a:rPr>
                <a:t> </a:t>
              </a:r>
              <a:r>
                <a:rPr lang="es-MX" sz="1800" dirty="0" err="1">
                  <a:latin typeface="ZapfHumnst BT"/>
                </a:rPr>
                <a:t>tx</a:t>
              </a:r>
              <a:endParaRPr lang="es-MX" sz="1800" b="1" dirty="0">
                <a:latin typeface="ZapfHumnst BT"/>
              </a:endParaRPr>
            </a:p>
          </p:txBody>
        </p:sp>
      </p:grpSp>
      <p:sp>
        <p:nvSpPr>
          <p:cNvPr id="32775" name="12 CuadroTexto"/>
          <p:cNvSpPr txBox="1">
            <a:spLocks noChangeArrowheads="1"/>
          </p:cNvSpPr>
          <p:nvPr/>
        </p:nvSpPr>
        <p:spPr bwMode="auto">
          <a:xfrm>
            <a:off x="770600" y="4289489"/>
            <a:ext cx="4178524" cy="1345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ts val="3363"/>
              </a:lnSpc>
            </a:pPr>
            <a:r>
              <a:rPr lang="es-MX" sz="1800" dirty="0">
                <a:latin typeface="ZapfHumnst BT"/>
              </a:rPr>
              <a:t>Si hablamos de :</a:t>
            </a:r>
          </a:p>
          <a:p>
            <a:pPr algn="just" eaLnBrk="1" hangingPunct="1">
              <a:lnSpc>
                <a:spcPts val="3363"/>
              </a:lnSpc>
              <a:buFont typeface="Arial" pitchFamily="34" charset="0"/>
              <a:buChar char="•"/>
            </a:pPr>
            <a:r>
              <a:rPr lang="es-MX" sz="1600" b="1" dirty="0">
                <a:solidFill>
                  <a:schemeClr val="tx2">
                    <a:lumMod val="60000"/>
                    <a:lumOff val="40000"/>
                  </a:schemeClr>
                </a:solidFill>
                <a:latin typeface="ZapfHumnst BT"/>
              </a:rPr>
              <a:t>  Información:</a:t>
            </a:r>
            <a:r>
              <a:rPr lang="es-MX" sz="1600" dirty="0">
                <a:latin typeface="ZapfHumnst BT"/>
              </a:rPr>
              <a:t> 1 kbit = 2</a:t>
            </a:r>
            <a:r>
              <a:rPr lang="es-MX" sz="1600" baseline="30000" dirty="0">
                <a:latin typeface="ZapfHumnst BT"/>
              </a:rPr>
              <a:t>10</a:t>
            </a:r>
            <a:r>
              <a:rPr lang="es-MX" sz="1600" dirty="0">
                <a:latin typeface="ZapfHumnst BT"/>
              </a:rPr>
              <a:t> bits = 1024 bits</a:t>
            </a:r>
          </a:p>
          <a:p>
            <a:pPr algn="just" eaLnBrk="1" hangingPunct="1">
              <a:lnSpc>
                <a:spcPts val="3363"/>
              </a:lnSpc>
              <a:buFont typeface="Arial" pitchFamily="34" charset="0"/>
              <a:buChar char="•"/>
            </a:pPr>
            <a:r>
              <a:rPr lang="es-MX" sz="1600" b="1" dirty="0">
                <a:solidFill>
                  <a:schemeClr val="accent5">
                    <a:lumMod val="75000"/>
                  </a:schemeClr>
                </a:solidFill>
                <a:latin typeface="ZapfHumnst BT"/>
              </a:rPr>
              <a:t>  </a:t>
            </a:r>
            <a:r>
              <a:rPr lang="es-MX" sz="1600" b="1" dirty="0">
                <a:solidFill>
                  <a:schemeClr val="tx2">
                    <a:lumMod val="60000"/>
                    <a:lumOff val="40000"/>
                  </a:schemeClr>
                </a:solidFill>
                <a:latin typeface="ZapfHumnst BT"/>
              </a:rPr>
              <a:t>Velocidad:</a:t>
            </a:r>
            <a:r>
              <a:rPr lang="es-MX" sz="1600" b="1" dirty="0">
                <a:solidFill>
                  <a:schemeClr val="accent5">
                    <a:lumMod val="75000"/>
                  </a:schemeClr>
                </a:solidFill>
                <a:latin typeface="ZapfHumnst BT"/>
              </a:rPr>
              <a:t> </a:t>
            </a:r>
            <a:r>
              <a:rPr lang="es-MX" sz="1600" dirty="0">
                <a:latin typeface="ZapfHumnst BT"/>
              </a:rPr>
              <a:t>1kbit = 10</a:t>
            </a:r>
            <a:r>
              <a:rPr lang="es-MX" sz="1600" baseline="30000" dirty="0">
                <a:latin typeface="ZapfHumnst BT"/>
              </a:rPr>
              <a:t>3</a:t>
            </a:r>
            <a:r>
              <a:rPr lang="es-MX" sz="1600" dirty="0">
                <a:latin typeface="ZapfHumnst BT"/>
              </a:rPr>
              <a:t> bits = 1000 bits</a:t>
            </a:r>
          </a:p>
        </p:txBody>
      </p:sp>
      <p:sp>
        <p:nvSpPr>
          <p:cNvPr id="12" name="Rectangle 2"/>
          <p:cNvSpPr txBox="1">
            <a:spLocks noChangeArrowheads="1"/>
          </p:cNvSpPr>
          <p:nvPr/>
        </p:nvSpPr>
        <p:spPr>
          <a:xfrm>
            <a:off x="89756" y="306620"/>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Tiempo de transmisión</a:t>
            </a:r>
          </a:p>
        </p:txBody>
      </p:sp>
      <p:sp>
        <p:nvSpPr>
          <p:cNvPr id="14" name="12 CuadroTexto">
            <a:extLst>
              <a:ext uri="{FF2B5EF4-FFF2-40B4-BE49-F238E27FC236}">
                <a16:creationId xmlns:a16="http://schemas.microsoft.com/office/drawing/2014/main" id="{BEAA38EC-54C2-464E-8047-D6880E096E6B}"/>
              </a:ext>
            </a:extLst>
          </p:cNvPr>
          <p:cNvSpPr txBox="1">
            <a:spLocks noChangeArrowheads="1"/>
          </p:cNvSpPr>
          <p:nvPr/>
        </p:nvSpPr>
        <p:spPr bwMode="auto">
          <a:xfrm>
            <a:off x="5580112" y="2269485"/>
            <a:ext cx="2497460" cy="47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lnSpc>
                <a:spcPts val="3363"/>
              </a:lnSpc>
            </a:pPr>
            <a:r>
              <a:rPr lang="es-MX" sz="1600" b="1" dirty="0">
                <a:solidFill>
                  <a:srgbClr val="FF0000"/>
                </a:solidFill>
                <a:latin typeface="ZapfHumnst BT"/>
              </a:rPr>
              <a:t>1 Megabyte = 8 Megabits</a:t>
            </a:r>
          </a:p>
        </p:txBody>
      </p:sp>
    </p:spTree>
    <p:extLst>
      <p:ext uri="{BB962C8B-B14F-4D97-AF65-F5344CB8AC3E}">
        <p14:creationId xmlns:p14="http://schemas.microsoft.com/office/powerpoint/2010/main" val="26410966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2775"/>
                                        </p:tgtEl>
                                        <p:attrNameLst>
                                          <p:attrName>style.visibility</p:attrName>
                                        </p:attrNameLst>
                                      </p:cBhvr>
                                      <p:to>
                                        <p:strVal val="visible"/>
                                      </p:to>
                                    </p:set>
                                    <p:animEffect transition="in" filter="box(in)">
                                      <p:cBhvr>
                                        <p:cTn id="12" dur="500"/>
                                        <p:tgtEl>
                                          <p:spTgt spid="3277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ox(in)">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5" grpId="0"/>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Imagen que contiene computer, computadora, tabla, pequeño&#10;&#10;Descripción generada automáticamente">
            <a:extLst>
              <a:ext uri="{FF2B5EF4-FFF2-40B4-BE49-F238E27FC236}">
                <a16:creationId xmlns:a16="http://schemas.microsoft.com/office/drawing/2014/main" id="{E2C07EF6-12FA-4CF0-9A47-A76FB22F109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51920" y="1742320"/>
            <a:ext cx="4182211" cy="3136658"/>
          </a:xfrm>
          <a:prstGeom prst="rect">
            <a:avLst/>
          </a:prstGeom>
        </p:spPr>
      </p:pic>
      <p:sp>
        <p:nvSpPr>
          <p:cNvPr id="3078" name="Text Box 6"/>
          <p:cNvSpPr txBox="1">
            <a:spLocks noChangeArrowheads="1"/>
          </p:cNvSpPr>
          <p:nvPr/>
        </p:nvSpPr>
        <p:spPr bwMode="auto">
          <a:xfrm>
            <a:off x="818911" y="478854"/>
            <a:ext cx="75390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lgn="ctr">
              <a:spcBef>
                <a:spcPct val="50000"/>
              </a:spcBef>
            </a:pPr>
            <a:r>
              <a:rPr lang="es-MX" sz="3200" b="1" dirty="0">
                <a:solidFill>
                  <a:schemeClr val="accent4">
                    <a:lumMod val="50000"/>
                  </a:schemeClr>
                </a:solidFill>
                <a:effectLst>
                  <a:outerShdw blurRad="38100" dist="38100" dir="2700000" algn="tl">
                    <a:srgbClr val="C0C0C0"/>
                  </a:outerShdw>
                </a:effectLst>
                <a:latin typeface="Dom Casual" charset="0"/>
                <a:ea typeface="+mj-ea"/>
                <a:cs typeface="+mj-cs"/>
              </a:rPr>
              <a:t>Agenda de esta sesión</a:t>
            </a:r>
          </a:p>
        </p:txBody>
      </p:sp>
      <p:sp>
        <p:nvSpPr>
          <p:cNvPr id="5" name="Text Box 5">
            <a:extLst>
              <a:ext uri="{FF2B5EF4-FFF2-40B4-BE49-F238E27FC236}">
                <a16:creationId xmlns:a16="http://schemas.microsoft.com/office/drawing/2014/main" id="{C1718B89-3B0B-4193-9832-4821A226FF31}"/>
              </a:ext>
            </a:extLst>
          </p:cNvPr>
          <p:cNvSpPr txBox="1">
            <a:spLocks noChangeArrowheads="1"/>
          </p:cNvSpPr>
          <p:nvPr/>
        </p:nvSpPr>
        <p:spPr bwMode="auto">
          <a:xfrm>
            <a:off x="809783" y="1484784"/>
            <a:ext cx="3528392" cy="4204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41300" indent="-228600">
              <a:lnSpc>
                <a:spcPct val="150000"/>
              </a:lnSpc>
              <a:buClr>
                <a:srgbClr val="454551"/>
              </a:buClr>
              <a:buFont typeface="Arial"/>
              <a:buChar char="•"/>
              <a:tabLst>
                <a:tab pos="241300" algn="l"/>
              </a:tabLst>
            </a:pPr>
            <a:r>
              <a:rPr lang="es-ES" sz="1800" spc="-20" dirty="0">
                <a:latin typeface="Calibri"/>
                <a:cs typeface="Calibri"/>
              </a:rPr>
              <a:t>Funcione</a:t>
            </a:r>
            <a:r>
              <a:rPr lang="es-ES" sz="1800" spc="-15" dirty="0">
                <a:latin typeface="Calibri"/>
                <a:cs typeface="Calibri"/>
              </a:rPr>
              <a:t>s</a:t>
            </a:r>
            <a:r>
              <a:rPr lang="es-ES" sz="1800" spc="35" dirty="0">
                <a:latin typeface="Calibri"/>
                <a:cs typeface="Calibri"/>
              </a:rPr>
              <a:t> </a:t>
            </a:r>
            <a:r>
              <a:rPr lang="es-ES" sz="1800" spc="-20" dirty="0">
                <a:latin typeface="Calibri"/>
                <a:cs typeface="Calibri"/>
              </a:rPr>
              <a:t>d</a:t>
            </a:r>
            <a:r>
              <a:rPr lang="es-ES" sz="1800" spc="-15" dirty="0">
                <a:latin typeface="Calibri"/>
                <a:cs typeface="Calibri"/>
              </a:rPr>
              <a:t>e</a:t>
            </a:r>
            <a:r>
              <a:rPr lang="es-ES" sz="1800" spc="5" dirty="0">
                <a:latin typeface="Calibri"/>
                <a:cs typeface="Calibri"/>
              </a:rPr>
              <a:t> </a:t>
            </a:r>
            <a:r>
              <a:rPr lang="es-ES" sz="1800" spc="-10" dirty="0">
                <a:latin typeface="Calibri"/>
                <a:cs typeface="Calibri"/>
              </a:rPr>
              <a:t>la</a:t>
            </a:r>
            <a:r>
              <a:rPr lang="es-ES" sz="1800" spc="-5" dirty="0">
                <a:latin typeface="Calibri"/>
                <a:cs typeface="Calibri"/>
              </a:rPr>
              <a:t> c</a:t>
            </a:r>
            <a:r>
              <a:rPr lang="es-ES" sz="1800" spc="-20" dirty="0">
                <a:latin typeface="Calibri"/>
                <a:cs typeface="Calibri"/>
              </a:rPr>
              <a:t>ap</a:t>
            </a:r>
            <a:r>
              <a:rPr lang="es-ES" sz="1800" spc="-15" dirty="0">
                <a:latin typeface="Calibri"/>
                <a:cs typeface="Calibri"/>
              </a:rPr>
              <a:t>a</a:t>
            </a:r>
            <a:r>
              <a:rPr lang="es-ES" sz="1800" spc="5" dirty="0">
                <a:latin typeface="Calibri"/>
                <a:cs typeface="Calibri"/>
              </a:rPr>
              <a:t> f</a:t>
            </a:r>
            <a:r>
              <a:rPr lang="es-ES" sz="1800" spc="-15" dirty="0">
                <a:latin typeface="Calibri"/>
                <a:cs typeface="Calibri"/>
              </a:rPr>
              <a:t>ís</a:t>
            </a:r>
            <a:r>
              <a:rPr lang="es-ES" sz="1800" spc="-20" dirty="0">
                <a:latin typeface="Calibri"/>
                <a:cs typeface="Calibri"/>
              </a:rPr>
              <a:t>i</a:t>
            </a:r>
            <a:r>
              <a:rPr lang="es-ES" sz="1800" spc="-35" dirty="0">
                <a:latin typeface="Calibri"/>
                <a:cs typeface="Calibri"/>
              </a:rPr>
              <a:t>c</a:t>
            </a:r>
            <a:r>
              <a:rPr lang="es-ES" sz="1800" spc="-15" dirty="0">
                <a:latin typeface="Calibri"/>
                <a:cs typeface="Calibri"/>
              </a:rPr>
              <a:t>a.</a:t>
            </a:r>
          </a:p>
          <a:p>
            <a:pPr marL="241300" indent="-228600">
              <a:lnSpc>
                <a:spcPct val="150000"/>
              </a:lnSpc>
              <a:buClr>
                <a:srgbClr val="454551"/>
              </a:buClr>
              <a:buFont typeface="Arial"/>
              <a:buChar char="•"/>
              <a:tabLst>
                <a:tab pos="241300" algn="l"/>
              </a:tabLst>
            </a:pPr>
            <a:r>
              <a:rPr lang="es-ES" sz="1800" spc="-15" dirty="0">
                <a:latin typeface="Calibri"/>
                <a:cs typeface="Calibri"/>
              </a:rPr>
              <a:t>Tipos de conexión.</a:t>
            </a:r>
            <a:endParaRPr lang="es-ES" sz="1800" dirty="0">
              <a:latin typeface="Calibri"/>
              <a:cs typeface="Calibri"/>
            </a:endParaRPr>
          </a:p>
          <a:p>
            <a:pPr marL="241300" indent="-228600">
              <a:lnSpc>
                <a:spcPct val="150000"/>
              </a:lnSpc>
              <a:buClr>
                <a:srgbClr val="454551"/>
              </a:buClr>
              <a:buFont typeface="Arial"/>
              <a:buChar char="•"/>
              <a:tabLst>
                <a:tab pos="241300" algn="l"/>
              </a:tabLst>
            </a:pPr>
            <a:r>
              <a:rPr lang="es-ES" sz="1800" spc="-20" dirty="0">
                <a:latin typeface="Calibri"/>
                <a:cs typeface="Calibri"/>
              </a:rPr>
              <a:t>Medios de comunicación.</a:t>
            </a:r>
          </a:p>
          <a:p>
            <a:pPr marL="241300" indent="-228600">
              <a:lnSpc>
                <a:spcPct val="150000"/>
              </a:lnSpc>
              <a:buClr>
                <a:srgbClr val="454551"/>
              </a:buClr>
              <a:buFont typeface="Arial"/>
              <a:buChar char="•"/>
              <a:tabLst>
                <a:tab pos="241300" algn="l"/>
              </a:tabLst>
            </a:pPr>
            <a:r>
              <a:rPr lang="es-ES" sz="1800" spc="-20" dirty="0">
                <a:latin typeface="Calibri"/>
                <a:cs typeface="Calibri"/>
              </a:rPr>
              <a:t>Tipos de señales.</a:t>
            </a:r>
          </a:p>
          <a:p>
            <a:pPr marL="241300" indent="-228600">
              <a:lnSpc>
                <a:spcPct val="150000"/>
              </a:lnSpc>
              <a:buClr>
                <a:srgbClr val="454551"/>
              </a:buClr>
              <a:buFont typeface="Arial"/>
              <a:buChar char="•"/>
              <a:tabLst>
                <a:tab pos="241300" algn="l"/>
              </a:tabLst>
            </a:pPr>
            <a:r>
              <a:rPr lang="es-ES" sz="1800" spc="-20" dirty="0">
                <a:latin typeface="Calibri"/>
                <a:cs typeface="Calibri"/>
              </a:rPr>
              <a:t>Tipos de conectores.</a:t>
            </a:r>
          </a:p>
          <a:p>
            <a:pPr marL="241300" indent="-228600">
              <a:lnSpc>
                <a:spcPct val="150000"/>
              </a:lnSpc>
              <a:buClr>
                <a:srgbClr val="454551"/>
              </a:buClr>
              <a:buFont typeface="Arial"/>
              <a:buChar char="•"/>
              <a:tabLst>
                <a:tab pos="241300" algn="l"/>
              </a:tabLst>
            </a:pPr>
            <a:r>
              <a:rPr lang="es-ES" sz="1800" spc="-20" dirty="0">
                <a:latin typeface="Calibri"/>
                <a:cs typeface="Calibri"/>
              </a:rPr>
              <a:t>Tipos de puertos.</a:t>
            </a:r>
          </a:p>
          <a:p>
            <a:pPr marL="241300" indent="-228600">
              <a:lnSpc>
                <a:spcPct val="150000"/>
              </a:lnSpc>
              <a:buClr>
                <a:srgbClr val="454551"/>
              </a:buClr>
              <a:buFont typeface="Arial"/>
              <a:buChar char="•"/>
              <a:tabLst>
                <a:tab pos="241300" algn="l"/>
              </a:tabLst>
            </a:pPr>
            <a:r>
              <a:rPr lang="es-ES" sz="1800" spc="-20" dirty="0">
                <a:latin typeface="Calibri"/>
                <a:cs typeface="Calibri"/>
              </a:rPr>
              <a:t>Ancho de banda.</a:t>
            </a:r>
          </a:p>
          <a:p>
            <a:pPr marL="241300" indent="-228600">
              <a:lnSpc>
                <a:spcPct val="150000"/>
              </a:lnSpc>
              <a:buClr>
                <a:srgbClr val="454551"/>
              </a:buClr>
              <a:buFont typeface="Arial"/>
              <a:buChar char="•"/>
              <a:tabLst>
                <a:tab pos="241300" algn="l"/>
              </a:tabLst>
            </a:pPr>
            <a:r>
              <a:rPr lang="es-ES" sz="1800" spc="-20" dirty="0">
                <a:latin typeface="Calibri"/>
                <a:cs typeface="Calibri"/>
              </a:rPr>
              <a:t>Rendimiento.</a:t>
            </a:r>
          </a:p>
          <a:p>
            <a:pPr marL="241300" indent="-228600">
              <a:lnSpc>
                <a:spcPct val="150000"/>
              </a:lnSpc>
              <a:buClr>
                <a:srgbClr val="454551"/>
              </a:buClr>
              <a:buFont typeface="Arial"/>
              <a:buChar char="•"/>
              <a:tabLst>
                <a:tab pos="241300" algn="l"/>
              </a:tabLst>
            </a:pPr>
            <a:r>
              <a:rPr lang="es-ES" sz="1800" spc="-20" dirty="0">
                <a:latin typeface="Calibri"/>
                <a:cs typeface="Calibri"/>
              </a:rPr>
              <a:t>Test de velocidad.</a:t>
            </a:r>
          </a:p>
          <a:p>
            <a:pPr marL="241300" indent="-228600">
              <a:lnSpc>
                <a:spcPct val="150000"/>
              </a:lnSpc>
              <a:buClr>
                <a:srgbClr val="454551"/>
              </a:buClr>
              <a:buFont typeface="Arial"/>
              <a:buChar char="•"/>
              <a:tabLst>
                <a:tab pos="241300" algn="l"/>
              </a:tabLst>
            </a:pPr>
            <a:r>
              <a:rPr lang="es-ES" sz="1800" spc="-20" dirty="0">
                <a:latin typeface="Calibri"/>
                <a:cs typeface="Calibri"/>
              </a:rPr>
              <a:t>Tiempo de transmisión.</a:t>
            </a:r>
            <a:endParaRPr lang="es-MX" sz="1800" dirty="0">
              <a:latin typeface="ZapfHumnst BT"/>
            </a:endParaRPr>
          </a:p>
        </p:txBody>
      </p:sp>
    </p:spTree>
    <p:extLst>
      <p:ext uri="{BB962C8B-B14F-4D97-AF65-F5344CB8AC3E}">
        <p14:creationId xmlns:p14="http://schemas.microsoft.com/office/powerpoint/2010/main" val="10096646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00" name="22 Grupo"/>
          <p:cNvGrpSpPr>
            <a:grpSpLocks/>
          </p:cNvGrpSpPr>
          <p:nvPr/>
        </p:nvGrpSpPr>
        <p:grpSpPr bwMode="auto">
          <a:xfrm>
            <a:off x="190500" y="1758950"/>
            <a:ext cx="1206500" cy="3714750"/>
            <a:chOff x="571472" y="1285860"/>
            <a:chExt cx="1206500" cy="3714750"/>
          </a:xfrm>
        </p:grpSpPr>
        <p:sp>
          <p:nvSpPr>
            <p:cNvPr id="9" name="6 Rectángulo redondeado"/>
            <p:cNvSpPr>
              <a:spLocks noChangeArrowheads="1"/>
            </p:cNvSpPr>
            <p:nvPr/>
          </p:nvSpPr>
          <p:spPr bwMode="auto">
            <a:xfrm>
              <a:off x="571472" y="1285860"/>
              <a:ext cx="1206500" cy="465138"/>
            </a:xfrm>
            <a:prstGeom prst="roundRect">
              <a:avLst>
                <a:gd name="adj" fmla="val 16667"/>
              </a:avLst>
            </a:prstGeom>
            <a:solidFill>
              <a:schemeClr val="bg1">
                <a:lumMod val="85000"/>
              </a:schemeClr>
            </a:solidFill>
            <a:ln w="9525" algn="ctr">
              <a:solidFill>
                <a:schemeClr val="tx1"/>
              </a:solidFill>
              <a:round/>
              <a:headEnd/>
              <a:tailEnd/>
            </a:ln>
          </p:spPr>
          <p:txBody>
            <a:bodyPr anchor="ctr"/>
            <a:lstStyle/>
            <a:p>
              <a:pPr algn="ctr" eaLnBrk="0" hangingPunct="0">
                <a:defRPr/>
              </a:pPr>
              <a:r>
                <a:rPr lang="es-MX" sz="1300" b="1">
                  <a:solidFill>
                    <a:schemeClr val="tx2">
                      <a:lumMod val="50000"/>
                      <a:lumOff val="50000"/>
                    </a:schemeClr>
                  </a:solidFill>
                  <a:latin typeface="Arial" pitchFamily="34" charset="0"/>
                  <a:cs typeface="Arial" pitchFamily="34" charset="0"/>
                </a:rPr>
                <a:t>Aplicación</a:t>
              </a:r>
            </a:p>
          </p:txBody>
        </p:sp>
        <p:sp>
          <p:nvSpPr>
            <p:cNvPr id="10" name="7 Rectángulo redondeado"/>
            <p:cNvSpPr>
              <a:spLocks noChangeArrowheads="1"/>
            </p:cNvSpPr>
            <p:nvPr/>
          </p:nvSpPr>
          <p:spPr bwMode="auto">
            <a:xfrm>
              <a:off x="571472" y="1827198"/>
              <a:ext cx="1206500" cy="465137"/>
            </a:xfrm>
            <a:prstGeom prst="roundRect">
              <a:avLst>
                <a:gd name="adj" fmla="val 16667"/>
              </a:avLst>
            </a:prstGeom>
            <a:solidFill>
              <a:schemeClr val="bg1">
                <a:lumMod val="85000"/>
              </a:schemeClr>
            </a:solidFill>
            <a:ln w="9525" algn="ctr">
              <a:solidFill>
                <a:schemeClr val="tx1"/>
              </a:solidFill>
              <a:round/>
              <a:headEnd/>
              <a:tailEnd/>
            </a:ln>
          </p:spPr>
          <p:txBody>
            <a:bodyPr anchor="ctr"/>
            <a:lstStyle/>
            <a:p>
              <a:pPr algn="ctr" eaLnBrk="0" hangingPunct="0">
                <a:defRPr/>
              </a:pPr>
              <a:r>
                <a:rPr lang="es-MX" sz="1200" b="1">
                  <a:solidFill>
                    <a:schemeClr val="tx2">
                      <a:lumMod val="50000"/>
                      <a:lumOff val="50000"/>
                    </a:schemeClr>
                  </a:solidFill>
                  <a:latin typeface="Arial" pitchFamily="34" charset="0"/>
                  <a:cs typeface="Arial" pitchFamily="34" charset="0"/>
                </a:rPr>
                <a:t>Presentación</a:t>
              </a:r>
            </a:p>
          </p:txBody>
        </p:sp>
        <p:sp>
          <p:nvSpPr>
            <p:cNvPr id="11" name="8 Rectángulo redondeado"/>
            <p:cNvSpPr>
              <a:spLocks noChangeArrowheads="1"/>
            </p:cNvSpPr>
            <p:nvPr/>
          </p:nvSpPr>
          <p:spPr bwMode="auto">
            <a:xfrm>
              <a:off x="571472" y="2370123"/>
              <a:ext cx="1206500" cy="463550"/>
            </a:xfrm>
            <a:prstGeom prst="roundRect">
              <a:avLst>
                <a:gd name="adj" fmla="val 16667"/>
              </a:avLst>
            </a:prstGeom>
            <a:solidFill>
              <a:schemeClr val="bg1">
                <a:lumMod val="85000"/>
              </a:schemeClr>
            </a:solidFill>
            <a:ln w="9525" algn="ctr">
              <a:solidFill>
                <a:schemeClr val="tx1"/>
              </a:solidFill>
              <a:round/>
              <a:headEnd/>
              <a:tailEnd/>
            </a:ln>
          </p:spPr>
          <p:txBody>
            <a:bodyPr anchor="ctr"/>
            <a:lstStyle/>
            <a:p>
              <a:pPr algn="ctr" eaLnBrk="0" hangingPunct="0">
                <a:defRPr/>
              </a:pPr>
              <a:r>
                <a:rPr lang="es-MX" sz="1300" b="1">
                  <a:solidFill>
                    <a:schemeClr val="tx2">
                      <a:lumMod val="50000"/>
                      <a:lumOff val="50000"/>
                    </a:schemeClr>
                  </a:solidFill>
                  <a:latin typeface="Arial" pitchFamily="34" charset="0"/>
                  <a:cs typeface="Arial" pitchFamily="34" charset="0"/>
                </a:rPr>
                <a:t>Sesión</a:t>
              </a:r>
            </a:p>
          </p:txBody>
        </p:sp>
        <p:sp>
          <p:nvSpPr>
            <p:cNvPr id="12" name="16 Rectángulo redondeado"/>
            <p:cNvSpPr>
              <a:spLocks noChangeArrowheads="1"/>
            </p:cNvSpPr>
            <p:nvPr/>
          </p:nvSpPr>
          <p:spPr bwMode="auto">
            <a:xfrm>
              <a:off x="571472" y="2911460"/>
              <a:ext cx="1206500" cy="463550"/>
            </a:xfrm>
            <a:prstGeom prst="roundRect">
              <a:avLst>
                <a:gd name="adj" fmla="val 16667"/>
              </a:avLst>
            </a:prstGeom>
            <a:solidFill>
              <a:schemeClr val="bg1">
                <a:lumMod val="85000"/>
              </a:schemeClr>
            </a:solidFill>
            <a:ln w="9525" algn="ctr">
              <a:solidFill>
                <a:schemeClr val="tx1"/>
              </a:solidFill>
              <a:round/>
              <a:headEnd/>
              <a:tailEnd/>
            </a:ln>
          </p:spPr>
          <p:txBody>
            <a:bodyPr anchor="ctr"/>
            <a:lstStyle/>
            <a:p>
              <a:pPr algn="ctr" eaLnBrk="0" hangingPunct="0">
                <a:defRPr/>
              </a:pPr>
              <a:r>
                <a:rPr lang="es-MX" sz="1300" b="1">
                  <a:solidFill>
                    <a:schemeClr val="tx2">
                      <a:lumMod val="50000"/>
                      <a:lumOff val="50000"/>
                    </a:schemeClr>
                  </a:solidFill>
                  <a:latin typeface="Arial" pitchFamily="34" charset="0"/>
                  <a:cs typeface="Arial" pitchFamily="34" charset="0"/>
                </a:rPr>
                <a:t>Transporte</a:t>
              </a:r>
            </a:p>
          </p:txBody>
        </p:sp>
        <p:sp>
          <p:nvSpPr>
            <p:cNvPr id="13" name="17 Rectángulo redondeado"/>
            <p:cNvSpPr>
              <a:spLocks noChangeArrowheads="1"/>
            </p:cNvSpPr>
            <p:nvPr/>
          </p:nvSpPr>
          <p:spPr bwMode="auto">
            <a:xfrm>
              <a:off x="571472" y="3452798"/>
              <a:ext cx="1206500" cy="465137"/>
            </a:xfrm>
            <a:prstGeom prst="roundRect">
              <a:avLst>
                <a:gd name="adj" fmla="val 16667"/>
              </a:avLst>
            </a:prstGeom>
            <a:solidFill>
              <a:schemeClr val="bg1">
                <a:lumMod val="85000"/>
              </a:schemeClr>
            </a:solidFill>
            <a:ln w="9525" algn="ctr">
              <a:solidFill>
                <a:schemeClr val="tx1"/>
              </a:solidFill>
              <a:round/>
              <a:headEnd/>
              <a:tailEnd/>
            </a:ln>
          </p:spPr>
          <p:txBody>
            <a:bodyPr anchor="ctr"/>
            <a:lstStyle/>
            <a:p>
              <a:pPr algn="ctr" eaLnBrk="0" hangingPunct="0">
                <a:defRPr/>
              </a:pPr>
              <a:r>
                <a:rPr lang="es-MX" sz="1300" b="1">
                  <a:solidFill>
                    <a:schemeClr val="tx2">
                      <a:lumMod val="50000"/>
                      <a:lumOff val="50000"/>
                    </a:schemeClr>
                  </a:solidFill>
                  <a:latin typeface="Arial" pitchFamily="34" charset="0"/>
                  <a:cs typeface="Arial" pitchFamily="34" charset="0"/>
                </a:rPr>
                <a:t>Red</a:t>
              </a:r>
            </a:p>
          </p:txBody>
        </p:sp>
        <p:sp>
          <p:nvSpPr>
            <p:cNvPr id="14" name="18 Rectángulo redondeado"/>
            <p:cNvSpPr>
              <a:spLocks noChangeArrowheads="1"/>
            </p:cNvSpPr>
            <p:nvPr/>
          </p:nvSpPr>
          <p:spPr bwMode="auto">
            <a:xfrm>
              <a:off x="571472" y="3994135"/>
              <a:ext cx="1206500" cy="465138"/>
            </a:xfrm>
            <a:prstGeom prst="roundRect">
              <a:avLst>
                <a:gd name="adj" fmla="val 16667"/>
              </a:avLst>
            </a:prstGeom>
            <a:solidFill>
              <a:schemeClr val="bg1">
                <a:lumMod val="85000"/>
              </a:schemeClr>
            </a:solidFill>
            <a:ln w="9525" algn="ctr">
              <a:solidFill>
                <a:schemeClr val="tx1"/>
              </a:solidFill>
              <a:round/>
              <a:headEnd/>
              <a:tailEnd/>
            </a:ln>
          </p:spPr>
          <p:txBody>
            <a:bodyPr anchor="ctr"/>
            <a:lstStyle/>
            <a:p>
              <a:pPr algn="ctr" eaLnBrk="0" hangingPunct="0">
                <a:defRPr/>
              </a:pPr>
              <a:r>
                <a:rPr lang="es-MX" sz="1300" b="1">
                  <a:solidFill>
                    <a:schemeClr val="tx2">
                      <a:lumMod val="50000"/>
                      <a:lumOff val="50000"/>
                    </a:schemeClr>
                  </a:solidFill>
                  <a:latin typeface="Arial" pitchFamily="34" charset="0"/>
                  <a:cs typeface="Arial" pitchFamily="34" charset="0"/>
                </a:rPr>
                <a:t>Enlace de datos</a:t>
              </a:r>
            </a:p>
          </p:txBody>
        </p:sp>
        <p:sp>
          <p:nvSpPr>
            <p:cNvPr id="4116" name="26 Rectángulo redondeado"/>
            <p:cNvSpPr>
              <a:spLocks noChangeArrowheads="1"/>
            </p:cNvSpPr>
            <p:nvPr/>
          </p:nvSpPr>
          <p:spPr bwMode="auto">
            <a:xfrm>
              <a:off x="571472" y="4536266"/>
              <a:ext cx="1206500" cy="464344"/>
            </a:xfrm>
            <a:prstGeom prst="roundRect">
              <a:avLst>
                <a:gd name="adj" fmla="val 16667"/>
              </a:avLst>
            </a:prstGeom>
            <a:solidFill>
              <a:srgbClr val="0070C0"/>
            </a:solidFill>
            <a:ln w="9525" algn="ctr">
              <a:solidFill>
                <a:schemeClr val="tx1"/>
              </a:solidFill>
              <a:round/>
              <a:headEnd/>
              <a:tailEnd/>
            </a:ln>
          </p:spPr>
          <p:txBody>
            <a:bodyPr anchor="ctr"/>
            <a:lstStyle/>
            <a:p>
              <a:pPr algn="ctr" eaLnBrk="0" hangingPunct="0"/>
              <a:r>
                <a:rPr lang="es-MX" sz="1300" b="1">
                  <a:solidFill>
                    <a:schemeClr val="bg1"/>
                  </a:solidFill>
                  <a:latin typeface="Arial" pitchFamily="34" charset="0"/>
                  <a:cs typeface="Arial" pitchFamily="34" charset="0"/>
                </a:rPr>
                <a:t>Física</a:t>
              </a:r>
            </a:p>
          </p:txBody>
        </p:sp>
      </p:grpSp>
      <p:sp>
        <p:nvSpPr>
          <p:cNvPr id="20" name="Text Box 5"/>
          <p:cNvSpPr txBox="1">
            <a:spLocks noChangeArrowheads="1"/>
          </p:cNvSpPr>
          <p:nvPr/>
        </p:nvSpPr>
        <p:spPr bwMode="auto">
          <a:xfrm>
            <a:off x="1738103" y="2728379"/>
            <a:ext cx="3121929"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Arial" pitchFamily="34" charset="0"/>
              <a:buChar char="•"/>
            </a:pPr>
            <a:r>
              <a:rPr lang="es-MX" sz="1800" dirty="0">
                <a:solidFill>
                  <a:schemeClr val="bg2">
                    <a:lumMod val="25000"/>
                  </a:schemeClr>
                </a:solidFill>
                <a:latin typeface="ZapfHumnst BT"/>
              </a:rPr>
              <a:t>  Establece el </a:t>
            </a:r>
            <a:r>
              <a:rPr lang="es-MX" sz="1800" b="1" dirty="0">
                <a:solidFill>
                  <a:schemeClr val="bg2">
                    <a:lumMod val="25000"/>
                  </a:schemeClr>
                </a:solidFill>
                <a:latin typeface="ZapfHumnst BT"/>
              </a:rPr>
              <a:t>medio </a:t>
            </a:r>
            <a:r>
              <a:rPr lang="es-MX" sz="1800" dirty="0">
                <a:solidFill>
                  <a:schemeClr val="bg2">
                    <a:lumMod val="25000"/>
                  </a:schemeClr>
                </a:solidFill>
                <a:latin typeface="ZapfHumnst BT"/>
              </a:rPr>
              <a:t>a utilizar:</a:t>
            </a:r>
          </a:p>
        </p:txBody>
      </p:sp>
      <p:sp>
        <p:nvSpPr>
          <p:cNvPr id="21" name="Text Box 5"/>
          <p:cNvSpPr txBox="1">
            <a:spLocks noChangeArrowheads="1"/>
          </p:cNvSpPr>
          <p:nvPr/>
        </p:nvSpPr>
        <p:spPr bwMode="auto">
          <a:xfrm>
            <a:off x="1756994" y="3535595"/>
            <a:ext cx="2571750"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Arial" pitchFamily="34" charset="0"/>
              <a:buChar char="•"/>
            </a:pPr>
            <a:r>
              <a:rPr lang="es-MX" sz="1800" dirty="0">
                <a:solidFill>
                  <a:schemeClr val="bg2">
                    <a:lumMod val="25000"/>
                  </a:schemeClr>
                </a:solidFill>
                <a:latin typeface="ZapfHumnst BT"/>
              </a:rPr>
              <a:t>  Define el </a:t>
            </a:r>
            <a:r>
              <a:rPr lang="es-MX" sz="1800" b="1" dirty="0">
                <a:solidFill>
                  <a:schemeClr val="bg2">
                    <a:lumMod val="25000"/>
                  </a:schemeClr>
                </a:solidFill>
                <a:latin typeface="ZapfHumnst BT"/>
              </a:rPr>
              <a:t>tipo de señal</a:t>
            </a:r>
            <a:r>
              <a:rPr lang="es-MX" sz="1800" dirty="0">
                <a:solidFill>
                  <a:schemeClr val="bg2">
                    <a:lumMod val="25000"/>
                  </a:schemeClr>
                </a:solidFill>
                <a:latin typeface="ZapfHumnst BT"/>
              </a:rPr>
              <a:t>:</a:t>
            </a:r>
          </a:p>
        </p:txBody>
      </p:sp>
      <p:sp>
        <p:nvSpPr>
          <p:cNvPr id="22" name="Text Box 5"/>
          <p:cNvSpPr txBox="1">
            <a:spLocks noChangeArrowheads="1"/>
          </p:cNvSpPr>
          <p:nvPr/>
        </p:nvSpPr>
        <p:spPr bwMode="auto">
          <a:xfrm>
            <a:off x="1739347" y="4349064"/>
            <a:ext cx="3768757"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Arial" pitchFamily="34" charset="0"/>
              <a:buChar char="•"/>
            </a:pPr>
            <a:r>
              <a:rPr lang="es-MX" sz="1800" dirty="0">
                <a:solidFill>
                  <a:schemeClr val="bg2">
                    <a:lumMod val="25000"/>
                  </a:schemeClr>
                </a:solidFill>
                <a:latin typeface="ZapfHumnst BT"/>
              </a:rPr>
              <a:t>  Define el </a:t>
            </a:r>
            <a:r>
              <a:rPr lang="es-MX" sz="1800" b="1" dirty="0">
                <a:solidFill>
                  <a:schemeClr val="bg2">
                    <a:lumMod val="25000"/>
                  </a:schemeClr>
                </a:solidFill>
                <a:latin typeface="ZapfHumnst BT"/>
              </a:rPr>
              <a:t>tipo de conector </a:t>
            </a:r>
            <a:r>
              <a:rPr lang="es-MX" sz="1800" dirty="0">
                <a:solidFill>
                  <a:schemeClr val="bg2">
                    <a:lumMod val="25000"/>
                  </a:schemeClr>
                </a:solidFill>
                <a:latin typeface="ZapfHumnst BT"/>
              </a:rPr>
              <a:t>a utilizar:</a:t>
            </a:r>
            <a:endParaRPr lang="es-MX" sz="1600" dirty="0">
              <a:solidFill>
                <a:schemeClr val="bg2">
                  <a:lumMod val="25000"/>
                </a:schemeClr>
              </a:solidFill>
              <a:latin typeface="ZapfHumnst BT"/>
            </a:endParaRPr>
          </a:p>
        </p:txBody>
      </p:sp>
      <p:sp>
        <p:nvSpPr>
          <p:cNvPr id="25" name="Text Box 5"/>
          <p:cNvSpPr txBox="1">
            <a:spLocks noChangeArrowheads="1"/>
          </p:cNvSpPr>
          <p:nvPr/>
        </p:nvSpPr>
        <p:spPr bwMode="auto">
          <a:xfrm>
            <a:off x="1735673" y="5441966"/>
            <a:ext cx="3143250"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Arial" pitchFamily="34" charset="0"/>
              <a:buChar char="•"/>
            </a:pPr>
            <a:r>
              <a:rPr lang="es-MX" sz="1800" dirty="0">
                <a:solidFill>
                  <a:schemeClr val="bg2">
                    <a:lumMod val="25000"/>
                  </a:schemeClr>
                </a:solidFill>
                <a:latin typeface="ZapfHumnst BT"/>
              </a:rPr>
              <a:t>  Define el </a:t>
            </a:r>
            <a:r>
              <a:rPr lang="es-MX" sz="1800" b="1" dirty="0">
                <a:solidFill>
                  <a:schemeClr val="bg2">
                    <a:lumMod val="25000"/>
                  </a:schemeClr>
                </a:solidFill>
                <a:latin typeface="ZapfHumnst BT"/>
              </a:rPr>
              <a:t>tipo de puertos</a:t>
            </a:r>
            <a:r>
              <a:rPr lang="es-MX" sz="1800" dirty="0">
                <a:solidFill>
                  <a:schemeClr val="bg2">
                    <a:lumMod val="25000"/>
                  </a:schemeClr>
                </a:solidFill>
                <a:latin typeface="ZapfHumnst BT"/>
              </a:rPr>
              <a:t>: </a:t>
            </a:r>
            <a:endParaRPr lang="es-MX" sz="1600" dirty="0">
              <a:solidFill>
                <a:schemeClr val="bg2">
                  <a:lumMod val="25000"/>
                </a:schemeClr>
              </a:solidFill>
              <a:latin typeface="ZapfHumnst BT"/>
            </a:endParaRPr>
          </a:p>
        </p:txBody>
      </p:sp>
      <p:sp>
        <p:nvSpPr>
          <p:cNvPr id="18" name="Text Box 5"/>
          <p:cNvSpPr txBox="1">
            <a:spLocks noChangeArrowheads="1"/>
          </p:cNvSpPr>
          <p:nvPr/>
        </p:nvSpPr>
        <p:spPr bwMode="auto">
          <a:xfrm>
            <a:off x="4716016" y="2627049"/>
            <a:ext cx="3724726" cy="729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57175"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600"/>
              </a:lnSpc>
            </a:pPr>
            <a:r>
              <a:rPr lang="es-MX" sz="1600" b="1" dirty="0">
                <a:solidFill>
                  <a:schemeClr val="accent6">
                    <a:lumMod val="75000"/>
                  </a:schemeClr>
                </a:solidFill>
                <a:latin typeface="ZapfHumnst BT"/>
              </a:rPr>
              <a:t>Guiado  (UTP, STP, Coaxial, Fibra óptica)</a:t>
            </a:r>
          </a:p>
          <a:p>
            <a:pPr algn="just">
              <a:lnSpc>
                <a:spcPts val="2600"/>
              </a:lnSpc>
            </a:pPr>
            <a:r>
              <a:rPr lang="es-MX" sz="1600" b="1" dirty="0">
                <a:solidFill>
                  <a:schemeClr val="accent6">
                    <a:lumMod val="75000"/>
                  </a:schemeClr>
                </a:solidFill>
                <a:latin typeface="ZapfHumnst BT"/>
              </a:rPr>
              <a:t>No guiado  (Ondas de radio, microondas)</a:t>
            </a:r>
          </a:p>
        </p:txBody>
      </p:sp>
      <p:sp>
        <p:nvSpPr>
          <p:cNvPr id="23" name="Text Box 5"/>
          <p:cNvSpPr txBox="1">
            <a:spLocks noChangeArrowheads="1"/>
          </p:cNvSpPr>
          <p:nvPr/>
        </p:nvSpPr>
        <p:spPr bwMode="auto">
          <a:xfrm>
            <a:off x="4211960" y="3491145"/>
            <a:ext cx="2571750" cy="729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600"/>
              </a:lnSpc>
            </a:pPr>
            <a:r>
              <a:rPr lang="es-MX" sz="1600" b="1" dirty="0">
                <a:solidFill>
                  <a:schemeClr val="accent6">
                    <a:lumMod val="75000"/>
                  </a:schemeClr>
                </a:solidFill>
                <a:latin typeface="ZapfHumnst BT"/>
              </a:rPr>
              <a:t>Analógica</a:t>
            </a:r>
          </a:p>
          <a:p>
            <a:pPr algn="just">
              <a:lnSpc>
                <a:spcPts val="2600"/>
              </a:lnSpc>
            </a:pPr>
            <a:r>
              <a:rPr lang="es-MX" sz="1600" b="1" dirty="0">
                <a:solidFill>
                  <a:schemeClr val="accent6">
                    <a:lumMod val="75000"/>
                  </a:schemeClr>
                </a:solidFill>
                <a:latin typeface="ZapfHumnst BT"/>
              </a:rPr>
              <a:t>Digital</a:t>
            </a:r>
          </a:p>
        </p:txBody>
      </p:sp>
      <p:sp>
        <p:nvSpPr>
          <p:cNvPr id="24" name="Text Box 5"/>
          <p:cNvSpPr txBox="1">
            <a:spLocks noChangeArrowheads="1"/>
          </p:cNvSpPr>
          <p:nvPr/>
        </p:nvSpPr>
        <p:spPr bwMode="auto">
          <a:xfrm>
            <a:off x="5453211" y="4093824"/>
            <a:ext cx="2143125" cy="1063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57175" algn="just">
              <a:lnSpc>
                <a:spcPts val="2600"/>
              </a:lnSpc>
            </a:pPr>
            <a:r>
              <a:rPr lang="es-MX" sz="1600" b="1" dirty="0">
                <a:solidFill>
                  <a:schemeClr val="accent6">
                    <a:lumMod val="75000"/>
                  </a:schemeClr>
                </a:solidFill>
                <a:latin typeface="ZapfHumnst BT"/>
              </a:rPr>
              <a:t>RJ45 (Par trenzado)</a:t>
            </a:r>
          </a:p>
          <a:p>
            <a:pPr marL="257175" algn="just">
              <a:lnSpc>
                <a:spcPts val="2600"/>
              </a:lnSpc>
            </a:pPr>
            <a:r>
              <a:rPr lang="es-MX" sz="1600" b="1" dirty="0">
                <a:solidFill>
                  <a:schemeClr val="accent6">
                    <a:lumMod val="75000"/>
                  </a:schemeClr>
                </a:solidFill>
                <a:latin typeface="ZapfHumnst BT"/>
              </a:rPr>
              <a:t>BNC, F (Coaxial)</a:t>
            </a:r>
          </a:p>
          <a:p>
            <a:pPr marL="257175" algn="just">
              <a:lnSpc>
                <a:spcPts val="2600"/>
              </a:lnSpc>
            </a:pPr>
            <a:r>
              <a:rPr lang="es-MX" sz="1600" b="1" dirty="0">
                <a:solidFill>
                  <a:schemeClr val="accent6">
                    <a:lumMod val="75000"/>
                  </a:schemeClr>
                </a:solidFill>
                <a:latin typeface="ZapfHumnst BT"/>
              </a:rPr>
              <a:t>ST, SC, LC (Fibra óptica)</a:t>
            </a:r>
          </a:p>
        </p:txBody>
      </p:sp>
      <p:sp>
        <p:nvSpPr>
          <p:cNvPr id="26" name="Text Box 5"/>
          <p:cNvSpPr txBox="1">
            <a:spLocks noChangeArrowheads="1"/>
          </p:cNvSpPr>
          <p:nvPr/>
        </p:nvSpPr>
        <p:spPr bwMode="auto">
          <a:xfrm>
            <a:off x="4468190" y="5202284"/>
            <a:ext cx="1214438" cy="1063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57175" indent="-342900" algn="just">
              <a:lnSpc>
                <a:spcPts val="2600"/>
              </a:lnSpc>
            </a:pPr>
            <a:r>
              <a:rPr lang="es-MX" sz="1600" b="1" dirty="0">
                <a:solidFill>
                  <a:schemeClr val="accent6">
                    <a:lumMod val="75000"/>
                  </a:schemeClr>
                </a:solidFill>
                <a:latin typeface="ZapfHumnst BT"/>
              </a:rPr>
              <a:t>Ethernet</a:t>
            </a:r>
          </a:p>
          <a:p>
            <a:pPr marL="257175" indent="-342900" algn="just">
              <a:lnSpc>
                <a:spcPts val="2600"/>
              </a:lnSpc>
            </a:pPr>
            <a:r>
              <a:rPr lang="es-MX" sz="1600" b="1" dirty="0">
                <a:solidFill>
                  <a:schemeClr val="accent6">
                    <a:lumMod val="75000"/>
                  </a:schemeClr>
                </a:solidFill>
                <a:latin typeface="ZapfHumnst BT"/>
              </a:rPr>
              <a:t>Serial</a:t>
            </a:r>
          </a:p>
          <a:p>
            <a:pPr marL="257175" indent="-342900" algn="just">
              <a:lnSpc>
                <a:spcPts val="2600"/>
              </a:lnSpc>
            </a:pPr>
            <a:r>
              <a:rPr lang="es-MX" sz="1600" b="1" dirty="0">
                <a:solidFill>
                  <a:schemeClr val="accent6">
                    <a:lumMod val="75000"/>
                  </a:schemeClr>
                </a:solidFill>
                <a:latin typeface="ZapfHumnst BT"/>
              </a:rPr>
              <a:t>USB</a:t>
            </a:r>
          </a:p>
        </p:txBody>
      </p:sp>
      <p:sp>
        <p:nvSpPr>
          <p:cNvPr id="27" name="Rectangle 2"/>
          <p:cNvSpPr txBox="1">
            <a:spLocks noChangeArrowheads="1"/>
          </p:cNvSpPr>
          <p:nvPr/>
        </p:nvSpPr>
        <p:spPr>
          <a:xfrm>
            <a:off x="89756"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Capa física</a:t>
            </a:r>
          </a:p>
        </p:txBody>
      </p:sp>
      <p:sp>
        <p:nvSpPr>
          <p:cNvPr id="19" name="object 3">
            <a:extLst>
              <a:ext uri="{FF2B5EF4-FFF2-40B4-BE49-F238E27FC236}">
                <a16:creationId xmlns:a16="http://schemas.microsoft.com/office/drawing/2014/main" id="{EECE5403-0F55-4DF7-B651-CE99B1D63984}"/>
              </a:ext>
            </a:extLst>
          </p:cNvPr>
          <p:cNvSpPr txBox="1"/>
          <p:nvPr/>
        </p:nvSpPr>
        <p:spPr>
          <a:xfrm>
            <a:off x="1763688" y="939843"/>
            <a:ext cx="6840760" cy="644407"/>
          </a:xfrm>
          <a:prstGeom prst="rect">
            <a:avLst/>
          </a:prstGeom>
        </p:spPr>
        <p:txBody>
          <a:bodyPr vert="horz" wrap="square" lIns="0" tIns="0" rIns="0" bIns="0" rtlCol="0">
            <a:spAutoFit/>
          </a:bodyPr>
          <a:lstStyle/>
          <a:p>
            <a:pPr marL="9525" algn="ctr">
              <a:lnSpc>
                <a:spcPts val="2600"/>
              </a:lnSpc>
              <a:buClr>
                <a:srgbClr val="454551"/>
              </a:buClr>
              <a:tabLst>
                <a:tab pos="180975" algn="l"/>
              </a:tabLst>
            </a:pPr>
            <a:r>
              <a:rPr lang="es-ES" b="1" spc="-11" dirty="0">
                <a:solidFill>
                  <a:schemeClr val="accent5">
                    <a:lumMod val="75000"/>
                  </a:schemeClr>
                </a:solidFill>
                <a:latin typeface="ZapfHumnst BT"/>
                <a:cs typeface="Calibri"/>
              </a:rPr>
              <a:t>La capa física es responsable de p</a:t>
            </a:r>
            <a:r>
              <a:rPr b="1" spc="-45" dirty="0" err="1">
                <a:solidFill>
                  <a:schemeClr val="accent5">
                    <a:lumMod val="75000"/>
                  </a:schemeClr>
                </a:solidFill>
                <a:latin typeface="ZapfHumnst BT"/>
                <a:cs typeface="Calibri"/>
              </a:rPr>
              <a:t>r</a:t>
            </a:r>
            <a:r>
              <a:rPr b="1" spc="-11" dirty="0" err="1">
                <a:solidFill>
                  <a:schemeClr val="accent5">
                    <a:lumMod val="75000"/>
                  </a:schemeClr>
                </a:solidFill>
                <a:latin typeface="ZapfHumnst BT"/>
                <a:cs typeface="Calibri"/>
              </a:rPr>
              <a:t>epa</a:t>
            </a:r>
            <a:r>
              <a:rPr b="1" spc="-60" dirty="0" err="1">
                <a:solidFill>
                  <a:schemeClr val="accent5">
                    <a:lumMod val="75000"/>
                  </a:schemeClr>
                </a:solidFill>
                <a:latin typeface="ZapfHumnst BT"/>
                <a:cs typeface="Calibri"/>
              </a:rPr>
              <a:t>r</a:t>
            </a:r>
            <a:r>
              <a:rPr b="1" spc="-11" dirty="0" err="1">
                <a:solidFill>
                  <a:schemeClr val="accent5">
                    <a:lumMod val="75000"/>
                  </a:schemeClr>
                </a:solidFill>
                <a:latin typeface="ZapfHumnst BT"/>
                <a:cs typeface="Calibri"/>
              </a:rPr>
              <a:t>ar</a:t>
            </a:r>
            <a:r>
              <a:rPr b="1" spc="8" dirty="0">
                <a:solidFill>
                  <a:schemeClr val="accent5">
                    <a:lumMod val="75000"/>
                  </a:schemeClr>
                </a:solidFill>
                <a:latin typeface="ZapfHumnst BT"/>
                <a:cs typeface="Calibri"/>
              </a:rPr>
              <a:t> </a:t>
            </a:r>
            <a:r>
              <a:rPr b="1" dirty="0">
                <a:solidFill>
                  <a:schemeClr val="accent5">
                    <a:lumMod val="75000"/>
                  </a:schemeClr>
                </a:solidFill>
                <a:latin typeface="ZapfHumnst BT"/>
                <a:cs typeface="Calibri"/>
              </a:rPr>
              <a:t>los</a:t>
            </a:r>
            <a:r>
              <a:rPr b="1" spc="4" dirty="0">
                <a:solidFill>
                  <a:schemeClr val="accent5">
                    <a:lumMod val="75000"/>
                  </a:schemeClr>
                </a:solidFill>
                <a:latin typeface="ZapfHumnst BT"/>
                <a:cs typeface="Calibri"/>
              </a:rPr>
              <a:t> </a:t>
            </a:r>
            <a:r>
              <a:rPr lang="es-ES" b="1" spc="4" dirty="0">
                <a:solidFill>
                  <a:schemeClr val="accent5">
                    <a:lumMod val="75000"/>
                  </a:schemeClr>
                </a:solidFill>
                <a:latin typeface="ZapfHumnst BT"/>
                <a:cs typeface="Calibri"/>
              </a:rPr>
              <a:t>f</a:t>
            </a:r>
            <a:r>
              <a:rPr b="1" spc="-45" dirty="0" err="1">
                <a:solidFill>
                  <a:schemeClr val="accent5">
                    <a:lumMod val="75000"/>
                  </a:schemeClr>
                </a:solidFill>
                <a:latin typeface="ZapfHumnst BT"/>
                <a:cs typeface="Calibri"/>
              </a:rPr>
              <a:t>r</a:t>
            </a:r>
            <a:r>
              <a:rPr b="1" spc="-15" dirty="0" err="1">
                <a:solidFill>
                  <a:schemeClr val="accent5">
                    <a:lumMod val="75000"/>
                  </a:schemeClr>
                </a:solidFill>
                <a:latin typeface="ZapfHumnst BT"/>
                <a:cs typeface="Calibri"/>
              </a:rPr>
              <a:t>ames</a:t>
            </a:r>
            <a:r>
              <a:rPr b="1" spc="8" dirty="0">
                <a:solidFill>
                  <a:schemeClr val="accent5">
                    <a:lumMod val="75000"/>
                  </a:schemeClr>
                </a:solidFill>
                <a:latin typeface="ZapfHumnst BT"/>
                <a:cs typeface="Calibri"/>
              </a:rPr>
              <a:t> </a:t>
            </a:r>
            <a:r>
              <a:rPr b="1" spc="-15" dirty="0">
                <a:solidFill>
                  <a:schemeClr val="accent5">
                    <a:lumMod val="75000"/>
                  </a:schemeClr>
                </a:solidFill>
                <a:latin typeface="ZapfHumnst BT"/>
                <a:cs typeface="Calibri"/>
              </a:rPr>
              <a:t>pa</a:t>
            </a:r>
            <a:r>
              <a:rPr b="1" spc="-56" dirty="0">
                <a:solidFill>
                  <a:schemeClr val="accent5">
                    <a:lumMod val="75000"/>
                  </a:schemeClr>
                </a:solidFill>
                <a:latin typeface="ZapfHumnst BT"/>
                <a:cs typeface="Calibri"/>
              </a:rPr>
              <a:t>r</a:t>
            </a:r>
            <a:r>
              <a:rPr b="1" spc="-11" dirty="0">
                <a:solidFill>
                  <a:schemeClr val="accent5">
                    <a:lumMod val="75000"/>
                  </a:schemeClr>
                </a:solidFill>
                <a:latin typeface="ZapfHumnst BT"/>
                <a:cs typeface="Calibri"/>
              </a:rPr>
              <a:t>a</a:t>
            </a:r>
            <a:r>
              <a:rPr b="1" spc="11" dirty="0">
                <a:solidFill>
                  <a:schemeClr val="accent5">
                    <a:lumMod val="75000"/>
                  </a:schemeClr>
                </a:solidFill>
                <a:latin typeface="ZapfHumnst BT"/>
                <a:cs typeface="Calibri"/>
              </a:rPr>
              <a:t> </a:t>
            </a:r>
            <a:r>
              <a:rPr b="1" spc="-15" dirty="0">
                <a:solidFill>
                  <a:schemeClr val="accent5">
                    <a:lumMod val="75000"/>
                  </a:schemeClr>
                </a:solidFill>
                <a:latin typeface="ZapfHumnst BT"/>
                <a:cs typeface="Calibri"/>
              </a:rPr>
              <a:t>se</a:t>
            </a:r>
            <a:r>
              <a:rPr b="1" spc="-8" dirty="0">
                <a:solidFill>
                  <a:schemeClr val="accent5">
                    <a:lumMod val="75000"/>
                  </a:schemeClr>
                </a:solidFill>
                <a:latin typeface="ZapfHumnst BT"/>
                <a:cs typeface="Calibri"/>
              </a:rPr>
              <a:t>r t</a:t>
            </a:r>
            <a:r>
              <a:rPr b="1" spc="-56" dirty="0">
                <a:solidFill>
                  <a:schemeClr val="accent5">
                    <a:lumMod val="75000"/>
                  </a:schemeClr>
                </a:solidFill>
                <a:latin typeface="ZapfHumnst BT"/>
                <a:cs typeface="Calibri"/>
              </a:rPr>
              <a:t>r</a:t>
            </a:r>
            <a:r>
              <a:rPr b="1" spc="-15" dirty="0">
                <a:solidFill>
                  <a:schemeClr val="accent5">
                    <a:lumMod val="75000"/>
                  </a:schemeClr>
                </a:solidFill>
                <a:latin typeface="ZapfHumnst BT"/>
                <a:cs typeface="Calibri"/>
              </a:rPr>
              <a:t>asmi</a:t>
            </a:r>
            <a:r>
              <a:rPr b="1" dirty="0">
                <a:solidFill>
                  <a:schemeClr val="accent5">
                    <a:lumMod val="75000"/>
                  </a:schemeClr>
                </a:solidFill>
                <a:latin typeface="ZapfHumnst BT"/>
                <a:cs typeface="Calibri"/>
              </a:rPr>
              <a:t>t</a:t>
            </a:r>
            <a:r>
              <a:rPr b="1" spc="-8" dirty="0">
                <a:solidFill>
                  <a:schemeClr val="accent5">
                    <a:lumMod val="75000"/>
                  </a:schemeClr>
                </a:solidFill>
                <a:latin typeface="ZapfHumnst BT"/>
                <a:cs typeface="Calibri"/>
              </a:rPr>
              <a:t>i</a:t>
            </a:r>
            <a:r>
              <a:rPr b="1" spc="-4" dirty="0">
                <a:solidFill>
                  <a:schemeClr val="accent5">
                    <a:lumMod val="75000"/>
                  </a:schemeClr>
                </a:solidFill>
                <a:latin typeface="ZapfHumnst BT"/>
                <a:cs typeface="Calibri"/>
              </a:rPr>
              <a:t>do</a:t>
            </a:r>
            <a:r>
              <a:rPr b="1" dirty="0">
                <a:solidFill>
                  <a:schemeClr val="accent5">
                    <a:lumMod val="75000"/>
                  </a:schemeClr>
                </a:solidFill>
                <a:latin typeface="ZapfHumnst BT"/>
                <a:cs typeface="Calibri"/>
              </a:rPr>
              <a:t>s</a:t>
            </a:r>
            <a:r>
              <a:rPr b="1" spc="30" dirty="0">
                <a:solidFill>
                  <a:schemeClr val="accent5">
                    <a:lumMod val="75000"/>
                  </a:schemeClr>
                </a:solidFill>
                <a:latin typeface="ZapfHumnst BT"/>
                <a:cs typeface="Calibri"/>
              </a:rPr>
              <a:t> </a:t>
            </a:r>
            <a:r>
              <a:rPr b="1" spc="-11" dirty="0">
                <a:solidFill>
                  <a:schemeClr val="accent5">
                    <a:lumMod val="75000"/>
                  </a:schemeClr>
                </a:solidFill>
                <a:latin typeface="ZapfHumnst BT"/>
                <a:cs typeface="Calibri"/>
              </a:rPr>
              <a:t>a</a:t>
            </a:r>
            <a:r>
              <a:rPr b="1" spc="-4" dirty="0">
                <a:solidFill>
                  <a:schemeClr val="accent5">
                    <a:lumMod val="75000"/>
                  </a:schemeClr>
                </a:solidFill>
                <a:latin typeface="ZapfHumnst BT"/>
                <a:cs typeface="Calibri"/>
              </a:rPr>
              <a:t> </a:t>
            </a:r>
            <a:r>
              <a:rPr b="1" spc="-8" dirty="0">
                <a:solidFill>
                  <a:schemeClr val="accent5">
                    <a:lumMod val="75000"/>
                  </a:schemeClr>
                </a:solidFill>
                <a:latin typeface="ZapfHumnst BT"/>
                <a:cs typeface="Calibri"/>
              </a:rPr>
              <a:t>t</a:t>
            </a:r>
            <a:r>
              <a:rPr b="1" spc="-60" dirty="0">
                <a:solidFill>
                  <a:schemeClr val="accent5">
                    <a:lumMod val="75000"/>
                  </a:schemeClr>
                </a:solidFill>
                <a:latin typeface="ZapfHumnst BT"/>
                <a:cs typeface="Calibri"/>
              </a:rPr>
              <a:t>r</a:t>
            </a:r>
            <a:r>
              <a:rPr b="1" spc="-45" dirty="0">
                <a:solidFill>
                  <a:schemeClr val="accent5">
                    <a:lumMod val="75000"/>
                  </a:schemeClr>
                </a:solidFill>
                <a:latin typeface="ZapfHumnst BT"/>
                <a:cs typeface="Calibri"/>
              </a:rPr>
              <a:t>a</a:t>
            </a:r>
            <a:r>
              <a:rPr b="1" spc="-34" dirty="0">
                <a:solidFill>
                  <a:schemeClr val="accent5">
                    <a:lumMod val="75000"/>
                  </a:schemeClr>
                </a:solidFill>
                <a:latin typeface="ZapfHumnst BT"/>
                <a:cs typeface="Calibri"/>
              </a:rPr>
              <a:t>v</a:t>
            </a:r>
            <a:r>
              <a:rPr b="1" spc="-11" dirty="0">
                <a:solidFill>
                  <a:schemeClr val="accent5">
                    <a:lumMod val="75000"/>
                  </a:schemeClr>
                </a:solidFill>
                <a:latin typeface="ZapfHumnst BT"/>
                <a:cs typeface="Calibri"/>
              </a:rPr>
              <a:t>és</a:t>
            </a:r>
            <a:r>
              <a:rPr b="1" spc="4" dirty="0">
                <a:solidFill>
                  <a:schemeClr val="accent5">
                    <a:lumMod val="75000"/>
                  </a:schemeClr>
                </a:solidFill>
                <a:latin typeface="ZapfHumnst BT"/>
                <a:cs typeface="Calibri"/>
              </a:rPr>
              <a:t> </a:t>
            </a:r>
            <a:r>
              <a:rPr b="1" spc="-15" dirty="0">
                <a:solidFill>
                  <a:schemeClr val="accent5">
                    <a:lumMod val="75000"/>
                  </a:schemeClr>
                </a:solidFill>
                <a:latin typeface="ZapfHumnst BT"/>
                <a:cs typeface="Calibri"/>
              </a:rPr>
              <a:t>d</a:t>
            </a:r>
            <a:r>
              <a:rPr b="1" spc="-11" dirty="0">
                <a:solidFill>
                  <a:schemeClr val="accent5">
                    <a:lumMod val="75000"/>
                  </a:schemeClr>
                </a:solidFill>
                <a:latin typeface="ZapfHumnst BT"/>
                <a:cs typeface="Calibri"/>
              </a:rPr>
              <a:t>e</a:t>
            </a:r>
            <a:r>
              <a:rPr b="1" dirty="0">
                <a:solidFill>
                  <a:schemeClr val="accent5">
                    <a:lumMod val="75000"/>
                  </a:schemeClr>
                </a:solidFill>
                <a:latin typeface="ZapfHumnst BT"/>
                <a:cs typeface="Calibri"/>
              </a:rPr>
              <a:t> </a:t>
            </a:r>
            <a:r>
              <a:rPr b="1" spc="-4" dirty="0">
                <a:solidFill>
                  <a:schemeClr val="accent5">
                    <a:lumMod val="75000"/>
                  </a:schemeClr>
                </a:solidFill>
                <a:latin typeface="ZapfHumnst BT"/>
                <a:cs typeface="Calibri"/>
              </a:rPr>
              <a:t>u</a:t>
            </a:r>
            <a:r>
              <a:rPr b="1" dirty="0">
                <a:solidFill>
                  <a:schemeClr val="accent5">
                    <a:lumMod val="75000"/>
                  </a:schemeClr>
                </a:solidFill>
                <a:latin typeface="ZapfHumnst BT"/>
                <a:cs typeface="Calibri"/>
              </a:rPr>
              <a:t>n</a:t>
            </a:r>
            <a:r>
              <a:rPr b="1" spc="4" dirty="0">
                <a:solidFill>
                  <a:schemeClr val="accent5">
                    <a:lumMod val="75000"/>
                  </a:schemeClr>
                </a:solidFill>
                <a:latin typeface="ZapfHumnst BT"/>
                <a:cs typeface="Calibri"/>
              </a:rPr>
              <a:t> </a:t>
            </a:r>
            <a:r>
              <a:rPr b="1" spc="-15" dirty="0">
                <a:solidFill>
                  <a:schemeClr val="accent5">
                    <a:lumMod val="75000"/>
                  </a:schemeClr>
                </a:solidFill>
                <a:latin typeface="ZapfHumnst BT"/>
                <a:cs typeface="Calibri"/>
              </a:rPr>
              <a:t>me</a:t>
            </a:r>
            <a:r>
              <a:rPr b="1" spc="-23" dirty="0">
                <a:solidFill>
                  <a:schemeClr val="accent5">
                    <a:lumMod val="75000"/>
                  </a:schemeClr>
                </a:solidFill>
                <a:latin typeface="ZapfHumnst BT"/>
                <a:cs typeface="Calibri"/>
              </a:rPr>
              <a:t>d</a:t>
            </a:r>
            <a:r>
              <a:rPr b="1" dirty="0">
                <a:solidFill>
                  <a:schemeClr val="accent5">
                    <a:lumMod val="75000"/>
                  </a:schemeClr>
                </a:solidFill>
                <a:latin typeface="ZapfHumnst BT"/>
                <a:cs typeface="Calibri"/>
              </a:rPr>
              <a:t>io</a:t>
            </a:r>
            <a:r>
              <a:rPr b="1" spc="11" dirty="0">
                <a:solidFill>
                  <a:schemeClr val="accent5">
                    <a:lumMod val="75000"/>
                  </a:schemeClr>
                </a:solidFill>
                <a:latin typeface="ZapfHumnst BT"/>
                <a:cs typeface="Calibri"/>
              </a:rPr>
              <a:t> </a:t>
            </a:r>
            <a:r>
              <a:rPr b="1" spc="-4" dirty="0" err="1">
                <a:solidFill>
                  <a:schemeClr val="accent5">
                    <a:lumMod val="75000"/>
                  </a:schemeClr>
                </a:solidFill>
                <a:latin typeface="ZapfHumnst BT"/>
                <a:cs typeface="Calibri"/>
              </a:rPr>
              <a:t>f</a:t>
            </a:r>
            <a:r>
              <a:rPr b="1" spc="-8" dirty="0" err="1">
                <a:solidFill>
                  <a:schemeClr val="accent5">
                    <a:lumMod val="75000"/>
                  </a:schemeClr>
                </a:solidFill>
                <a:latin typeface="ZapfHumnst BT"/>
                <a:cs typeface="Calibri"/>
              </a:rPr>
              <a:t>í</a:t>
            </a:r>
            <a:r>
              <a:rPr b="1" spc="-4" dirty="0" err="1">
                <a:solidFill>
                  <a:schemeClr val="accent5">
                    <a:lumMod val="75000"/>
                  </a:schemeClr>
                </a:solidFill>
                <a:latin typeface="ZapfHumnst BT"/>
                <a:cs typeface="Calibri"/>
              </a:rPr>
              <a:t>s</a:t>
            </a:r>
            <a:r>
              <a:rPr b="1" spc="-8" dirty="0" err="1">
                <a:solidFill>
                  <a:schemeClr val="accent5">
                    <a:lumMod val="75000"/>
                  </a:schemeClr>
                </a:solidFill>
                <a:latin typeface="ZapfHumnst BT"/>
                <a:cs typeface="Calibri"/>
              </a:rPr>
              <a:t>i</a:t>
            </a:r>
            <a:r>
              <a:rPr b="1" spc="-26" dirty="0" err="1">
                <a:solidFill>
                  <a:schemeClr val="accent5">
                    <a:lumMod val="75000"/>
                  </a:schemeClr>
                </a:solidFill>
                <a:latin typeface="ZapfHumnst BT"/>
                <a:cs typeface="Calibri"/>
              </a:rPr>
              <a:t>c</a:t>
            </a:r>
            <a:r>
              <a:rPr b="1" spc="-4" dirty="0" err="1">
                <a:solidFill>
                  <a:schemeClr val="accent5">
                    <a:lumMod val="75000"/>
                  </a:schemeClr>
                </a:solidFill>
                <a:latin typeface="ZapfHumnst BT"/>
                <a:cs typeface="Calibri"/>
              </a:rPr>
              <a:t>o</a:t>
            </a:r>
            <a:r>
              <a:rPr lang="es-ES" b="1" spc="-4" dirty="0">
                <a:solidFill>
                  <a:schemeClr val="accent5">
                    <a:lumMod val="75000"/>
                  </a:schemeClr>
                </a:solidFill>
                <a:latin typeface="ZapfHumnst BT"/>
                <a:cs typeface="Calibri"/>
              </a:rPr>
              <a:t>.</a:t>
            </a:r>
            <a:endParaRPr dirty="0">
              <a:solidFill>
                <a:schemeClr val="accent5">
                  <a:lumMod val="75000"/>
                </a:schemeClr>
              </a:solidFill>
              <a:latin typeface="ZapfHumnst BT"/>
              <a:cs typeface="Calibri"/>
            </a:endParaRPr>
          </a:p>
        </p:txBody>
      </p:sp>
      <p:sp>
        <p:nvSpPr>
          <p:cNvPr id="28" name="Text Box 5">
            <a:extLst>
              <a:ext uri="{FF2B5EF4-FFF2-40B4-BE49-F238E27FC236}">
                <a16:creationId xmlns:a16="http://schemas.microsoft.com/office/drawing/2014/main" id="{01155DE3-EFBB-4428-948A-7C14D7BEA50C}"/>
              </a:ext>
            </a:extLst>
          </p:cNvPr>
          <p:cNvSpPr txBox="1">
            <a:spLocks noChangeArrowheads="1"/>
          </p:cNvSpPr>
          <p:nvPr/>
        </p:nvSpPr>
        <p:spPr bwMode="auto">
          <a:xfrm>
            <a:off x="1735673" y="1812612"/>
            <a:ext cx="6572250"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Arial" pitchFamily="34" charset="0"/>
              <a:buChar char="•"/>
            </a:pPr>
            <a:r>
              <a:rPr lang="es-MX" sz="1800" dirty="0">
                <a:solidFill>
                  <a:schemeClr val="bg2">
                    <a:lumMod val="25000"/>
                  </a:schemeClr>
                </a:solidFill>
                <a:latin typeface="ZapfHumnst BT"/>
              </a:rPr>
              <a:t>  Establece el </a:t>
            </a:r>
            <a:r>
              <a:rPr lang="es-MX" sz="1800" b="1" dirty="0">
                <a:solidFill>
                  <a:schemeClr val="bg2">
                    <a:lumMod val="25000"/>
                  </a:schemeClr>
                </a:solidFill>
                <a:latin typeface="ZapfHumnst BT"/>
              </a:rPr>
              <a:t>tipo de conexión </a:t>
            </a:r>
            <a:r>
              <a:rPr lang="es-MX" sz="1800" dirty="0">
                <a:solidFill>
                  <a:schemeClr val="bg2">
                    <a:lumMod val="25000"/>
                  </a:schemeClr>
                </a:solidFill>
                <a:latin typeface="ZapfHumnst BT"/>
              </a:rPr>
              <a:t>a utilizar:</a:t>
            </a:r>
          </a:p>
        </p:txBody>
      </p:sp>
      <p:sp>
        <p:nvSpPr>
          <p:cNvPr id="29" name="Text Box 5">
            <a:extLst>
              <a:ext uri="{FF2B5EF4-FFF2-40B4-BE49-F238E27FC236}">
                <a16:creationId xmlns:a16="http://schemas.microsoft.com/office/drawing/2014/main" id="{15DF2A81-B777-4C43-A0AB-53B43A3A4A77}"/>
              </a:ext>
            </a:extLst>
          </p:cNvPr>
          <p:cNvSpPr txBox="1">
            <a:spLocks noChangeArrowheads="1"/>
          </p:cNvSpPr>
          <p:nvPr/>
        </p:nvSpPr>
        <p:spPr bwMode="auto">
          <a:xfrm>
            <a:off x="5721775" y="1784067"/>
            <a:ext cx="5214938" cy="729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57175"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600"/>
              </a:lnSpc>
            </a:pPr>
            <a:r>
              <a:rPr lang="es-MX" sz="1600" b="1" dirty="0">
                <a:solidFill>
                  <a:schemeClr val="accent6">
                    <a:lumMod val="75000"/>
                  </a:schemeClr>
                </a:solidFill>
                <a:latin typeface="ZapfHumnst BT"/>
              </a:rPr>
              <a:t>Conexión física</a:t>
            </a:r>
          </a:p>
          <a:p>
            <a:pPr algn="just">
              <a:lnSpc>
                <a:spcPts val="2600"/>
              </a:lnSpc>
            </a:pPr>
            <a:r>
              <a:rPr lang="es-MX" sz="1600" b="1" dirty="0">
                <a:solidFill>
                  <a:schemeClr val="accent6">
                    <a:lumMod val="75000"/>
                  </a:schemeClr>
                </a:solidFill>
                <a:latin typeface="ZapfHumnst BT"/>
              </a:rPr>
              <a:t>Conexión inalámbrica</a:t>
            </a:r>
          </a:p>
        </p:txBody>
      </p:sp>
    </p:spTree>
    <p:extLst>
      <p:ext uri="{BB962C8B-B14F-4D97-AF65-F5344CB8AC3E}">
        <p14:creationId xmlns:p14="http://schemas.microsoft.com/office/powerpoint/2010/main" val="7482342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1000" fill="hold"/>
                                        <p:tgtEl>
                                          <p:spTgt spid="20"/>
                                        </p:tgtEl>
                                        <p:attrNameLst>
                                          <p:attrName>ppt_w</p:attrName>
                                        </p:attrNameLst>
                                      </p:cBhvr>
                                      <p:tavLst>
                                        <p:tav tm="0">
                                          <p:val>
                                            <p:fltVal val="0"/>
                                          </p:val>
                                        </p:tav>
                                        <p:tav tm="100000">
                                          <p:val>
                                            <p:strVal val="#ppt_w"/>
                                          </p:val>
                                        </p:tav>
                                      </p:tavLst>
                                    </p:anim>
                                    <p:anim calcmode="lin" valueType="num">
                                      <p:cBhvr>
                                        <p:cTn id="8" dur="1000" fill="hold"/>
                                        <p:tgtEl>
                                          <p:spTgt spid="20"/>
                                        </p:tgtEl>
                                        <p:attrNameLst>
                                          <p:attrName>ppt_h</p:attrName>
                                        </p:attrNameLst>
                                      </p:cBhvr>
                                      <p:tavLst>
                                        <p:tav tm="0">
                                          <p:val>
                                            <p:fltVal val="0"/>
                                          </p:val>
                                        </p:tav>
                                        <p:tav tm="100000">
                                          <p:val>
                                            <p:strVal val="#ppt_h"/>
                                          </p:val>
                                        </p:tav>
                                      </p:tavLst>
                                    </p:anim>
                                    <p:anim calcmode="lin" valueType="num">
                                      <p:cBhvr>
                                        <p:cTn id="9" dur="1000" fill="hold"/>
                                        <p:tgtEl>
                                          <p:spTgt spid="20"/>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p:cTn id="15" dur="1000" fill="hold"/>
                                        <p:tgtEl>
                                          <p:spTgt spid="18"/>
                                        </p:tgtEl>
                                        <p:attrNameLst>
                                          <p:attrName>ppt_w</p:attrName>
                                        </p:attrNameLst>
                                      </p:cBhvr>
                                      <p:tavLst>
                                        <p:tav tm="0">
                                          <p:val>
                                            <p:fltVal val="0"/>
                                          </p:val>
                                        </p:tav>
                                        <p:tav tm="100000">
                                          <p:val>
                                            <p:strVal val="#ppt_w"/>
                                          </p:val>
                                        </p:tav>
                                      </p:tavLst>
                                    </p:anim>
                                    <p:anim calcmode="lin" valueType="num">
                                      <p:cBhvr>
                                        <p:cTn id="16" dur="1000" fill="hold"/>
                                        <p:tgtEl>
                                          <p:spTgt spid="18"/>
                                        </p:tgtEl>
                                        <p:attrNameLst>
                                          <p:attrName>ppt_h</p:attrName>
                                        </p:attrNameLst>
                                      </p:cBhvr>
                                      <p:tavLst>
                                        <p:tav tm="0">
                                          <p:val>
                                            <p:fltVal val="0"/>
                                          </p:val>
                                        </p:tav>
                                        <p:tav tm="100000">
                                          <p:val>
                                            <p:strVal val="#ppt_h"/>
                                          </p:val>
                                        </p:tav>
                                      </p:tavLst>
                                    </p:anim>
                                    <p:anim calcmode="lin" valueType="num">
                                      <p:cBhvr>
                                        <p:cTn id="17" dur="1000" fill="hold"/>
                                        <p:tgtEl>
                                          <p:spTgt spid="18"/>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1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p:cTn id="23" dur="1000" fill="hold"/>
                                        <p:tgtEl>
                                          <p:spTgt spid="21"/>
                                        </p:tgtEl>
                                        <p:attrNameLst>
                                          <p:attrName>ppt_w</p:attrName>
                                        </p:attrNameLst>
                                      </p:cBhvr>
                                      <p:tavLst>
                                        <p:tav tm="0">
                                          <p:val>
                                            <p:fltVal val="0"/>
                                          </p:val>
                                        </p:tav>
                                        <p:tav tm="100000">
                                          <p:val>
                                            <p:strVal val="#ppt_w"/>
                                          </p:val>
                                        </p:tav>
                                      </p:tavLst>
                                    </p:anim>
                                    <p:anim calcmode="lin" valueType="num">
                                      <p:cBhvr>
                                        <p:cTn id="24" dur="1000" fill="hold"/>
                                        <p:tgtEl>
                                          <p:spTgt spid="21"/>
                                        </p:tgtEl>
                                        <p:attrNameLst>
                                          <p:attrName>ppt_h</p:attrName>
                                        </p:attrNameLst>
                                      </p:cBhvr>
                                      <p:tavLst>
                                        <p:tav tm="0">
                                          <p:val>
                                            <p:fltVal val="0"/>
                                          </p:val>
                                        </p:tav>
                                        <p:tav tm="100000">
                                          <p:val>
                                            <p:strVal val="#ppt_h"/>
                                          </p:val>
                                        </p:tav>
                                      </p:tavLst>
                                    </p:anim>
                                    <p:anim calcmode="lin" valueType="num">
                                      <p:cBhvr>
                                        <p:cTn id="25" dur="1000" fill="hold"/>
                                        <p:tgtEl>
                                          <p:spTgt spid="21"/>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2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5"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p:cTn id="31" dur="1000" fill="hold"/>
                                        <p:tgtEl>
                                          <p:spTgt spid="23"/>
                                        </p:tgtEl>
                                        <p:attrNameLst>
                                          <p:attrName>ppt_w</p:attrName>
                                        </p:attrNameLst>
                                      </p:cBhvr>
                                      <p:tavLst>
                                        <p:tav tm="0">
                                          <p:val>
                                            <p:fltVal val="0"/>
                                          </p:val>
                                        </p:tav>
                                        <p:tav tm="100000">
                                          <p:val>
                                            <p:strVal val="#ppt_w"/>
                                          </p:val>
                                        </p:tav>
                                      </p:tavLst>
                                    </p:anim>
                                    <p:anim calcmode="lin" valueType="num">
                                      <p:cBhvr>
                                        <p:cTn id="32" dur="1000" fill="hold"/>
                                        <p:tgtEl>
                                          <p:spTgt spid="23"/>
                                        </p:tgtEl>
                                        <p:attrNameLst>
                                          <p:attrName>ppt_h</p:attrName>
                                        </p:attrNameLst>
                                      </p:cBhvr>
                                      <p:tavLst>
                                        <p:tav tm="0">
                                          <p:val>
                                            <p:fltVal val="0"/>
                                          </p:val>
                                        </p:tav>
                                        <p:tav tm="100000">
                                          <p:val>
                                            <p:strVal val="#ppt_h"/>
                                          </p:val>
                                        </p:tav>
                                      </p:tavLst>
                                    </p:anim>
                                    <p:anim calcmode="lin" valueType="num">
                                      <p:cBhvr>
                                        <p:cTn id="33" dur="1000" fill="hold"/>
                                        <p:tgtEl>
                                          <p:spTgt spid="23"/>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2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5"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anim calcmode="lin" valueType="num">
                                      <p:cBhvr>
                                        <p:cTn id="39" dur="1000" fill="hold"/>
                                        <p:tgtEl>
                                          <p:spTgt spid="22"/>
                                        </p:tgtEl>
                                        <p:attrNameLst>
                                          <p:attrName>ppt_w</p:attrName>
                                        </p:attrNameLst>
                                      </p:cBhvr>
                                      <p:tavLst>
                                        <p:tav tm="0">
                                          <p:val>
                                            <p:fltVal val="0"/>
                                          </p:val>
                                        </p:tav>
                                        <p:tav tm="100000">
                                          <p:val>
                                            <p:strVal val="#ppt_w"/>
                                          </p:val>
                                        </p:tav>
                                      </p:tavLst>
                                    </p:anim>
                                    <p:anim calcmode="lin" valueType="num">
                                      <p:cBhvr>
                                        <p:cTn id="40" dur="1000" fill="hold"/>
                                        <p:tgtEl>
                                          <p:spTgt spid="22"/>
                                        </p:tgtEl>
                                        <p:attrNameLst>
                                          <p:attrName>ppt_h</p:attrName>
                                        </p:attrNameLst>
                                      </p:cBhvr>
                                      <p:tavLst>
                                        <p:tav tm="0">
                                          <p:val>
                                            <p:fltVal val="0"/>
                                          </p:val>
                                        </p:tav>
                                        <p:tav tm="100000">
                                          <p:val>
                                            <p:strVal val="#ppt_h"/>
                                          </p:val>
                                        </p:tav>
                                      </p:tavLst>
                                    </p:anim>
                                    <p:anim calcmode="lin" valueType="num">
                                      <p:cBhvr>
                                        <p:cTn id="41" dur="1000" fill="hold"/>
                                        <p:tgtEl>
                                          <p:spTgt spid="22"/>
                                        </p:tgtEl>
                                        <p:attrNameLst>
                                          <p:attrName>ppt_x</p:attrName>
                                        </p:attrNameLst>
                                      </p:cBhvr>
                                      <p:tavLst>
                                        <p:tav tm="0" fmla="#ppt_x+(cos(-2*pi*(1-$))*-#ppt_x-sin(-2*pi*(1-$))*(1-#ppt_y))*(1-$)">
                                          <p:val>
                                            <p:fltVal val="0"/>
                                          </p:val>
                                        </p:tav>
                                        <p:tav tm="100000">
                                          <p:val>
                                            <p:fltVal val="1"/>
                                          </p:val>
                                        </p:tav>
                                      </p:tavLst>
                                    </p:anim>
                                    <p:anim calcmode="lin" valueType="num">
                                      <p:cBhvr>
                                        <p:cTn id="42" dur="1000" fill="hold"/>
                                        <p:tgtEl>
                                          <p:spTgt spid="2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15" presetClass="entr" presetSubtype="0"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anim calcmode="lin" valueType="num">
                                      <p:cBhvr>
                                        <p:cTn id="47" dur="1000" fill="hold"/>
                                        <p:tgtEl>
                                          <p:spTgt spid="24"/>
                                        </p:tgtEl>
                                        <p:attrNameLst>
                                          <p:attrName>ppt_w</p:attrName>
                                        </p:attrNameLst>
                                      </p:cBhvr>
                                      <p:tavLst>
                                        <p:tav tm="0">
                                          <p:val>
                                            <p:fltVal val="0"/>
                                          </p:val>
                                        </p:tav>
                                        <p:tav tm="100000">
                                          <p:val>
                                            <p:strVal val="#ppt_w"/>
                                          </p:val>
                                        </p:tav>
                                      </p:tavLst>
                                    </p:anim>
                                    <p:anim calcmode="lin" valueType="num">
                                      <p:cBhvr>
                                        <p:cTn id="48" dur="1000" fill="hold"/>
                                        <p:tgtEl>
                                          <p:spTgt spid="24"/>
                                        </p:tgtEl>
                                        <p:attrNameLst>
                                          <p:attrName>ppt_h</p:attrName>
                                        </p:attrNameLst>
                                      </p:cBhvr>
                                      <p:tavLst>
                                        <p:tav tm="0">
                                          <p:val>
                                            <p:fltVal val="0"/>
                                          </p:val>
                                        </p:tav>
                                        <p:tav tm="100000">
                                          <p:val>
                                            <p:strVal val="#ppt_h"/>
                                          </p:val>
                                        </p:tav>
                                      </p:tavLst>
                                    </p:anim>
                                    <p:anim calcmode="lin" valueType="num">
                                      <p:cBhvr>
                                        <p:cTn id="49" dur="1000" fill="hold"/>
                                        <p:tgtEl>
                                          <p:spTgt spid="24"/>
                                        </p:tgtEl>
                                        <p:attrNameLst>
                                          <p:attrName>ppt_x</p:attrName>
                                        </p:attrNameLst>
                                      </p:cBhvr>
                                      <p:tavLst>
                                        <p:tav tm="0" fmla="#ppt_x+(cos(-2*pi*(1-$))*-#ppt_x-sin(-2*pi*(1-$))*(1-#ppt_y))*(1-$)">
                                          <p:val>
                                            <p:fltVal val="0"/>
                                          </p:val>
                                        </p:tav>
                                        <p:tav tm="100000">
                                          <p:val>
                                            <p:fltVal val="1"/>
                                          </p:val>
                                        </p:tav>
                                      </p:tavLst>
                                    </p:anim>
                                    <p:anim calcmode="lin" valueType="num">
                                      <p:cBhvr>
                                        <p:cTn id="50" dur="1000" fill="hold"/>
                                        <p:tgtEl>
                                          <p:spTgt spid="2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15" presetClass="entr" presetSubtype="0" fill="hold" grpId="0" nodeType="clickEffect">
                                  <p:stCondLst>
                                    <p:cond delay="0"/>
                                  </p:stCondLst>
                                  <p:childTnLst>
                                    <p:set>
                                      <p:cBhvr>
                                        <p:cTn id="54" dur="1" fill="hold">
                                          <p:stCondLst>
                                            <p:cond delay="0"/>
                                          </p:stCondLst>
                                        </p:cTn>
                                        <p:tgtEl>
                                          <p:spTgt spid="25"/>
                                        </p:tgtEl>
                                        <p:attrNameLst>
                                          <p:attrName>style.visibility</p:attrName>
                                        </p:attrNameLst>
                                      </p:cBhvr>
                                      <p:to>
                                        <p:strVal val="visible"/>
                                      </p:to>
                                    </p:set>
                                    <p:anim calcmode="lin" valueType="num">
                                      <p:cBhvr>
                                        <p:cTn id="55" dur="1000" fill="hold"/>
                                        <p:tgtEl>
                                          <p:spTgt spid="25"/>
                                        </p:tgtEl>
                                        <p:attrNameLst>
                                          <p:attrName>ppt_w</p:attrName>
                                        </p:attrNameLst>
                                      </p:cBhvr>
                                      <p:tavLst>
                                        <p:tav tm="0">
                                          <p:val>
                                            <p:fltVal val="0"/>
                                          </p:val>
                                        </p:tav>
                                        <p:tav tm="100000">
                                          <p:val>
                                            <p:strVal val="#ppt_w"/>
                                          </p:val>
                                        </p:tav>
                                      </p:tavLst>
                                    </p:anim>
                                    <p:anim calcmode="lin" valueType="num">
                                      <p:cBhvr>
                                        <p:cTn id="56" dur="1000" fill="hold"/>
                                        <p:tgtEl>
                                          <p:spTgt spid="25"/>
                                        </p:tgtEl>
                                        <p:attrNameLst>
                                          <p:attrName>ppt_h</p:attrName>
                                        </p:attrNameLst>
                                      </p:cBhvr>
                                      <p:tavLst>
                                        <p:tav tm="0">
                                          <p:val>
                                            <p:fltVal val="0"/>
                                          </p:val>
                                        </p:tav>
                                        <p:tav tm="100000">
                                          <p:val>
                                            <p:strVal val="#ppt_h"/>
                                          </p:val>
                                        </p:tav>
                                      </p:tavLst>
                                    </p:anim>
                                    <p:anim calcmode="lin" valueType="num">
                                      <p:cBhvr>
                                        <p:cTn id="57" dur="1000" fill="hold"/>
                                        <p:tgtEl>
                                          <p:spTgt spid="25"/>
                                        </p:tgtEl>
                                        <p:attrNameLst>
                                          <p:attrName>ppt_x</p:attrName>
                                        </p:attrNameLst>
                                      </p:cBhvr>
                                      <p:tavLst>
                                        <p:tav tm="0" fmla="#ppt_x+(cos(-2*pi*(1-$))*-#ppt_x-sin(-2*pi*(1-$))*(1-#ppt_y))*(1-$)">
                                          <p:val>
                                            <p:fltVal val="0"/>
                                          </p:val>
                                        </p:tav>
                                        <p:tav tm="100000">
                                          <p:val>
                                            <p:fltVal val="1"/>
                                          </p:val>
                                        </p:tav>
                                      </p:tavLst>
                                    </p:anim>
                                    <p:anim calcmode="lin" valueType="num">
                                      <p:cBhvr>
                                        <p:cTn id="58" dur="1000" fill="hold"/>
                                        <p:tgtEl>
                                          <p:spTgt spid="2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15" presetClass="entr" presetSubtype="0" fill="hold" grpId="0" nodeType="clickEffect">
                                  <p:stCondLst>
                                    <p:cond delay="0"/>
                                  </p:stCondLst>
                                  <p:childTnLst>
                                    <p:set>
                                      <p:cBhvr>
                                        <p:cTn id="62" dur="1" fill="hold">
                                          <p:stCondLst>
                                            <p:cond delay="0"/>
                                          </p:stCondLst>
                                        </p:cTn>
                                        <p:tgtEl>
                                          <p:spTgt spid="26"/>
                                        </p:tgtEl>
                                        <p:attrNameLst>
                                          <p:attrName>style.visibility</p:attrName>
                                        </p:attrNameLst>
                                      </p:cBhvr>
                                      <p:to>
                                        <p:strVal val="visible"/>
                                      </p:to>
                                    </p:set>
                                    <p:anim calcmode="lin" valueType="num">
                                      <p:cBhvr>
                                        <p:cTn id="63" dur="1000" fill="hold"/>
                                        <p:tgtEl>
                                          <p:spTgt spid="26"/>
                                        </p:tgtEl>
                                        <p:attrNameLst>
                                          <p:attrName>ppt_w</p:attrName>
                                        </p:attrNameLst>
                                      </p:cBhvr>
                                      <p:tavLst>
                                        <p:tav tm="0">
                                          <p:val>
                                            <p:fltVal val="0"/>
                                          </p:val>
                                        </p:tav>
                                        <p:tav tm="100000">
                                          <p:val>
                                            <p:strVal val="#ppt_w"/>
                                          </p:val>
                                        </p:tav>
                                      </p:tavLst>
                                    </p:anim>
                                    <p:anim calcmode="lin" valueType="num">
                                      <p:cBhvr>
                                        <p:cTn id="64" dur="1000" fill="hold"/>
                                        <p:tgtEl>
                                          <p:spTgt spid="26"/>
                                        </p:tgtEl>
                                        <p:attrNameLst>
                                          <p:attrName>ppt_h</p:attrName>
                                        </p:attrNameLst>
                                      </p:cBhvr>
                                      <p:tavLst>
                                        <p:tav tm="0">
                                          <p:val>
                                            <p:fltVal val="0"/>
                                          </p:val>
                                        </p:tav>
                                        <p:tav tm="100000">
                                          <p:val>
                                            <p:strVal val="#ppt_h"/>
                                          </p:val>
                                        </p:tav>
                                      </p:tavLst>
                                    </p:anim>
                                    <p:anim calcmode="lin" valueType="num">
                                      <p:cBhvr>
                                        <p:cTn id="65" dur="1000" fill="hold"/>
                                        <p:tgtEl>
                                          <p:spTgt spid="26"/>
                                        </p:tgtEl>
                                        <p:attrNameLst>
                                          <p:attrName>ppt_x</p:attrName>
                                        </p:attrNameLst>
                                      </p:cBhvr>
                                      <p:tavLst>
                                        <p:tav tm="0" fmla="#ppt_x+(cos(-2*pi*(1-$))*-#ppt_x-sin(-2*pi*(1-$))*(1-#ppt_y))*(1-$)">
                                          <p:val>
                                            <p:fltVal val="0"/>
                                          </p:val>
                                        </p:tav>
                                        <p:tav tm="100000">
                                          <p:val>
                                            <p:fltVal val="1"/>
                                          </p:val>
                                        </p:tav>
                                      </p:tavLst>
                                    </p:anim>
                                    <p:anim calcmode="lin" valueType="num">
                                      <p:cBhvr>
                                        <p:cTn id="66" dur="1000" fill="hold"/>
                                        <p:tgtEl>
                                          <p:spTgt spid="2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67" fill="hold">
                      <p:stCondLst>
                        <p:cond delay="indefinite"/>
                      </p:stCondLst>
                      <p:childTnLst>
                        <p:par>
                          <p:cTn id="68" fill="hold">
                            <p:stCondLst>
                              <p:cond delay="0"/>
                            </p:stCondLst>
                            <p:childTnLst>
                              <p:par>
                                <p:cTn id="69" presetID="15" presetClass="entr" presetSubtype="0" fill="hold" grpId="0" nodeType="clickEffect">
                                  <p:stCondLst>
                                    <p:cond delay="0"/>
                                  </p:stCondLst>
                                  <p:childTnLst>
                                    <p:set>
                                      <p:cBhvr>
                                        <p:cTn id="70" dur="1" fill="hold">
                                          <p:stCondLst>
                                            <p:cond delay="0"/>
                                          </p:stCondLst>
                                        </p:cTn>
                                        <p:tgtEl>
                                          <p:spTgt spid="28"/>
                                        </p:tgtEl>
                                        <p:attrNameLst>
                                          <p:attrName>style.visibility</p:attrName>
                                        </p:attrNameLst>
                                      </p:cBhvr>
                                      <p:to>
                                        <p:strVal val="visible"/>
                                      </p:to>
                                    </p:set>
                                    <p:anim calcmode="lin" valueType="num">
                                      <p:cBhvr>
                                        <p:cTn id="71" dur="1000" fill="hold"/>
                                        <p:tgtEl>
                                          <p:spTgt spid="28"/>
                                        </p:tgtEl>
                                        <p:attrNameLst>
                                          <p:attrName>ppt_w</p:attrName>
                                        </p:attrNameLst>
                                      </p:cBhvr>
                                      <p:tavLst>
                                        <p:tav tm="0">
                                          <p:val>
                                            <p:fltVal val="0"/>
                                          </p:val>
                                        </p:tav>
                                        <p:tav tm="100000">
                                          <p:val>
                                            <p:strVal val="#ppt_w"/>
                                          </p:val>
                                        </p:tav>
                                      </p:tavLst>
                                    </p:anim>
                                    <p:anim calcmode="lin" valueType="num">
                                      <p:cBhvr>
                                        <p:cTn id="72" dur="1000" fill="hold"/>
                                        <p:tgtEl>
                                          <p:spTgt spid="28"/>
                                        </p:tgtEl>
                                        <p:attrNameLst>
                                          <p:attrName>ppt_h</p:attrName>
                                        </p:attrNameLst>
                                      </p:cBhvr>
                                      <p:tavLst>
                                        <p:tav tm="0">
                                          <p:val>
                                            <p:fltVal val="0"/>
                                          </p:val>
                                        </p:tav>
                                        <p:tav tm="100000">
                                          <p:val>
                                            <p:strVal val="#ppt_h"/>
                                          </p:val>
                                        </p:tav>
                                      </p:tavLst>
                                    </p:anim>
                                    <p:anim calcmode="lin" valueType="num">
                                      <p:cBhvr>
                                        <p:cTn id="73" dur="1000" fill="hold"/>
                                        <p:tgtEl>
                                          <p:spTgt spid="28"/>
                                        </p:tgtEl>
                                        <p:attrNameLst>
                                          <p:attrName>ppt_x</p:attrName>
                                        </p:attrNameLst>
                                      </p:cBhvr>
                                      <p:tavLst>
                                        <p:tav tm="0" fmla="#ppt_x+(cos(-2*pi*(1-$))*-#ppt_x-sin(-2*pi*(1-$))*(1-#ppt_y))*(1-$)">
                                          <p:val>
                                            <p:fltVal val="0"/>
                                          </p:val>
                                        </p:tav>
                                        <p:tav tm="100000">
                                          <p:val>
                                            <p:fltVal val="1"/>
                                          </p:val>
                                        </p:tav>
                                      </p:tavLst>
                                    </p:anim>
                                    <p:anim calcmode="lin" valueType="num">
                                      <p:cBhvr>
                                        <p:cTn id="74" dur="1000" fill="hold"/>
                                        <p:tgtEl>
                                          <p:spTgt spid="2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75" fill="hold">
                      <p:stCondLst>
                        <p:cond delay="indefinite"/>
                      </p:stCondLst>
                      <p:childTnLst>
                        <p:par>
                          <p:cTn id="76" fill="hold">
                            <p:stCondLst>
                              <p:cond delay="0"/>
                            </p:stCondLst>
                            <p:childTnLst>
                              <p:par>
                                <p:cTn id="77" presetID="15" presetClass="entr" presetSubtype="0" fill="hold" grpId="0" nodeType="clickEffect">
                                  <p:stCondLst>
                                    <p:cond delay="0"/>
                                  </p:stCondLst>
                                  <p:childTnLst>
                                    <p:set>
                                      <p:cBhvr>
                                        <p:cTn id="78" dur="1" fill="hold">
                                          <p:stCondLst>
                                            <p:cond delay="0"/>
                                          </p:stCondLst>
                                        </p:cTn>
                                        <p:tgtEl>
                                          <p:spTgt spid="29"/>
                                        </p:tgtEl>
                                        <p:attrNameLst>
                                          <p:attrName>style.visibility</p:attrName>
                                        </p:attrNameLst>
                                      </p:cBhvr>
                                      <p:to>
                                        <p:strVal val="visible"/>
                                      </p:to>
                                    </p:set>
                                    <p:anim calcmode="lin" valueType="num">
                                      <p:cBhvr>
                                        <p:cTn id="79" dur="1000" fill="hold"/>
                                        <p:tgtEl>
                                          <p:spTgt spid="29"/>
                                        </p:tgtEl>
                                        <p:attrNameLst>
                                          <p:attrName>ppt_w</p:attrName>
                                        </p:attrNameLst>
                                      </p:cBhvr>
                                      <p:tavLst>
                                        <p:tav tm="0">
                                          <p:val>
                                            <p:fltVal val="0"/>
                                          </p:val>
                                        </p:tav>
                                        <p:tav tm="100000">
                                          <p:val>
                                            <p:strVal val="#ppt_w"/>
                                          </p:val>
                                        </p:tav>
                                      </p:tavLst>
                                    </p:anim>
                                    <p:anim calcmode="lin" valueType="num">
                                      <p:cBhvr>
                                        <p:cTn id="80" dur="1000" fill="hold"/>
                                        <p:tgtEl>
                                          <p:spTgt spid="29"/>
                                        </p:tgtEl>
                                        <p:attrNameLst>
                                          <p:attrName>ppt_h</p:attrName>
                                        </p:attrNameLst>
                                      </p:cBhvr>
                                      <p:tavLst>
                                        <p:tav tm="0">
                                          <p:val>
                                            <p:fltVal val="0"/>
                                          </p:val>
                                        </p:tav>
                                        <p:tav tm="100000">
                                          <p:val>
                                            <p:strVal val="#ppt_h"/>
                                          </p:val>
                                        </p:tav>
                                      </p:tavLst>
                                    </p:anim>
                                    <p:anim calcmode="lin" valueType="num">
                                      <p:cBhvr>
                                        <p:cTn id="81" dur="1000" fill="hold"/>
                                        <p:tgtEl>
                                          <p:spTgt spid="29"/>
                                        </p:tgtEl>
                                        <p:attrNameLst>
                                          <p:attrName>ppt_x</p:attrName>
                                        </p:attrNameLst>
                                      </p:cBhvr>
                                      <p:tavLst>
                                        <p:tav tm="0" fmla="#ppt_x+(cos(-2*pi*(1-$))*-#ppt_x-sin(-2*pi*(1-$))*(1-#ppt_y))*(1-$)">
                                          <p:val>
                                            <p:fltVal val="0"/>
                                          </p:val>
                                        </p:tav>
                                        <p:tav tm="100000">
                                          <p:val>
                                            <p:fltVal val="1"/>
                                          </p:val>
                                        </p:tav>
                                      </p:tavLst>
                                    </p:anim>
                                    <p:anim calcmode="lin" valueType="num">
                                      <p:cBhvr>
                                        <p:cTn id="82" dur="1000" fill="hold"/>
                                        <p:tgtEl>
                                          <p:spTgt spid="29"/>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utoUpdateAnimBg="0"/>
      <p:bldP spid="21" grpId="0" autoUpdateAnimBg="0"/>
      <p:bldP spid="22" grpId="0" autoUpdateAnimBg="0"/>
      <p:bldP spid="25" grpId="0" autoUpdateAnimBg="0"/>
      <p:bldP spid="18" grpId="0" autoUpdateAnimBg="0"/>
      <p:bldP spid="23" grpId="0" autoUpdateAnimBg="0"/>
      <p:bldP spid="24" grpId="0" autoUpdateAnimBg="0"/>
      <p:bldP spid="26" grpId="0" autoUpdateAnimBg="0"/>
      <p:bldP spid="28" grpId="0" autoUpdateAnimBg="0"/>
      <p:bldP spid="29"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
          <p:cNvSpPr txBox="1">
            <a:spLocks noChangeArrowheads="1"/>
          </p:cNvSpPr>
          <p:nvPr/>
        </p:nvSpPr>
        <p:spPr bwMode="auto">
          <a:xfrm>
            <a:off x="472713" y="967687"/>
            <a:ext cx="6286500" cy="56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200000"/>
              </a:lnSpc>
              <a:spcBef>
                <a:spcPct val="50000"/>
              </a:spcBef>
            </a:pPr>
            <a:r>
              <a:rPr lang="es-MX" sz="1800" b="1" dirty="0">
                <a:solidFill>
                  <a:schemeClr val="accent5">
                    <a:lumMod val="75000"/>
                  </a:schemeClr>
                </a:solidFill>
                <a:latin typeface="ZapfHumnst BT"/>
              </a:rPr>
              <a:t>La capa física establece el </a:t>
            </a:r>
            <a:r>
              <a:rPr lang="es-MX" sz="1800" b="1" u="sng" dirty="0">
                <a:solidFill>
                  <a:schemeClr val="accent5">
                    <a:lumMod val="75000"/>
                  </a:schemeClr>
                </a:solidFill>
                <a:latin typeface="ZapfHumnst BT"/>
              </a:rPr>
              <a:t>tipo de conexión</a:t>
            </a:r>
            <a:r>
              <a:rPr lang="es-MX" sz="1800" b="1" dirty="0">
                <a:solidFill>
                  <a:schemeClr val="accent5">
                    <a:lumMod val="75000"/>
                  </a:schemeClr>
                </a:solidFill>
                <a:latin typeface="ZapfHumnst BT"/>
              </a:rPr>
              <a:t> a utilizar:</a:t>
            </a:r>
          </a:p>
        </p:txBody>
      </p:sp>
      <p:sp>
        <p:nvSpPr>
          <p:cNvPr id="20" name="Text Box 5"/>
          <p:cNvSpPr txBox="1">
            <a:spLocks noChangeArrowheads="1"/>
          </p:cNvSpPr>
          <p:nvPr/>
        </p:nvSpPr>
        <p:spPr bwMode="auto">
          <a:xfrm>
            <a:off x="449233" y="1591037"/>
            <a:ext cx="7728336" cy="880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150000"/>
              </a:lnSpc>
              <a:spcBef>
                <a:spcPct val="20000"/>
              </a:spcBef>
              <a:buClr>
                <a:schemeClr val="accent1"/>
              </a:buClr>
              <a:buSzPct val="65000"/>
              <a:defRPr/>
            </a:pPr>
            <a:r>
              <a:rPr lang="es-ES" sz="1800" dirty="0">
                <a:solidFill>
                  <a:schemeClr val="bg2">
                    <a:lumMod val="25000"/>
                  </a:schemeClr>
                </a:solidFill>
                <a:latin typeface="ZapfHumnst BT"/>
              </a:rPr>
              <a:t>Antes de que se produzcan las comunicaciones de red, se debe establecer una </a:t>
            </a:r>
            <a:r>
              <a:rPr lang="es-ES" sz="1800" b="1" dirty="0">
                <a:solidFill>
                  <a:schemeClr val="bg2">
                    <a:lumMod val="25000"/>
                  </a:schemeClr>
                </a:solidFill>
                <a:latin typeface="ZapfHumnst BT"/>
              </a:rPr>
              <a:t>conexión a una red local</a:t>
            </a:r>
            <a:r>
              <a:rPr lang="es-ES" sz="1800" dirty="0">
                <a:solidFill>
                  <a:schemeClr val="bg2">
                    <a:lumMod val="25000"/>
                  </a:schemeClr>
                </a:solidFill>
                <a:latin typeface="ZapfHumnst BT"/>
              </a:rPr>
              <a:t>.</a:t>
            </a:r>
            <a:endParaRPr lang="es-MX" sz="1800" dirty="0">
              <a:solidFill>
                <a:schemeClr val="bg2">
                  <a:lumMod val="25000"/>
                </a:schemeClr>
              </a:solidFill>
              <a:latin typeface="ZapfHumnst BT"/>
            </a:endParaRPr>
          </a:p>
        </p:txBody>
      </p:sp>
      <p:sp>
        <p:nvSpPr>
          <p:cNvPr id="16" name="15 CuadroTexto"/>
          <p:cNvSpPr txBox="1"/>
          <p:nvPr/>
        </p:nvSpPr>
        <p:spPr>
          <a:xfrm>
            <a:off x="787805" y="3122063"/>
            <a:ext cx="3643312" cy="369332"/>
          </a:xfrm>
          <a:prstGeom prst="rect">
            <a:avLst/>
          </a:prstGeom>
          <a:noFill/>
        </p:spPr>
        <p:txBody>
          <a:bodyPr>
            <a:spAutoFit/>
          </a:bodyPr>
          <a:lstStyle/>
          <a:p>
            <a:pPr marL="228600" indent="-228600">
              <a:spcBef>
                <a:spcPct val="20000"/>
              </a:spcBef>
              <a:buClr>
                <a:schemeClr val="accent1"/>
              </a:buClr>
              <a:buSzPct val="65000"/>
              <a:buFont typeface="Wingdings" pitchFamily="2" charset="2"/>
              <a:buChar char="l"/>
              <a:defRPr/>
            </a:pPr>
            <a:r>
              <a:rPr lang="es-ES_tradnl" sz="1800" dirty="0">
                <a:solidFill>
                  <a:schemeClr val="bg2">
                    <a:lumMod val="25000"/>
                  </a:schemeClr>
                </a:solidFill>
                <a:latin typeface="ZapfHumnst BT"/>
              </a:rPr>
              <a:t>Conexión por cable</a:t>
            </a:r>
            <a:endParaRPr lang="es-MX" dirty="0">
              <a:solidFill>
                <a:schemeClr val="bg2">
                  <a:lumMod val="25000"/>
                </a:schemeClr>
              </a:solidFill>
            </a:endParaRPr>
          </a:p>
        </p:txBody>
      </p:sp>
      <p:sp>
        <p:nvSpPr>
          <p:cNvPr id="17" name="Text Box 5"/>
          <p:cNvSpPr txBox="1">
            <a:spLocks noChangeArrowheads="1"/>
          </p:cNvSpPr>
          <p:nvPr/>
        </p:nvSpPr>
        <p:spPr bwMode="auto">
          <a:xfrm>
            <a:off x="307428" y="3568859"/>
            <a:ext cx="2520281"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dirty="0">
                <a:latin typeface="ZapfHumnst BT"/>
              </a:rPr>
              <a:t>  </a:t>
            </a:r>
            <a:r>
              <a:rPr lang="es-MX" sz="1800" b="1" dirty="0">
                <a:solidFill>
                  <a:schemeClr val="accent6">
                    <a:lumMod val="75000"/>
                  </a:schemeClr>
                </a:solidFill>
                <a:latin typeface="ZapfHumnst BT"/>
              </a:rPr>
              <a:t>Conexión inalámbrica</a:t>
            </a:r>
          </a:p>
        </p:txBody>
      </p:sp>
      <p:sp>
        <p:nvSpPr>
          <p:cNvPr id="18" name="17 CuadroTexto"/>
          <p:cNvSpPr txBox="1"/>
          <p:nvPr/>
        </p:nvSpPr>
        <p:spPr>
          <a:xfrm>
            <a:off x="736053" y="4077072"/>
            <a:ext cx="3643312" cy="369332"/>
          </a:xfrm>
          <a:prstGeom prst="rect">
            <a:avLst/>
          </a:prstGeom>
          <a:noFill/>
        </p:spPr>
        <p:txBody>
          <a:bodyPr>
            <a:spAutoFit/>
          </a:bodyPr>
          <a:lstStyle/>
          <a:p>
            <a:pPr marL="228600" indent="-228600">
              <a:spcBef>
                <a:spcPct val="20000"/>
              </a:spcBef>
              <a:buClr>
                <a:schemeClr val="accent1"/>
              </a:buClr>
              <a:buSzPct val="65000"/>
              <a:buFont typeface="Wingdings" pitchFamily="2" charset="2"/>
              <a:buChar char="l"/>
              <a:defRPr/>
            </a:pPr>
            <a:r>
              <a:rPr lang="es-ES_tradnl" dirty="0">
                <a:solidFill>
                  <a:schemeClr val="bg2">
                    <a:lumMod val="25000"/>
                  </a:schemeClr>
                </a:solidFill>
                <a:latin typeface="ZapfHumnst BT"/>
              </a:rPr>
              <a:t>Ondas de radio</a:t>
            </a:r>
            <a:endParaRPr lang="es-MX" dirty="0">
              <a:solidFill>
                <a:schemeClr val="bg2">
                  <a:lumMod val="25000"/>
                </a:schemeClr>
              </a:solidFill>
            </a:endParaRPr>
          </a:p>
        </p:txBody>
      </p:sp>
      <p:sp>
        <p:nvSpPr>
          <p:cNvPr id="10"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Tipos de conexiones</a:t>
            </a:r>
          </a:p>
        </p:txBody>
      </p:sp>
      <p:sp>
        <p:nvSpPr>
          <p:cNvPr id="11" name="Text Box 5">
            <a:extLst>
              <a:ext uri="{FF2B5EF4-FFF2-40B4-BE49-F238E27FC236}">
                <a16:creationId xmlns:a16="http://schemas.microsoft.com/office/drawing/2014/main" id="{8F7A4432-22BF-4398-A9AD-9882148FBF2E}"/>
              </a:ext>
            </a:extLst>
          </p:cNvPr>
          <p:cNvSpPr txBox="1">
            <a:spLocks noChangeArrowheads="1"/>
          </p:cNvSpPr>
          <p:nvPr/>
        </p:nvSpPr>
        <p:spPr bwMode="auto">
          <a:xfrm>
            <a:off x="307429" y="2665528"/>
            <a:ext cx="1960315"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dirty="0">
                <a:latin typeface="ZapfHumnst BT"/>
              </a:rPr>
              <a:t>  </a:t>
            </a:r>
            <a:r>
              <a:rPr lang="es-MX" sz="1800" b="1" dirty="0">
                <a:solidFill>
                  <a:schemeClr val="accent6">
                    <a:lumMod val="75000"/>
                  </a:schemeClr>
                </a:solidFill>
                <a:latin typeface="ZapfHumnst BT"/>
              </a:rPr>
              <a:t>Conexión física</a:t>
            </a:r>
          </a:p>
        </p:txBody>
      </p:sp>
      <p:pic>
        <p:nvPicPr>
          <p:cNvPr id="12" name="Picture 3">
            <a:extLst>
              <a:ext uri="{FF2B5EF4-FFF2-40B4-BE49-F238E27FC236}">
                <a16:creationId xmlns:a16="http://schemas.microsoft.com/office/drawing/2014/main" id="{FA451159-B1FB-4308-8AA8-333CDBF170E9}"/>
              </a:ext>
            </a:extLst>
          </p:cNvPr>
          <p:cNvPicPr>
            <a:picLocks noChangeAspect="1"/>
          </p:cNvPicPr>
          <p:nvPr/>
        </p:nvPicPr>
        <p:blipFill>
          <a:blip r:embed="rId2"/>
          <a:stretch>
            <a:fillRect/>
          </a:stretch>
        </p:blipFill>
        <p:spPr>
          <a:xfrm>
            <a:off x="3347864" y="2609848"/>
            <a:ext cx="5286354" cy="3280465"/>
          </a:xfrm>
          <a:prstGeom prst="rect">
            <a:avLst/>
          </a:prstGeom>
        </p:spPr>
      </p:pic>
    </p:spTree>
    <p:extLst>
      <p:ext uri="{BB962C8B-B14F-4D97-AF65-F5344CB8AC3E}">
        <p14:creationId xmlns:p14="http://schemas.microsoft.com/office/powerpoint/2010/main" val="6435511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ox(in)">
                                      <p:cBhvr>
                                        <p:cTn id="12" dur="500"/>
                                        <p:tgtEl>
                                          <p:spTgt spid="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ox(in)">
                                      <p:cBhvr>
                                        <p:cTn id="17" dur="500"/>
                                        <p:tgtEl>
                                          <p:spTgt spid="1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ox(in)">
                                      <p:cBhvr>
                                        <p:cTn id="22" dur="500"/>
                                        <p:tgtEl>
                                          <p:spTgt spid="1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ox(in)">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ox(in)">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0" grpId="0"/>
      <p:bldP spid="16" grpId="0"/>
      <p:bldP spid="17" grpId="0"/>
      <p:bldP spid="18"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
          <p:cNvSpPr txBox="1">
            <a:spLocks noChangeArrowheads="1"/>
          </p:cNvSpPr>
          <p:nvPr/>
        </p:nvSpPr>
        <p:spPr bwMode="auto">
          <a:xfrm>
            <a:off x="1428750" y="607198"/>
            <a:ext cx="6286500" cy="56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200000"/>
              </a:lnSpc>
              <a:spcBef>
                <a:spcPct val="50000"/>
              </a:spcBef>
            </a:pPr>
            <a:r>
              <a:rPr lang="es-MX" sz="1800" b="1" dirty="0">
                <a:solidFill>
                  <a:schemeClr val="accent5">
                    <a:lumMod val="75000"/>
                  </a:schemeClr>
                </a:solidFill>
                <a:latin typeface="ZapfHumnst BT"/>
              </a:rPr>
              <a:t>Tarjetas de interfaz de red</a:t>
            </a:r>
          </a:p>
        </p:txBody>
      </p:sp>
      <p:sp>
        <p:nvSpPr>
          <p:cNvPr id="16" name="15 CuadroTexto"/>
          <p:cNvSpPr txBox="1"/>
          <p:nvPr/>
        </p:nvSpPr>
        <p:spPr>
          <a:xfrm>
            <a:off x="991973" y="2140389"/>
            <a:ext cx="4984651" cy="701731"/>
          </a:xfrm>
          <a:prstGeom prst="rect">
            <a:avLst/>
          </a:prstGeom>
          <a:noFill/>
        </p:spPr>
        <p:txBody>
          <a:bodyPr wrap="square">
            <a:spAutoFit/>
          </a:bodyPr>
          <a:lstStyle/>
          <a:p>
            <a:pPr marL="228600" indent="-228600">
              <a:spcBef>
                <a:spcPct val="20000"/>
              </a:spcBef>
              <a:buClr>
                <a:schemeClr val="accent1"/>
              </a:buClr>
              <a:buSzPct val="65000"/>
              <a:buFont typeface="Wingdings" pitchFamily="2" charset="2"/>
              <a:buChar char="l"/>
              <a:defRPr/>
            </a:pPr>
            <a:r>
              <a:rPr lang="es-ES_tradnl" sz="1800" dirty="0">
                <a:solidFill>
                  <a:schemeClr val="bg2">
                    <a:lumMod val="25000"/>
                  </a:schemeClr>
                </a:solidFill>
                <a:latin typeface="ZapfHumnst BT"/>
              </a:rPr>
              <a:t>Conectan un dispositivo a la red.</a:t>
            </a:r>
          </a:p>
          <a:p>
            <a:pPr marL="228600" indent="-228600">
              <a:spcBef>
                <a:spcPct val="20000"/>
              </a:spcBef>
              <a:buClr>
                <a:schemeClr val="accent1"/>
              </a:buClr>
              <a:buSzPct val="65000"/>
              <a:buFont typeface="Wingdings" pitchFamily="2" charset="2"/>
              <a:buChar char="l"/>
              <a:defRPr/>
            </a:pPr>
            <a:r>
              <a:rPr lang="es-ES_tradnl" dirty="0">
                <a:solidFill>
                  <a:schemeClr val="bg2">
                    <a:lumMod val="25000"/>
                  </a:schemeClr>
                </a:solidFill>
                <a:latin typeface="ZapfHumnst BT"/>
              </a:rPr>
              <a:t>Se utilizan para conexiones por cable.</a:t>
            </a:r>
            <a:endParaRPr lang="es-MX" dirty="0">
              <a:solidFill>
                <a:schemeClr val="bg2">
                  <a:lumMod val="25000"/>
                </a:schemeClr>
              </a:solidFill>
            </a:endParaRPr>
          </a:p>
        </p:txBody>
      </p:sp>
      <p:sp>
        <p:nvSpPr>
          <p:cNvPr id="17" name="Text Box 5"/>
          <p:cNvSpPr txBox="1">
            <a:spLocks noChangeArrowheads="1"/>
          </p:cNvSpPr>
          <p:nvPr/>
        </p:nvSpPr>
        <p:spPr bwMode="auto">
          <a:xfrm>
            <a:off x="687879" y="3576682"/>
            <a:ext cx="7122876"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ES" sz="1800" b="1" dirty="0">
                <a:solidFill>
                  <a:schemeClr val="accent6">
                    <a:lumMod val="75000"/>
                  </a:schemeClr>
                </a:solidFill>
                <a:latin typeface="ZapfHumnst BT"/>
              </a:rPr>
              <a:t>Tarjetas NIC de red de área local inalámbrica (WLAN)</a:t>
            </a:r>
            <a:endParaRPr lang="es-MX" sz="1800" b="1" dirty="0">
              <a:solidFill>
                <a:schemeClr val="accent6">
                  <a:lumMod val="75000"/>
                </a:schemeClr>
              </a:solidFill>
              <a:latin typeface="ZapfHumnst BT"/>
            </a:endParaRPr>
          </a:p>
        </p:txBody>
      </p:sp>
      <p:sp>
        <p:nvSpPr>
          <p:cNvPr id="18" name="17 CuadroTexto"/>
          <p:cNvSpPr txBox="1"/>
          <p:nvPr/>
        </p:nvSpPr>
        <p:spPr>
          <a:xfrm>
            <a:off x="902085" y="4122037"/>
            <a:ext cx="3643312" cy="646331"/>
          </a:xfrm>
          <a:prstGeom prst="rect">
            <a:avLst/>
          </a:prstGeom>
          <a:noFill/>
        </p:spPr>
        <p:txBody>
          <a:bodyPr>
            <a:spAutoFit/>
          </a:bodyPr>
          <a:lstStyle/>
          <a:p>
            <a:pPr marL="228600" indent="-228600">
              <a:spcBef>
                <a:spcPct val="20000"/>
              </a:spcBef>
              <a:buClr>
                <a:schemeClr val="accent1"/>
              </a:buClr>
              <a:buSzPct val="65000"/>
              <a:buFont typeface="Wingdings" pitchFamily="2" charset="2"/>
              <a:buChar char="l"/>
              <a:defRPr/>
            </a:pPr>
            <a:r>
              <a:rPr lang="es-ES_tradnl" dirty="0">
                <a:solidFill>
                  <a:schemeClr val="bg2">
                    <a:lumMod val="25000"/>
                  </a:schemeClr>
                </a:solidFill>
                <a:latin typeface="ZapfHumnst BT"/>
              </a:rPr>
              <a:t>Se utilizan para conexiones inalámbricas.</a:t>
            </a:r>
            <a:endParaRPr lang="es-MX" dirty="0">
              <a:solidFill>
                <a:schemeClr val="bg2">
                  <a:lumMod val="25000"/>
                </a:schemeClr>
              </a:solidFill>
            </a:endParaRPr>
          </a:p>
        </p:txBody>
      </p:sp>
      <p:sp>
        <p:nvSpPr>
          <p:cNvPr id="10"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Tipos de conexiones</a:t>
            </a:r>
          </a:p>
        </p:txBody>
      </p:sp>
      <p:sp>
        <p:nvSpPr>
          <p:cNvPr id="11" name="Text Box 5">
            <a:extLst>
              <a:ext uri="{FF2B5EF4-FFF2-40B4-BE49-F238E27FC236}">
                <a16:creationId xmlns:a16="http://schemas.microsoft.com/office/drawing/2014/main" id="{8F7A4432-22BF-4398-A9AD-9882148FBF2E}"/>
              </a:ext>
            </a:extLst>
          </p:cNvPr>
          <p:cNvSpPr txBox="1">
            <a:spLocks noChangeArrowheads="1"/>
          </p:cNvSpPr>
          <p:nvPr/>
        </p:nvSpPr>
        <p:spPr bwMode="auto">
          <a:xfrm>
            <a:off x="539552" y="1578089"/>
            <a:ext cx="4984651"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dirty="0">
                <a:latin typeface="ZapfHumnst BT"/>
              </a:rPr>
              <a:t>  </a:t>
            </a:r>
            <a:r>
              <a:rPr lang="es-MX" sz="1800" b="1" dirty="0">
                <a:solidFill>
                  <a:schemeClr val="accent6">
                    <a:lumMod val="75000"/>
                  </a:schemeClr>
                </a:solidFill>
                <a:latin typeface="ZapfHumnst BT"/>
              </a:rPr>
              <a:t>Tarjetas de interfaz de red (NIC)</a:t>
            </a:r>
          </a:p>
        </p:txBody>
      </p:sp>
      <p:pic>
        <p:nvPicPr>
          <p:cNvPr id="5" name="Imagen 4" descr="Diagrama&#10;&#10;Descripción generada automáticamente">
            <a:extLst>
              <a:ext uri="{FF2B5EF4-FFF2-40B4-BE49-F238E27FC236}">
                <a16:creationId xmlns:a16="http://schemas.microsoft.com/office/drawing/2014/main" id="{EA514995-F55C-49D9-9954-A46F39EA15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5003" y="4103900"/>
            <a:ext cx="3955452" cy="2474983"/>
          </a:xfrm>
          <a:prstGeom prst="rect">
            <a:avLst/>
          </a:prstGeom>
        </p:spPr>
      </p:pic>
      <p:pic>
        <p:nvPicPr>
          <p:cNvPr id="7" name="Imagen 6">
            <a:extLst>
              <a:ext uri="{FF2B5EF4-FFF2-40B4-BE49-F238E27FC236}">
                <a16:creationId xmlns:a16="http://schemas.microsoft.com/office/drawing/2014/main" id="{DB7AF630-A5B9-40BE-A9FA-C7BF0C8EBABE}"/>
              </a:ext>
            </a:extLst>
          </p:cNvPr>
          <p:cNvPicPr>
            <a:picLocks noChangeAspect="1"/>
          </p:cNvPicPr>
          <p:nvPr/>
        </p:nvPicPr>
        <p:blipFill>
          <a:blip r:embed="rId4"/>
          <a:stretch>
            <a:fillRect/>
          </a:stretch>
        </p:blipFill>
        <p:spPr>
          <a:xfrm>
            <a:off x="5292080" y="1364602"/>
            <a:ext cx="3019425" cy="2181225"/>
          </a:xfrm>
          <a:prstGeom prst="rect">
            <a:avLst/>
          </a:prstGeom>
        </p:spPr>
      </p:pic>
    </p:spTree>
    <p:extLst>
      <p:ext uri="{BB962C8B-B14F-4D97-AF65-F5344CB8AC3E}">
        <p14:creationId xmlns:p14="http://schemas.microsoft.com/office/powerpoint/2010/main" val="6034070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ox(in)">
                                      <p:cBhvr>
                                        <p:cTn id="12" dur="500"/>
                                        <p:tgtEl>
                                          <p:spTgt spid="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box(in)">
                                      <p:cBhvr>
                                        <p:cTn id="17" dur="500"/>
                                        <p:tgtEl>
                                          <p:spTgt spid="1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ox(in)">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ox(in)">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p:bldP spid="17" grpId="0"/>
      <p:bldP spid="18"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23 Imagen" descr="cable1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00625" y="2143125"/>
            <a:ext cx="1857375"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5"/>
          <p:cNvSpPr txBox="1">
            <a:spLocks noChangeArrowheads="1"/>
          </p:cNvSpPr>
          <p:nvPr/>
        </p:nvSpPr>
        <p:spPr bwMode="auto">
          <a:xfrm>
            <a:off x="1043608" y="967687"/>
            <a:ext cx="6286500" cy="56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200000"/>
              </a:lnSpc>
              <a:spcBef>
                <a:spcPct val="50000"/>
              </a:spcBef>
            </a:pPr>
            <a:r>
              <a:rPr lang="es-MX" sz="1800" b="1" dirty="0">
                <a:solidFill>
                  <a:schemeClr val="accent5">
                    <a:lumMod val="75000"/>
                  </a:schemeClr>
                </a:solidFill>
                <a:latin typeface="ZapfHumnst BT"/>
              </a:rPr>
              <a:t>La capa física establece el </a:t>
            </a:r>
            <a:r>
              <a:rPr lang="es-MX" sz="1800" b="1" u="sng" dirty="0">
                <a:solidFill>
                  <a:schemeClr val="accent5">
                    <a:lumMod val="75000"/>
                  </a:schemeClr>
                </a:solidFill>
                <a:latin typeface="ZapfHumnst BT"/>
              </a:rPr>
              <a:t>medio</a:t>
            </a:r>
            <a:r>
              <a:rPr lang="es-MX" sz="1800" b="1" dirty="0">
                <a:solidFill>
                  <a:schemeClr val="accent5">
                    <a:lumMod val="75000"/>
                  </a:schemeClr>
                </a:solidFill>
                <a:latin typeface="ZapfHumnst BT"/>
              </a:rPr>
              <a:t> a utilizar:</a:t>
            </a:r>
          </a:p>
        </p:txBody>
      </p:sp>
      <p:sp>
        <p:nvSpPr>
          <p:cNvPr id="20" name="Text Box 5"/>
          <p:cNvSpPr txBox="1">
            <a:spLocks noChangeArrowheads="1"/>
          </p:cNvSpPr>
          <p:nvPr/>
        </p:nvSpPr>
        <p:spPr bwMode="auto">
          <a:xfrm>
            <a:off x="928688" y="1714500"/>
            <a:ext cx="7000875"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dirty="0">
                <a:latin typeface="ZapfHumnst BT"/>
              </a:rPr>
              <a:t>  </a:t>
            </a:r>
            <a:r>
              <a:rPr lang="es-MX" sz="1800" b="1" dirty="0">
                <a:solidFill>
                  <a:schemeClr val="accent6">
                    <a:lumMod val="75000"/>
                  </a:schemeClr>
                </a:solidFill>
                <a:latin typeface="ZapfHumnst BT"/>
              </a:rPr>
              <a:t>Medios de comunicación que utilizan líneas físicas (guiados)</a:t>
            </a:r>
          </a:p>
        </p:txBody>
      </p:sp>
      <p:sp>
        <p:nvSpPr>
          <p:cNvPr id="16" name="15 CuadroTexto"/>
          <p:cNvSpPr txBox="1"/>
          <p:nvPr/>
        </p:nvSpPr>
        <p:spPr>
          <a:xfrm>
            <a:off x="1357313" y="2357438"/>
            <a:ext cx="3643312" cy="1311128"/>
          </a:xfrm>
          <a:prstGeom prst="rect">
            <a:avLst/>
          </a:prstGeom>
          <a:noFill/>
        </p:spPr>
        <p:txBody>
          <a:bodyPr>
            <a:spAutoFit/>
          </a:bodyPr>
          <a:lstStyle/>
          <a:p>
            <a:pPr marL="228600" indent="-228600">
              <a:spcBef>
                <a:spcPct val="20000"/>
              </a:spcBef>
              <a:buClr>
                <a:schemeClr val="accent1"/>
              </a:buClr>
              <a:buSzPct val="65000"/>
              <a:buFont typeface="Wingdings" pitchFamily="2" charset="2"/>
              <a:buChar char="l"/>
              <a:defRPr/>
            </a:pPr>
            <a:r>
              <a:rPr lang="es-ES_tradnl" sz="1800" dirty="0">
                <a:solidFill>
                  <a:schemeClr val="bg2">
                    <a:lumMod val="25000"/>
                  </a:schemeClr>
                </a:solidFill>
                <a:latin typeface="ZapfHumnst BT"/>
              </a:rPr>
              <a:t>Par trenzado ( UTP /STP)</a:t>
            </a:r>
          </a:p>
          <a:p>
            <a:pPr marL="228600" indent="-228600">
              <a:spcBef>
                <a:spcPct val="20000"/>
              </a:spcBef>
              <a:buClr>
                <a:schemeClr val="accent1"/>
              </a:buClr>
              <a:buSzPct val="65000"/>
              <a:buFont typeface="Wingdings" pitchFamily="2" charset="2"/>
              <a:buChar char="l"/>
              <a:defRPr/>
            </a:pPr>
            <a:r>
              <a:rPr lang="es-ES_tradnl" sz="1800" dirty="0">
                <a:solidFill>
                  <a:schemeClr val="bg2">
                    <a:lumMod val="25000"/>
                  </a:schemeClr>
                </a:solidFill>
                <a:latin typeface="ZapfHumnst BT"/>
              </a:rPr>
              <a:t>Cable coaxial</a:t>
            </a:r>
          </a:p>
          <a:p>
            <a:pPr marL="228600" indent="-228600">
              <a:spcBef>
                <a:spcPct val="20000"/>
              </a:spcBef>
              <a:buClr>
                <a:schemeClr val="accent1"/>
              </a:buClr>
              <a:buSzPct val="65000"/>
              <a:buFont typeface="Wingdings" pitchFamily="2" charset="2"/>
              <a:buChar char="l"/>
              <a:defRPr/>
            </a:pPr>
            <a:r>
              <a:rPr lang="es-ES_tradnl" sz="1800" dirty="0">
                <a:solidFill>
                  <a:schemeClr val="bg2">
                    <a:lumMod val="25000"/>
                  </a:schemeClr>
                </a:solidFill>
                <a:latin typeface="ZapfHumnst BT"/>
              </a:rPr>
              <a:t>Fibra óptica</a:t>
            </a:r>
          </a:p>
          <a:p>
            <a:pPr>
              <a:defRPr/>
            </a:pPr>
            <a:endParaRPr lang="es-MX" dirty="0">
              <a:solidFill>
                <a:schemeClr val="bg2">
                  <a:lumMod val="25000"/>
                </a:schemeClr>
              </a:solidFill>
            </a:endParaRPr>
          </a:p>
        </p:txBody>
      </p:sp>
      <p:sp>
        <p:nvSpPr>
          <p:cNvPr id="17" name="Text Box 5"/>
          <p:cNvSpPr txBox="1">
            <a:spLocks noChangeArrowheads="1"/>
          </p:cNvSpPr>
          <p:nvPr/>
        </p:nvSpPr>
        <p:spPr bwMode="auto">
          <a:xfrm>
            <a:off x="928688" y="3811588"/>
            <a:ext cx="7000875"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dirty="0">
                <a:latin typeface="ZapfHumnst BT"/>
              </a:rPr>
              <a:t>  </a:t>
            </a:r>
            <a:r>
              <a:rPr lang="es-MX" sz="1800" b="1" dirty="0">
                <a:solidFill>
                  <a:schemeClr val="accent6">
                    <a:lumMod val="75000"/>
                  </a:schemeClr>
                </a:solidFill>
                <a:latin typeface="ZapfHumnst BT"/>
              </a:rPr>
              <a:t>Medios de comunicación inalámbricos (no guiados)</a:t>
            </a:r>
          </a:p>
        </p:txBody>
      </p:sp>
      <p:sp>
        <p:nvSpPr>
          <p:cNvPr id="18" name="17 CuadroTexto"/>
          <p:cNvSpPr txBox="1"/>
          <p:nvPr/>
        </p:nvSpPr>
        <p:spPr>
          <a:xfrm>
            <a:off x="1357313" y="4454525"/>
            <a:ext cx="3643312" cy="1034129"/>
          </a:xfrm>
          <a:prstGeom prst="rect">
            <a:avLst/>
          </a:prstGeom>
          <a:noFill/>
        </p:spPr>
        <p:txBody>
          <a:bodyPr>
            <a:spAutoFit/>
          </a:bodyPr>
          <a:lstStyle/>
          <a:p>
            <a:pPr marL="228600" indent="-228600">
              <a:spcBef>
                <a:spcPct val="20000"/>
              </a:spcBef>
              <a:buClr>
                <a:schemeClr val="accent1"/>
              </a:buClr>
              <a:buSzPct val="65000"/>
              <a:buFont typeface="Wingdings" pitchFamily="2" charset="2"/>
              <a:buChar char="l"/>
              <a:defRPr/>
            </a:pPr>
            <a:r>
              <a:rPr lang="es-ES_tradnl" dirty="0">
                <a:solidFill>
                  <a:schemeClr val="bg2">
                    <a:lumMod val="25000"/>
                  </a:schemeClr>
                </a:solidFill>
                <a:latin typeface="ZapfHumnst BT"/>
              </a:rPr>
              <a:t>Ondas de radio</a:t>
            </a:r>
            <a:endParaRPr lang="es-ES_tradnl" sz="1800" dirty="0">
              <a:solidFill>
                <a:schemeClr val="bg2">
                  <a:lumMod val="25000"/>
                </a:schemeClr>
              </a:solidFill>
              <a:latin typeface="ZapfHumnst BT"/>
            </a:endParaRPr>
          </a:p>
          <a:p>
            <a:pPr marL="228600" indent="-228600">
              <a:spcBef>
                <a:spcPct val="20000"/>
              </a:spcBef>
              <a:buClr>
                <a:schemeClr val="accent1"/>
              </a:buClr>
              <a:buSzPct val="65000"/>
              <a:buFont typeface="Wingdings" pitchFamily="2" charset="2"/>
              <a:buChar char="l"/>
              <a:defRPr/>
            </a:pPr>
            <a:r>
              <a:rPr lang="es-ES_tradnl" sz="1800" dirty="0">
                <a:solidFill>
                  <a:schemeClr val="bg2">
                    <a:lumMod val="25000"/>
                  </a:schemeClr>
                </a:solidFill>
                <a:latin typeface="ZapfHumnst BT"/>
              </a:rPr>
              <a:t>Microondas</a:t>
            </a:r>
          </a:p>
          <a:p>
            <a:pPr marL="228600" indent="-228600">
              <a:spcBef>
                <a:spcPct val="20000"/>
              </a:spcBef>
              <a:buClr>
                <a:schemeClr val="accent1"/>
              </a:buClr>
              <a:buSzPct val="65000"/>
              <a:buFont typeface="Wingdings" pitchFamily="2" charset="2"/>
              <a:buChar char="l"/>
              <a:defRPr/>
            </a:pPr>
            <a:r>
              <a:rPr lang="es-ES_tradnl" sz="1800" dirty="0">
                <a:solidFill>
                  <a:schemeClr val="bg2">
                    <a:lumMod val="25000"/>
                  </a:schemeClr>
                </a:solidFill>
                <a:latin typeface="ZapfHumnst BT"/>
              </a:rPr>
              <a:t>Satélite</a:t>
            </a:r>
            <a:endParaRPr lang="es-MX" dirty="0">
              <a:solidFill>
                <a:schemeClr val="bg2">
                  <a:lumMod val="25000"/>
                </a:schemeClr>
              </a:solidFill>
            </a:endParaRPr>
          </a:p>
        </p:txBody>
      </p:sp>
      <p:pic>
        <p:nvPicPr>
          <p:cNvPr id="15369" name="6 Imagen" descr="ofice9.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29188" y="4357688"/>
            <a:ext cx="1973262"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Medios de comunicación</a:t>
            </a:r>
          </a:p>
        </p:txBody>
      </p:sp>
    </p:spTree>
    <p:extLst>
      <p:ext uri="{BB962C8B-B14F-4D97-AF65-F5344CB8AC3E}">
        <p14:creationId xmlns:p14="http://schemas.microsoft.com/office/powerpoint/2010/main" val="21616325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ox(in)">
                                      <p:cBhvr>
                                        <p:cTn id="12" dur="500"/>
                                        <p:tgtEl>
                                          <p:spTgt spid="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5362"/>
                                        </p:tgtEl>
                                        <p:attrNameLst>
                                          <p:attrName>style.visibility</p:attrName>
                                        </p:attrNameLst>
                                      </p:cBhvr>
                                      <p:to>
                                        <p:strVal val="visible"/>
                                      </p:to>
                                    </p:set>
                                    <p:animEffect transition="in" filter="box(in)">
                                      <p:cBhvr>
                                        <p:cTn id="17" dur="500"/>
                                        <p:tgtEl>
                                          <p:spTgt spid="1536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ox(in)">
                                      <p:cBhvr>
                                        <p:cTn id="22" dur="500"/>
                                        <p:tgtEl>
                                          <p:spTgt spid="1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ox(in)">
                                      <p:cBhvr>
                                        <p:cTn id="27" dur="500"/>
                                        <p:tgtEl>
                                          <p:spTgt spid="1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15369"/>
                                        </p:tgtEl>
                                        <p:attrNameLst>
                                          <p:attrName>style.visibility</p:attrName>
                                        </p:attrNameLst>
                                      </p:cBhvr>
                                      <p:to>
                                        <p:strVal val="visible"/>
                                      </p:to>
                                    </p:set>
                                    <p:animEffect transition="in" filter="box(in)">
                                      <p:cBhvr>
                                        <p:cTn id="32" dur="500"/>
                                        <p:tgtEl>
                                          <p:spTgt spid="1536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box(in)">
                                      <p:cBhvr>
                                        <p:cTn id="3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0" grpId="0"/>
      <p:bldP spid="16" grpId="0"/>
      <p:bldP spid="17" grpId="0"/>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
          <p:cNvSpPr txBox="1">
            <a:spLocks noChangeArrowheads="1"/>
          </p:cNvSpPr>
          <p:nvPr/>
        </p:nvSpPr>
        <p:spPr bwMode="auto">
          <a:xfrm>
            <a:off x="500063" y="1000125"/>
            <a:ext cx="80010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150000"/>
              </a:lnSpc>
            </a:pPr>
            <a:r>
              <a:rPr lang="es-MX" sz="1800" b="1" dirty="0">
                <a:solidFill>
                  <a:schemeClr val="accent5">
                    <a:lumMod val="75000"/>
                  </a:schemeClr>
                </a:solidFill>
                <a:latin typeface="ZapfHumnst BT"/>
              </a:rPr>
              <a:t>La capa física define el </a:t>
            </a:r>
            <a:r>
              <a:rPr lang="es-MX" sz="1800" b="1" u="sng" dirty="0">
                <a:solidFill>
                  <a:schemeClr val="accent5">
                    <a:lumMod val="75000"/>
                  </a:schemeClr>
                </a:solidFill>
                <a:latin typeface="ZapfHumnst BT"/>
              </a:rPr>
              <a:t>tipo de señal </a:t>
            </a:r>
            <a:r>
              <a:rPr lang="es-MX" sz="1800" b="1" dirty="0">
                <a:solidFill>
                  <a:schemeClr val="accent5">
                    <a:lumMod val="75000"/>
                  </a:schemeClr>
                </a:solidFill>
                <a:latin typeface="ZapfHumnst BT"/>
              </a:rPr>
              <a:t>a utilizar para transmitir los datos a través de un medio de transmisión  físico o inalámbrico:</a:t>
            </a:r>
          </a:p>
        </p:txBody>
      </p:sp>
      <p:sp>
        <p:nvSpPr>
          <p:cNvPr id="3077" name="Rectangle 3"/>
          <p:cNvSpPr>
            <a:spLocks noChangeArrowheads="1"/>
          </p:cNvSpPr>
          <p:nvPr/>
        </p:nvSpPr>
        <p:spPr bwMode="auto">
          <a:xfrm>
            <a:off x="4714875" y="2027238"/>
            <a:ext cx="4184650" cy="4489450"/>
          </a:xfrm>
          <a:prstGeom prst="rect">
            <a:avLst/>
          </a:prstGeom>
          <a:solidFill>
            <a:schemeClr val="bg1"/>
          </a:solidFill>
          <a:ln w="12700">
            <a:solidFill>
              <a:schemeClr val="tx1"/>
            </a:solidFill>
            <a:miter lim="800000"/>
            <a:headEnd/>
            <a:tailEnd/>
          </a:ln>
        </p:spPr>
        <p:txBody>
          <a:bodyPr wrap="none" anchor="ctr"/>
          <a:lstStyle/>
          <a:p>
            <a:endParaRPr lang="es-MX" sz="1800">
              <a:latin typeface="ZapfHumnst BT"/>
            </a:endParaRPr>
          </a:p>
        </p:txBody>
      </p:sp>
      <p:sp>
        <p:nvSpPr>
          <p:cNvPr id="3078" name="Rectangle 4"/>
          <p:cNvSpPr>
            <a:spLocks noChangeArrowheads="1"/>
          </p:cNvSpPr>
          <p:nvPr/>
        </p:nvSpPr>
        <p:spPr bwMode="auto">
          <a:xfrm>
            <a:off x="571500" y="2000250"/>
            <a:ext cx="4025900" cy="4267200"/>
          </a:xfrm>
          <a:prstGeom prst="rect">
            <a:avLst/>
          </a:prstGeom>
          <a:solidFill>
            <a:schemeClr val="bg1"/>
          </a:solidFill>
          <a:ln w="12700">
            <a:solidFill>
              <a:schemeClr val="tx1"/>
            </a:solidFill>
            <a:miter lim="800000"/>
            <a:headEnd/>
            <a:tailEnd/>
          </a:ln>
        </p:spPr>
        <p:txBody>
          <a:bodyPr wrap="none" anchor="ctr"/>
          <a:lstStyle/>
          <a:p>
            <a:endParaRPr lang="es-MX" sz="1800">
              <a:latin typeface="ZapfHumnst BT"/>
            </a:endParaRPr>
          </a:p>
        </p:txBody>
      </p:sp>
      <p:graphicFrame>
        <p:nvGraphicFramePr>
          <p:cNvPr id="3074" name="Object 2"/>
          <p:cNvGraphicFramePr>
            <a:graphicFrameLocks/>
          </p:cNvGraphicFramePr>
          <p:nvPr/>
        </p:nvGraphicFramePr>
        <p:xfrm>
          <a:off x="711200" y="2152650"/>
          <a:ext cx="3675063" cy="1587500"/>
        </p:xfrm>
        <a:graphic>
          <a:graphicData uri="http://schemas.openxmlformats.org/presentationml/2006/ole">
            <mc:AlternateContent xmlns:mc="http://schemas.openxmlformats.org/markup-compatibility/2006">
              <mc:Choice xmlns:v="urn:schemas-microsoft-com:vml" Requires="v">
                <p:oleObj spid="_x0000_s28713" name="Imagen" r:id="rId3" imgW="3675063" imgH="1587500" progId="MS_ClipArt_Gallery.2">
                  <p:embed/>
                </p:oleObj>
              </mc:Choice>
              <mc:Fallback>
                <p:oleObj name="Imagen" r:id="rId3" imgW="3675063" imgH="1587500" progId="MS_ClipArt_Gallery.2">
                  <p:embed/>
                  <p:pic>
                    <p:nvPicPr>
                      <p:cNvPr id="3074"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1200" y="2152650"/>
                        <a:ext cx="3675063" cy="158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9" name="Line 7"/>
          <p:cNvSpPr>
            <a:spLocks noChangeShapeType="1"/>
          </p:cNvSpPr>
          <p:nvPr/>
        </p:nvSpPr>
        <p:spPr bwMode="auto">
          <a:xfrm>
            <a:off x="5403850" y="4246563"/>
            <a:ext cx="4540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3080" name="Line 8"/>
          <p:cNvSpPr>
            <a:spLocks noChangeShapeType="1"/>
          </p:cNvSpPr>
          <p:nvPr/>
        </p:nvSpPr>
        <p:spPr bwMode="auto">
          <a:xfrm>
            <a:off x="6242050" y="4246563"/>
            <a:ext cx="4540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nvGrpSpPr>
          <p:cNvPr id="2" name="Group 9"/>
          <p:cNvGrpSpPr>
            <a:grpSpLocks/>
          </p:cNvGrpSpPr>
          <p:nvPr/>
        </p:nvGrpSpPr>
        <p:grpSpPr bwMode="auto">
          <a:xfrm>
            <a:off x="5019675" y="3255963"/>
            <a:ext cx="3733800" cy="990600"/>
            <a:chOff x="3264" y="2112"/>
            <a:chExt cx="2352" cy="624"/>
          </a:xfrm>
        </p:grpSpPr>
        <p:grpSp>
          <p:nvGrpSpPr>
            <p:cNvPr id="9237" name="Group 10"/>
            <p:cNvGrpSpPr>
              <a:grpSpLocks/>
            </p:cNvGrpSpPr>
            <p:nvPr/>
          </p:nvGrpSpPr>
          <p:grpSpPr bwMode="auto">
            <a:xfrm>
              <a:off x="3792" y="2112"/>
              <a:ext cx="240" cy="624"/>
              <a:chOff x="3792" y="2112"/>
              <a:chExt cx="240" cy="624"/>
            </a:xfrm>
          </p:grpSpPr>
          <p:sp>
            <p:nvSpPr>
              <p:cNvPr id="9256" name="Line 11"/>
              <p:cNvSpPr>
                <a:spLocks noChangeShapeType="1"/>
              </p:cNvSpPr>
              <p:nvPr/>
            </p:nvSpPr>
            <p:spPr bwMode="auto">
              <a:xfrm flipV="1">
                <a:off x="3792" y="2113"/>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57" name="Line 12"/>
              <p:cNvSpPr>
                <a:spLocks noChangeShapeType="1"/>
              </p:cNvSpPr>
              <p:nvPr/>
            </p:nvSpPr>
            <p:spPr bwMode="auto">
              <a:xfrm>
                <a:off x="3794" y="2112"/>
                <a:ext cx="23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58" name="Line 13"/>
              <p:cNvSpPr>
                <a:spLocks noChangeShapeType="1"/>
              </p:cNvSpPr>
              <p:nvPr/>
            </p:nvSpPr>
            <p:spPr bwMode="auto">
              <a:xfrm>
                <a:off x="4032" y="2114"/>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9238" name="Group 14"/>
            <p:cNvGrpSpPr>
              <a:grpSpLocks/>
            </p:cNvGrpSpPr>
            <p:nvPr/>
          </p:nvGrpSpPr>
          <p:grpSpPr bwMode="auto">
            <a:xfrm>
              <a:off x="4848" y="2112"/>
              <a:ext cx="240" cy="624"/>
              <a:chOff x="4848" y="2112"/>
              <a:chExt cx="240" cy="624"/>
            </a:xfrm>
          </p:grpSpPr>
          <p:sp>
            <p:nvSpPr>
              <p:cNvPr id="9253" name="Line 15"/>
              <p:cNvSpPr>
                <a:spLocks noChangeShapeType="1"/>
              </p:cNvSpPr>
              <p:nvPr/>
            </p:nvSpPr>
            <p:spPr bwMode="auto">
              <a:xfrm flipV="1">
                <a:off x="4848" y="2113"/>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54" name="Line 16"/>
              <p:cNvSpPr>
                <a:spLocks noChangeShapeType="1"/>
              </p:cNvSpPr>
              <p:nvPr/>
            </p:nvSpPr>
            <p:spPr bwMode="auto">
              <a:xfrm>
                <a:off x="4850" y="2112"/>
                <a:ext cx="23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55" name="Line 17"/>
              <p:cNvSpPr>
                <a:spLocks noChangeShapeType="1"/>
              </p:cNvSpPr>
              <p:nvPr/>
            </p:nvSpPr>
            <p:spPr bwMode="auto">
              <a:xfrm>
                <a:off x="5088" y="2114"/>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9239" name="Group 18"/>
            <p:cNvGrpSpPr>
              <a:grpSpLocks/>
            </p:cNvGrpSpPr>
            <p:nvPr/>
          </p:nvGrpSpPr>
          <p:grpSpPr bwMode="auto">
            <a:xfrm>
              <a:off x="4320" y="2112"/>
              <a:ext cx="240" cy="624"/>
              <a:chOff x="4320" y="2112"/>
              <a:chExt cx="240" cy="624"/>
            </a:xfrm>
          </p:grpSpPr>
          <p:sp>
            <p:nvSpPr>
              <p:cNvPr id="9250" name="Line 19"/>
              <p:cNvSpPr>
                <a:spLocks noChangeShapeType="1"/>
              </p:cNvSpPr>
              <p:nvPr/>
            </p:nvSpPr>
            <p:spPr bwMode="auto">
              <a:xfrm flipV="1">
                <a:off x="4320" y="2113"/>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51" name="Line 20"/>
              <p:cNvSpPr>
                <a:spLocks noChangeShapeType="1"/>
              </p:cNvSpPr>
              <p:nvPr/>
            </p:nvSpPr>
            <p:spPr bwMode="auto">
              <a:xfrm>
                <a:off x="4322" y="2112"/>
                <a:ext cx="23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52" name="Line 21"/>
              <p:cNvSpPr>
                <a:spLocks noChangeShapeType="1"/>
              </p:cNvSpPr>
              <p:nvPr/>
            </p:nvSpPr>
            <p:spPr bwMode="auto">
              <a:xfrm>
                <a:off x="4560" y="2114"/>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9240" name="Group 22"/>
            <p:cNvGrpSpPr>
              <a:grpSpLocks/>
            </p:cNvGrpSpPr>
            <p:nvPr/>
          </p:nvGrpSpPr>
          <p:grpSpPr bwMode="auto">
            <a:xfrm>
              <a:off x="3264" y="2112"/>
              <a:ext cx="240" cy="624"/>
              <a:chOff x="3264" y="2112"/>
              <a:chExt cx="240" cy="624"/>
            </a:xfrm>
          </p:grpSpPr>
          <p:sp>
            <p:nvSpPr>
              <p:cNvPr id="9247" name="Line 23"/>
              <p:cNvSpPr>
                <a:spLocks noChangeShapeType="1"/>
              </p:cNvSpPr>
              <p:nvPr/>
            </p:nvSpPr>
            <p:spPr bwMode="auto">
              <a:xfrm flipV="1">
                <a:off x="3264" y="2113"/>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48" name="Line 24"/>
              <p:cNvSpPr>
                <a:spLocks noChangeShapeType="1"/>
              </p:cNvSpPr>
              <p:nvPr/>
            </p:nvSpPr>
            <p:spPr bwMode="auto">
              <a:xfrm>
                <a:off x="3266" y="2112"/>
                <a:ext cx="23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49" name="Line 25"/>
              <p:cNvSpPr>
                <a:spLocks noChangeShapeType="1"/>
              </p:cNvSpPr>
              <p:nvPr/>
            </p:nvSpPr>
            <p:spPr bwMode="auto">
              <a:xfrm>
                <a:off x="3504" y="2114"/>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9241" name="Group 26"/>
            <p:cNvGrpSpPr>
              <a:grpSpLocks/>
            </p:cNvGrpSpPr>
            <p:nvPr/>
          </p:nvGrpSpPr>
          <p:grpSpPr bwMode="auto">
            <a:xfrm>
              <a:off x="5376" y="2112"/>
              <a:ext cx="240" cy="624"/>
              <a:chOff x="5376" y="2112"/>
              <a:chExt cx="240" cy="624"/>
            </a:xfrm>
          </p:grpSpPr>
          <p:sp>
            <p:nvSpPr>
              <p:cNvPr id="9244" name="Line 27"/>
              <p:cNvSpPr>
                <a:spLocks noChangeShapeType="1"/>
              </p:cNvSpPr>
              <p:nvPr/>
            </p:nvSpPr>
            <p:spPr bwMode="auto">
              <a:xfrm flipV="1">
                <a:off x="5376" y="2113"/>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45" name="Line 28"/>
              <p:cNvSpPr>
                <a:spLocks noChangeShapeType="1"/>
              </p:cNvSpPr>
              <p:nvPr/>
            </p:nvSpPr>
            <p:spPr bwMode="auto">
              <a:xfrm>
                <a:off x="5378" y="2112"/>
                <a:ext cx="23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46" name="Line 29"/>
              <p:cNvSpPr>
                <a:spLocks noChangeShapeType="1"/>
              </p:cNvSpPr>
              <p:nvPr/>
            </p:nvSpPr>
            <p:spPr bwMode="auto">
              <a:xfrm>
                <a:off x="5616" y="2114"/>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sp>
          <p:nvSpPr>
            <p:cNvPr id="9242" name="Line 30"/>
            <p:cNvSpPr>
              <a:spLocks noChangeShapeType="1"/>
            </p:cNvSpPr>
            <p:nvPr/>
          </p:nvSpPr>
          <p:spPr bwMode="auto">
            <a:xfrm>
              <a:off x="4562" y="2736"/>
              <a:ext cx="28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43" name="Line 31"/>
            <p:cNvSpPr>
              <a:spLocks noChangeShapeType="1"/>
            </p:cNvSpPr>
            <p:nvPr/>
          </p:nvSpPr>
          <p:spPr bwMode="auto">
            <a:xfrm>
              <a:off x="5090" y="2736"/>
              <a:ext cx="28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sp>
        <p:nvSpPr>
          <p:cNvPr id="3082" name="Rectangle 32"/>
          <p:cNvSpPr>
            <a:spLocks noChangeArrowheads="1"/>
          </p:cNvSpPr>
          <p:nvPr/>
        </p:nvSpPr>
        <p:spPr bwMode="auto">
          <a:xfrm>
            <a:off x="5003800" y="2706688"/>
            <a:ext cx="314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1800">
                <a:latin typeface="ZapfHumnst BT"/>
              </a:rPr>
              <a:t>1</a:t>
            </a:r>
          </a:p>
        </p:txBody>
      </p:sp>
      <p:sp>
        <p:nvSpPr>
          <p:cNvPr id="3083" name="Rectangle 33"/>
          <p:cNvSpPr>
            <a:spLocks noChangeArrowheads="1"/>
          </p:cNvSpPr>
          <p:nvPr/>
        </p:nvSpPr>
        <p:spPr bwMode="auto">
          <a:xfrm>
            <a:off x="5842000" y="2706688"/>
            <a:ext cx="314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1800">
                <a:latin typeface="ZapfHumnst BT"/>
              </a:rPr>
              <a:t>1</a:t>
            </a:r>
          </a:p>
        </p:txBody>
      </p:sp>
      <p:sp>
        <p:nvSpPr>
          <p:cNvPr id="3084" name="Rectangle 34"/>
          <p:cNvSpPr>
            <a:spLocks noChangeArrowheads="1"/>
          </p:cNvSpPr>
          <p:nvPr/>
        </p:nvSpPr>
        <p:spPr bwMode="auto">
          <a:xfrm>
            <a:off x="6680200" y="2706688"/>
            <a:ext cx="314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1800">
                <a:latin typeface="ZapfHumnst BT"/>
              </a:rPr>
              <a:t>1</a:t>
            </a:r>
          </a:p>
        </p:txBody>
      </p:sp>
      <p:sp>
        <p:nvSpPr>
          <p:cNvPr id="3085" name="Rectangle 35"/>
          <p:cNvSpPr>
            <a:spLocks noChangeArrowheads="1"/>
          </p:cNvSpPr>
          <p:nvPr/>
        </p:nvSpPr>
        <p:spPr bwMode="auto">
          <a:xfrm>
            <a:off x="7518400" y="2706688"/>
            <a:ext cx="314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1800">
                <a:latin typeface="ZapfHumnst BT"/>
              </a:rPr>
              <a:t>1</a:t>
            </a:r>
          </a:p>
        </p:txBody>
      </p:sp>
      <p:sp>
        <p:nvSpPr>
          <p:cNvPr id="3086" name="Rectangle 36"/>
          <p:cNvSpPr>
            <a:spLocks noChangeArrowheads="1"/>
          </p:cNvSpPr>
          <p:nvPr/>
        </p:nvSpPr>
        <p:spPr bwMode="auto">
          <a:xfrm>
            <a:off x="8432800" y="2706688"/>
            <a:ext cx="314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1800">
                <a:latin typeface="ZapfHumnst BT"/>
              </a:rPr>
              <a:t>1</a:t>
            </a:r>
          </a:p>
        </p:txBody>
      </p:sp>
      <p:sp>
        <p:nvSpPr>
          <p:cNvPr id="3087" name="Rectangle 37"/>
          <p:cNvSpPr>
            <a:spLocks noChangeArrowheads="1"/>
          </p:cNvSpPr>
          <p:nvPr/>
        </p:nvSpPr>
        <p:spPr bwMode="auto">
          <a:xfrm>
            <a:off x="5461000" y="4230688"/>
            <a:ext cx="24304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1800">
                <a:latin typeface="ZapfHumnst BT"/>
              </a:rPr>
              <a:t>0          0        0         0</a:t>
            </a:r>
          </a:p>
        </p:txBody>
      </p:sp>
      <p:sp>
        <p:nvSpPr>
          <p:cNvPr id="3088" name="Rectangle 38"/>
          <p:cNvSpPr>
            <a:spLocks noChangeArrowheads="1"/>
          </p:cNvSpPr>
          <p:nvPr/>
        </p:nvSpPr>
        <p:spPr bwMode="auto">
          <a:xfrm>
            <a:off x="1250950" y="3829050"/>
            <a:ext cx="24082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1800" b="1" dirty="0">
                <a:solidFill>
                  <a:schemeClr val="accent6">
                    <a:lumMod val="75000"/>
                  </a:schemeClr>
                </a:solidFill>
                <a:latin typeface="ZapfHumnst BT"/>
              </a:rPr>
              <a:t>Señales  Analógicas</a:t>
            </a:r>
          </a:p>
        </p:txBody>
      </p:sp>
      <p:sp>
        <p:nvSpPr>
          <p:cNvPr id="3089" name="Rectangle 39"/>
          <p:cNvSpPr>
            <a:spLocks noChangeArrowheads="1"/>
          </p:cNvSpPr>
          <p:nvPr/>
        </p:nvSpPr>
        <p:spPr bwMode="auto">
          <a:xfrm>
            <a:off x="5781675" y="2173288"/>
            <a:ext cx="20843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1800" b="1" dirty="0">
                <a:solidFill>
                  <a:schemeClr val="accent6">
                    <a:lumMod val="75000"/>
                  </a:schemeClr>
                </a:solidFill>
                <a:latin typeface="ZapfHumnst BT"/>
              </a:rPr>
              <a:t>Señales Digitales</a:t>
            </a:r>
          </a:p>
        </p:txBody>
      </p:sp>
      <p:sp>
        <p:nvSpPr>
          <p:cNvPr id="3090" name="Rectangle 41"/>
          <p:cNvSpPr>
            <a:spLocks noChangeArrowheads="1"/>
          </p:cNvSpPr>
          <p:nvPr/>
        </p:nvSpPr>
        <p:spPr bwMode="auto">
          <a:xfrm>
            <a:off x="4714875" y="4687888"/>
            <a:ext cx="4267200" cy="179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marL="342900" indent="-342900" algn="just" defTabSz="762000" eaLnBrk="0" hangingPunct="0">
              <a:lnSpc>
                <a:spcPts val="2500"/>
              </a:lnSpc>
              <a:spcBef>
                <a:spcPct val="20000"/>
              </a:spcBef>
              <a:buClr>
                <a:schemeClr val="accent1"/>
              </a:buClr>
              <a:buSzPct val="70000"/>
              <a:buFont typeface="Monotype Sorts"/>
              <a:buChar char="o"/>
            </a:pPr>
            <a:r>
              <a:rPr lang="es-MX" sz="1600">
                <a:latin typeface="ZapfHumnst BT"/>
              </a:rPr>
              <a:t>Toma la forma de pulsos eléctricos (on-off) separados creando cuadrados y no ondas. </a:t>
            </a:r>
          </a:p>
          <a:p>
            <a:pPr marL="342900" indent="-342900" algn="just" defTabSz="762000" eaLnBrk="0" hangingPunct="0">
              <a:lnSpc>
                <a:spcPts val="2500"/>
              </a:lnSpc>
              <a:spcBef>
                <a:spcPct val="20000"/>
              </a:spcBef>
              <a:buClr>
                <a:schemeClr val="accent1"/>
              </a:buClr>
              <a:buSzPct val="70000"/>
              <a:buFont typeface="Monotype Sorts"/>
              <a:buChar char="o"/>
            </a:pPr>
            <a:r>
              <a:rPr lang="es-MX" sz="1600">
                <a:latin typeface="ZapfHumnst BT"/>
              </a:rPr>
              <a:t>Un pulso transmitido equivale a 1.</a:t>
            </a:r>
          </a:p>
          <a:p>
            <a:pPr marL="342900" indent="-342900" algn="just" defTabSz="762000" eaLnBrk="0" hangingPunct="0">
              <a:lnSpc>
                <a:spcPts val="2500"/>
              </a:lnSpc>
              <a:spcBef>
                <a:spcPct val="20000"/>
              </a:spcBef>
              <a:buClr>
                <a:schemeClr val="accent1"/>
              </a:buClr>
              <a:buSzPct val="70000"/>
              <a:buFont typeface="Monotype Sorts"/>
              <a:buChar char="o"/>
            </a:pPr>
            <a:r>
              <a:rPr lang="es-MX" sz="1600">
                <a:latin typeface="ZapfHumnst BT"/>
              </a:rPr>
              <a:t>Ausencia de pulso equivale a 0.</a:t>
            </a:r>
            <a:endParaRPr lang="es-MX" sz="1800">
              <a:latin typeface="ZapfHumnst BT"/>
            </a:endParaRPr>
          </a:p>
        </p:txBody>
      </p:sp>
      <p:sp>
        <p:nvSpPr>
          <p:cNvPr id="3091" name="54 CuadroTexto"/>
          <p:cNvSpPr txBox="1">
            <a:spLocks noChangeArrowheads="1"/>
          </p:cNvSpPr>
          <p:nvPr/>
        </p:nvSpPr>
        <p:spPr bwMode="auto">
          <a:xfrm>
            <a:off x="544513" y="4521200"/>
            <a:ext cx="3929063" cy="102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ts val="2500"/>
              </a:lnSpc>
              <a:spcBef>
                <a:spcPct val="20000"/>
              </a:spcBef>
              <a:buClr>
                <a:schemeClr val="accent1"/>
              </a:buClr>
              <a:buSzPct val="70000"/>
              <a:buFont typeface="Monotype Sorts"/>
              <a:buChar char="o"/>
            </a:pPr>
            <a:r>
              <a:rPr lang="es-MX" sz="1600" dirty="0">
                <a:latin typeface="ZapfHumnst BT"/>
              </a:rPr>
              <a:t>Toma la forma de onda continua dentro de un cierto rango de frecuencia.</a:t>
            </a:r>
            <a:endParaRPr lang="es-MX" dirty="0"/>
          </a:p>
        </p:txBody>
      </p:sp>
      <p:sp>
        <p:nvSpPr>
          <p:cNvPr id="42" name="54 CuadroTexto"/>
          <p:cNvSpPr txBox="1">
            <a:spLocks noChangeArrowheads="1"/>
          </p:cNvSpPr>
          <p:nvPr/>
        </p:nvSpPr>
        <p:spPr bwMode="auto">
          <a:xfrm>
            <a:off x="571500" y="5299075"/>
            <a:ext cx="39290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ts val="2500"/>
              </a:lnSpc>
              <a:spcBef>
                <a:spcPct val="20000"/>
              </a:spcBef>
              <a:buClr>
                <a:schemeClr val="accent1"/>
              </a:buClr>
              <a:buSzPct val="70000"/>
              <a:buFont typeface="Monotype Sorts"/>
              <a:buChar char="o"/>
            </a:pPr>
            <a:r>
              <a:rPr lang="es-MX" sz="1600" dirty="0">
                <a:latin typeface="ZapfHumnst BT"/>
              </a:rPr>
              <a:t>Teléfono, TV, radio fueron diseñados para usar este tipo de señales.</a:t>
            </a:r>
            <a:endParaRPr lang="es-MX" dirty="0"/>
          </a:p>
        </p:txBody>
      </p:sp>
      <p:sp>
        <p:nvSpPr>
          <p:cNvPr id="43"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Tipos de señales</a:t>
            </a:r>
          </a:p>
        </p:txBody>
      </p:sp>
    </p:spTree>
    <p:extLst>
      <p:ext uri="{BB962C8B-B14F-4D97-AF65-F5344CB8AC3E}">
        <p14:creationId xmlns:p14="http://schemas.microsoft.com/office/powerpoint/2010/main" val="21827228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078"/>
                                        </p:tgtEl>
                                        <p:attrNameLst>
                                          <p:attrName>style.visibility</p:attrName>
                                        </p:attrNameLst>
                                      </p:cBhvr>
                                      <p:to>
                                        <p:strVal val="visible"/>
                                      </p:to>
                                    </p:set>
                                    <p:animEffect transition="in" filter="box(in)">
                                      <p:cBhvr>
                                        <p:cTn id="12" dur="500"/>
                                        <p:tgtEl>
                                          <p:spTgt spid="3078"/>
                                        </p:tgtEl>
                                      </p:cBhvr>
                                    </p:animEffect>
                                  </p:childTnLst>
                                </p:cTn>
                              </p:par>
                              <p:par>
                                <p:cTn id="13" presetID="4" presetClass="entr" presetSubtype="16" fill="hold" nodeType="withEffect">
                                  <p:stCondLst>
                                    <p:cond delay="0"/>
                                  </p:stCondLst>
                                  <p:childTnLst>
                                    <p:set>
                                      <p:cBhvr>
                                        <p:cTn id="14" dur="1" fill="hold">
                                          <p:stCondLst>
                                            <p:cond delay="0"/>
                                          </p:stCondLst>
                                        </p:cTn>
                                        <p:tgtEl>
                                          <p:spTgt spid="3074"/>
                                        </p:tgtEl>
                                        <p:attrNameLst>
                                          <p:attrName>style.visibility</p:attrName>
                                        </p:attrNameLst>
                                      </p:cBhvr>
                                      <p:to>
                                        <p:strVal val="visible"/>
                                      </p:to>
                                    </p:set>
                                    <p:animEffect transition="in" filter="box(in)">
                                      <p:cBhvr>
                                        <p:cTn id="15" dur="500"/>
                                        <p:tgtEl>
                                          <p:spTgt spid="3074"/>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3088"/>
                                        </p:tgtEl>
                                        <p:attrNameLst>
                                          <p:attrName>style.visibility</p:attrName>
                                        </p:attrNameLst>
                                      </p:cBhvr>
                                      <p:to>
                                        <p:strVal val="visible"/>
                                      </p:to>
                                    </p:set>
                                    <p:animEffect transition="in" filter="box(in)">
                                      <p:cBhvr>
                                        <p:cTn id="18" dur="500"/>
                                        <p:tgtEl>
                                          <p:spTgt spid="3088"/>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3091"/>
                                        </p:tgtEl>
                                        <p:attrNameLst>
                                          <p:attrName>style.visibility</p:attrName>
                                        </p:attrNameLst>
                                      </p:cBhvr>
                                      <p:to>
                                        <p:strVal val="visible"/>
                                      </p:to>
                                    </p:set>
                                    <p:animEffect transition="in" filter="box(in)">
                                      <p:cBhvr>
                                        <p:cTn id="21" dur="500"/>
                                        <p:tgtEl>
                                          <p:spTgt spid="3091"/>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box(in)">
                                      <p:cBhvr>
                                        <p:cTn id="24" dur="500"/>
                                        <p:tgtEl>
                                          <p:spTgt spid="4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3077"/>
                                        </p:tgtEl>
                                        <p:attrNameLst>
                                          <p:attrName>style.visibility</p:attrName>
                                        </p:attrNameLst>
                                      </p:cBhvr>
                                      <p:to>
                                        <p:strVal val="visible"/>
                                      </p:to>
                                    </p:set>
                                    <p:animEffect transition="in" filter="box(in)">
                                      <p:cBhvr>
                                        <p:cTn id="29" dur="500"/>
                                        <p:tgtEl>
                                          <p:spTgt spid="3077"/>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3079"/>
                                        </p:tgtEl>
                                        <p:attrNameLst>
                                          <p:attrName>style.visibility</p:attrName>
                                        </p:attrNameLst>
                                      </p:cBhvr>
                                      <p:to>
                                        <p:strVal val="visible"/>
                                      </p:to>
                                    </p:set>
                                    <p:animEffect transition="in" filter="box(in)">
                                      <p:cBhvr>
                                        <p:cTn id="32" dur="500"/>
                                        <p:tgtEl>
                                          <p:spTgt spid="3079"/>
                                        </p:tgtEl>
                                      </p:cBhvr>
                                    </p:animEffect>
                                  </p:childTnLst>
                                </p:cTn>
                              </p:par>
                              <p:par>
                                <p:cTn id="33" presetID="4" presetClass="entr" presetSubtype="16" fill="hold" grpId="0" nodeType="withEffect">
                                  <p:stCondLst>
                                    <p:cond delay="0"/>
                                  </p:stCondLst>
                                  <p:childTnLst>
                                    <p:set>
                                      <p:cBhvr>
                                        <p:cTn id="34" dur="1" fill="hold">
                                          <p:stCondLst>
                                            <p:cond delay="0"/>
                                          </p:stCondLst>
                                        </p:cTn>
                                        <p:tgtEl>
                                          <p:spTgt spid="3080"/>
                                        </p:tgtEl>
                                        <p:attrNameLst>
                                          <p:attrName>style.visibility</p:attrName>
                                        </p:attrNameLst>
                                      </p:cBhvr>
                                      <p:to>
                                        <p:strVal val="visible"/>
                                      </p:to>
                                    </p:set>
                                    <p:animEffect transition="in" filter="box(in)">
                                      <p:cBhvr>
                                        <p:cTn id="35" dur="500"/>
                                        <p:tgtEl>
                                          <p:spTgt spid="3080"/>
                                        </p:tgtEl>
                                      </p:cBhvr>
                                    </p:animEffect>
                                  </p:childTnLst>
                                </p:cTn>
                              </p:par>
                              <p:par>
                                <p:cTn id="36" presetID="4" presetClass="entr" presetSubtype="16" fill="hold" nodeType="with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box(in)">
                                      <p:cBhvr>
                                        <p:cTn id="38" dur="500"/>
                                        <p:tgtEl>
                                          <p:spTgt spid="2"/>
                                        </p:tgtEl>
                                      </p:cBhvr>
                                    </p:animEffect>
                                  </p:childTnLst>
                                </p:cTn>
                              </p:par>
                              <p:par>
                                <p:cTn id="39" presetID="4" presetClass="entr" presetSubtype="16" fill="hold" grpId="0" nodeType="withEffect">
                                  <p:stCondLst>
                                    <p:cond delay="0"/>
                                  </p:stCondLst>
                                  <p:childTnLst>
                                    <p:set>
                                      <p:cBhvr>
                                        <p:cTn id="40" dur="1" fill="hold">
                                          <p:stCondLst>
                                            <p:cond delay="0"/>
                                          </p:stCondLst>
                                        </p:cTn>
                                        <p:tgtEl>
                                          <p:spTgt spid="3082"/>
                                        </p:tgtEl>
                                        <p:attrNameLst>
                                          <p:attrName>style.visibility</p:attrName>
                                        </p:attrNameLst>
                                      </p:cBhvr>
                                      <p:to>
                                        <p:strVal val="visible"/>
                                      </p:to>
                                    </p:set>
                                    <p:animEffect transition="in" filter="box(in)">
                                      <p:cBhvr>
                                        <p:cTn id="41" dur="500"/>
                                        <p:tgtEl>
                                          <p:spTgt spid="3082"/>
                                        </p:tgtEl>
                                      </p:cBhvr>
                                    </p:animEffect>
                                  </p:childTnLst>
                                </p:cTn>
                              </p:par>
                              <p:par>
                                <p:cTn id="42" presetID="4" presetClass="entr" presetSubtype="16" fill="hold" grpId="0" nodeType="withEffect">
                                  <p:stCondLst>
                                    <p:cond delay="0"/>
                                  </p:stCondLst>
                                  <p:childTnLst>
                                    <p:set>
                                      <p:cBhvr>
                                        <p:cTn id="43" dur="1" fill="hold">
                                          <p:stCondLst>
                                            <p:cond delay="0"/>
                                          </p:stCondLst>
                                        </p:cTn>
                                        <p:tgtEl>
                                          <p:spTgt spid="3083"/>
                                        </p:tgtEl>
                                        <p:attrNameLst>
                                          <p:attrName>style.visibility</p:attrName>
                                        </p:attrNameLst>
                                      </p:cBhvr>
                                      <p:to>
                                        <p:strVal val="visible"/>
                                      </p:to>
                                    </p:set>
                                    <p:animEffect transition="in" filter="box(in)">
                                      <p:cBhvr>
                                        <p:cTn id="44" dur="500"/>
                                        <p:tgtEl>
                                          <p:spTgt spid="3083"/>
                                        </p:tgtEl>
                                      </p:cBhvr>
                                    </p:animEffect>
                                  </p:childTnLst>
                                </p:cTn>
                              </p:par>
                              <p:par>
                                <p:cTn id="45" presetID="4" presetClass="entr" presetSubtype="16" fill="hold" grpId="0" nodeType="withEffect">
                                  <p:stCondLst>
                                    <p:cond delay="0"/>
                                  </p:stCondLst>
                                  <p:childTnLst>
                                    <p:set>
                                      <p:cBhvr>
                                        <p:cTn id="46" dur="1" fill="hold">
                                          <p:stCondLst>
                                            <p:cond delay="0"/>
                                          </p:stCondLst>
                                        </p:cTn>
                                        <p:tgtEl>
                                          <p:spTgt spid="3084"/>
                                        </p:tgtEl>
                                        <p:attrNameLst>
                                          <p:attrName>style.visibility</p:attrName>
                                        </p:attrNameLst>
                                      </p:cBhvr>
                                      <p:to>
                                        <p:strVal val="visible"/>
                                      </p:to>
                                    </p:set>
                                    <p:animEffect transition="in" filter="box(in)">
                                      <p:cBhvr>
                                        <p:cTn id="47" dur="500"/>
                                        <p:tgtEl>
                                          <p:spTgt spid="3084"/>
                                        </p:tgtEl>
                                      </p:cBhvr>
                                    </p:animEffect>
                                  </p:childTnLst>
                                </p:cTn>
                              </p:par>
                              <p:par>
                                <p:cTn id="48" presetID="4" presetClass="entr" presetSubtype="16" fill="hold" grpId="0" nodeType="withEffect">
                                  <p:stCondLst>
                                    <p:cond delay="0"/>
                                  </p:stCondLst>
                                  <p:childTnLst>
                                    <p:set>
                                      <p:cBhvr>
                                        <p:cTn id="49" dur="1" fill="hold">
                                          <p:stCondLst>
                                            <p:cond delay="0"/>
                                          </p:stCondLst>
                                        </p:cTn>
                                        <p:tgtEl>
                                          <p:spTgt spid="3085"/>
                                        </p:tgtEl>
                                        <p:attrNameLst>
                                          <p:attrName>style.visibility</p:attrName>
                                        </p:attrNameLst>
                                      </p:cBhvr>
                                      <p:to>
                                        <p:strVal val="visible"/>
                                      </p:to>
                                    </p:set>
                                    <p:animEffect transition="in" filter="box(in)">
                                      <p:cBhvr>
                                        <p:cTn id="50" dur="500"/>
                                        <p:tgtEl>
                                          <p:spTgt spid="3085"/>
                                        </p:tgtEl>
                                      </p:cBhvr>
                                    </p:animEffect>
                                  </p:childTnLst>
                                </p:cTn>
                              </p:par>
                              <p:par>
                                <p:cTn id="51" presetID="4" presetClass="entr" presetSubtype="16" fill="hold" grpId="0" nodeType="withEffect">
                                  <p:stCondLst>
                                    <p:cond delay="0"/>
                                  </p:stCondLst>
                                  <p:childTnLst>
                                    <p:set>
                                      <p:cBhvr>
                                        <p:cTn id="52" dur="1" fill="hold">
                                          <p:stCondLst>
                                            <p:cond delay="0"/>
                                          </p:stCondLst>
                                        </p:cTn>
                                        <p:tgtEl>
                                          <p:spTgt spid="3086"/>
                                        </p:tgtEl>
                                        <p:attrNameLst>
                                          <p:attrName>style.visibility</p:attrName>
                                        </p:attrNameLst>
                                      </p:cBhvr>
                                      <p:to>
                                        <p:strVal val="visible"/>
                                      </p:to>
                                    </p:set>
                                    <p:animEffect transition="in" filter="box(in)">
                                      <p:cBhvr>
                                        <p:cTn id="53" dur="500"/>
                                        <p:tgtEl>
                                          <p:spTgt spid="3086"/>
                                        </p:tgtEl>
                                      </p:cBhvr>
                                    </p:animEffect>
                                  </p:childTnLst>
                                </p:cTn>
                              </p:par>
                              <p:par>
                                <p:cTn id="54" presetID="4" presetClass="entr" presetSubtype="16" fill="hold" grpId="0" nodeType="withEffect">
                                  <p:stCondLst>
                                    <p:cond delay="0"/>
                                  </p:stCondLst>
                                  <p:childTnLst>
                                    <p:set>
                                      <p:cBhvr>
                                        <p:cTn id="55" dur="1" fill="hold">
                                          <p:stCondLst>
                                            <p:cond delay="0"/>
                                          </p:stCondLst>
                                        </p:cTn>
                                        <p:tgtEl>
                                          <p:spTgt spid="3087"/>
                                        </p:tgtEl>
                                        <p:attrNameLst>
                                          <p:attrName>style.visibility</p:attrName>
                                        </p:attrNameLst>
                                      </p:cBhvr>
                                      <p:to>
                                        <p:strVal val="visible"/>
                                      </p:to>
                                    </p:set>
                                    <p:animEffect transition="in" filter="box(in)">
                                      <p:cBhvr>
                                        <p:cTn id="56" dur="500"/>
                                        <p:tgtEl>
                                          <p:spTgt spid="3087"/>
                                        </p:tgtEl>
                                      </p:cBhvr>
                                    </p:animEffect>
                                  </p:childTnLst>
                                </p:cTn>
                              </p:par>
                              <p:par>
                                <p:cTn id="57" presetID="4" presetClass="entr" presetSubtype="16" fill="hold" grpId="0" nodeType="withEffect">
                                  <p:stCondLst>
                                    <p:cond delay="0"/>
                                  </p:stCondLst>
                                  <p:childTnLst>
                                    <p:set>
                                      <p:cBhvr>
                                        <p:cTn id="58" dur="1" fill="hold">
                                          <p:stCondLst>
                                            <p:cond delay="0"/>
                                          </p:stCondLst>
                                        </p:cTn>
                                        <p:tgtEl>
                                          <p:spTgt spid="3089"/>
                                        </p:tgtEl>
                                        <p:attrNameLst>
                                          <p:attrName>style.visibility</p:attrName>
                                        </p:attrNameLst>
                                      </p:cBhvr>
                                      <p:to>
                                        <p:strVal val="visible"/>
                                      </p:to>
                                    </p:set>
                                    <p:animEffect transition="in" filter="box(in)">
                                      <p:cBhvr>
                                        <p:cTn id="59" dur="500"/>
                                        <p:tgtEl>
                                          <p:spTgt spid="3089"/>
                                        </p:tgtEl>
                                      </p:cBhvr>
                                    </p:animEffect>
                                  </p:childTnLst>
                                </p:cTn>
                              </p:par>
                              <p:par>
                                <p:cTn id="60" presetID="4" presetClass="entr" presetSubtype="16" fill="hold" grpId="0" nodeType="withEffect">
                                  <p:stCondLst>
                                    <p:cond delay="0"/>
                                  </p:stCondLst>
                                  <p:childTnLst>
                                    <p:set>
                                      <p:cBhvr>
                                        <p:cTn id="61" dur="1" fill="hold">
                                          <p:stCondLst>
                                            <p:cond delay="0"/>
                                          </p:stCondLst>
                                        </p:cTn>
                                        <p:tgtEl>
                                          <p:spTgt spid="3090"/>
                                        </p:tgtEl>
                                        <p:attrNameLst>
                                          <p:attrName>style.visibility</p:attrName>
                                        </p:attrNameLst>
                                      </p:cBhvr>
                                      <p:to>
                                        <p:strVal val="visible"/>
                                      </p:to>
                                    </p:set>
                                    <p:animEffect transition="in" filter="box(in)">
                                      <p:cBhvr>
                                        <p:cTn id="62" dur="500"/>
                                        <p:tgtEl>
                                          <p:spTgt spid="30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077" grpId="0" animBg="1"/>
      <p:bldP spid="3078" grpId="0" animBg="1"/>
      <p:bldP spid="3079" grpId="0" animBg="1"/>
      <p:bldP spid="3080" grpId="0" animBg="1"/>
      <p:bldP spid="3082" grpId="0"/>
      <p:bldP spid="3083" grpId="0"/>
      <p:bldP spid="3084" grpId="0"/>
      <p:bldP spid="3085" grpId="0"/>
      <p:bldP spid="3086" grpId="0"/>
      <p:bldP spid="3087" grpId="0"/>
      <p:bldP spid="3088" grpId="0"/>
      <p:bldP spid="3089" grpId="0"/>
      <p:bldP spid="3090" grpId="0"/>
      <p:bldP spid="3091" grpId="0"/>
      <p:bldP spid="4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ChangeArrowheads="1"/>
          </p:cNvSpPr>
          <p:nvPr/>
        </p:nvSpPr>
        <p:spPr bwMode="auto">
          <a:xfrm>
            <a:off x="701675" y="1401763"/>
            <a:ext cx="75438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MX" sz="2000">
              <a:latin typeface="ZapfHumnst BT"/>
            </a:endParaRPr>
          </a:p>
        </p:txBody>
      </p:sp>
      <p:graphicFrame>
        <p:nvGraphicFramePr>
          <p:cNvPr id="10244" name="Object 2"/>
          <p:cNvGraphicFramePr>
            <a:graphicFrameLocks/>
          </p:cNvGraphicFramePr>
          <p:nvPr/>
        </p:nvGraphicFramePr>
        <p:xfrm>
          <a:off x="298450" y="2176463"/>
          <a:ext cx="3676650" cy="1965325"/>
        </p:xfrm>
        <a:graphic>
          <a:graphicData uri="http://schemas.openxmlformats.org/presentationml/2006/ole">
            <mc:AlternateContent xmlns:mc="http://schemas.openxmlformats.org/markup-compatibility/2006">
              <mc:Choice xmlns:v="urn:schemas-microsoft-com:vml" Requires="v">
                <p:oleObj spid="_x0000_s29858" name="Imagen" r:id="rId3" imgW="3676650" imgH="1965325" progId="MS_ClipArt_Gallery.2">
                  <p:embed/>
                </p:oleObj>
              </mc:Choice>
              <mc:Fallback>
                <p:oleObj name="Imagen" r:id="rId3" imgW="3676650" imgH="1965325" progId="MS_ClipArt_Gallery.2">
                  <p:embed/>
                  <p:pic>
                    <p:nvPicPr>
                      <p:cNvPr id="10244"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450" y="2176463"/>
                        <a:ext cx="3676650" cy="196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5" name="Rectangle 5"/>
          <p:cNvSpPr>
            <a:spLocks noChangeArrowheads="1"/>
          </p:cNvSpPr>
          <p:nvPr/>
        </p:nvSpPr>
        <p:spPr bwMode="auto">
          <a:xfrm>
            <a:off x="1219200" y="4221163"/>
            <a:ext cx="234791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2000">
                <a:latin typeface="ZapfHumnst BT"/>
              </a:rPr>
              <a:t>Líneas de Teléfono</a:t>
            </a:r>
          </a:p>
          <a:p>
            <a:pPr defTabSz="762000" eaLnBrk="0" hangingPunct="0"/>
            <a:r>
              <a:rPr lang="es-MX" sz="2000">
                <a:latin typeface="ZapfHumnst BT"/>
              </a:rPr>
              <a:t>Cable Coaxial</a:t>
            </a:r>
          </a:p>
          <a:p>
            <a:pPr defTabSz="762000" eaLnBrk="0" hangingPunct="0"/>
            <a:r>
              <a:rPr lang="es-MX" sz="2000">
                <a:latin typeface="ZapfHumnst BT"/>
              </a:rPr>
              <a:t>Microondas</a:t>
            </a:r>
          </a:p>
        </p:txBody>
      </p:sp>
      <p:graphicFrame>
        <p:nvGraphicFramePr>
          <p:cNvPr id="10246" name="Object 3"/>
          <p:cNvGraphicFramePr>
            <a:graphicFrameLocks/>
          </p:cNvGraphicFramePr>
          <p:nvPr/>
        </p:nvGraphicFramePr>
        <p:xfrm>
          <a:off x="374650" y="1563688"/>
          <a:ext cx="2012950" cy="977900"/>
        </p:xfrm>
        <a:graphic>
          <a:graphicData uri="http://schemas.openxmlformats.org/presentationml/2006/ole">
            <mc:AlternateContent xmlns:mc="http://schemas.openxmlformats.org/markup-compatibility/2006">
              <mc:Choice xmlns:v="urn:schemas-microsoft-com:vml" Requires="v">
                <p:oleObj spid="_x0000_s29859" name="Imagen" r:id="rId5" imgW="2012950" imgH="977900" progId="MS_ClipArt_Gallery.2">
                  <p:embed/>
                </p:oleObj>
              </mc:Choice>
              <mc:Fallback>
                <p:oleObj name="Imagen" r:id="rId5" imgW="2012950" imgH="977900" progId="MS_ClipArt_Gallery.2">
                  <p:embed/>
                  <p:pic>
                    <p:nvPicPr>
                      <p:cNvPr id="10246" name="Object 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4650" y="1563688"/>
                        <a:ext cx="2012950" cy="97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7" name="Rectangle 7"/>
          <p:cNvSpPr>
            <a:spLocks noChangeArrowheads="1"/>
          </p:cNvSpPr>
          <p:nvPr/>
        </p:nvSpPr>
        <p:spPr bwMode="auto">
          <a:xfrm>
            <a:off x="609600" y="1020763"/>
            <a:ext cx="15541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2000" b="1" dirty="0">
                <a:solidFill>
                  <a:schemeClr val="accent6">
                    <a:lumMod val="75000"/>
                  </a:schemeClr>
                </a:solidFill>
                <a:latin typeface="ZapfHumnst BT"/>
              </a:rPr>
              <a:t>Analógicas</a:t>
            </a:r>
          </a:p>
        </p:txBody>
      </p:sp>
      <p:graphicFrame>
        <p:nvGraphicFramePr>
          <p:cNvPr id="10248" name="Object 4"/>
          <p:cNvGraphicFramePr>
            <a:graphicFrameLocks/>
          </p:cNvGraphicFramePr>
          <p:nvPr/>
        </p:nvGraphicFramePr>
        <p:xfrm>
          <a:off x="4360863" y="5183188"/>
          <a:ext cx="1912937" cy="1168400"/>
        </p:xfrm>
        <a:graphic>
          <a:graphicData uri="http://schemas.openxmlformats.org/presentationml/2006/ole">
            <mc:AlternateContent xmlns:mc="http://schemas.openxmlformats.org/markup-compatibility/2006">
              <mc:Choice xmlns:v="urn:schemas-microsoft-com:vml" Requires="v">
                <p:oleObj spid="_x0000_s29860" name="Imagen" r:id="rId7" imgW="1912938" imgH="1168400" progId="MS_ClipArt_Gallery.2">
                  <p:embed/>
                </p:oleObj>
              </mc:Choice>
              <mc:Fallback>
                <p:oleObj name="Imagen" r:id="rId7" imgW="1912938" imgH="1168400" progId="MS_ClipArt_Gallery.2">
                  <p:embed/>
                  <p:pic>
                    <p:nvPicPr>
                      <p:cNvPr id="10248" name="Object 4"/>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60863" y="5183188"/>
                        <a:ext cx="1912937" cy="116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9" name="Object 5"/>
          <p:cNvGraphicFramePr>
            <a:graphicFrameLocks/>
          </p:cNvGraphicFramePr>
          <p:nvPr/>
        </p:nvGraphicFramePr>
        <p:xfrm>
          <a:off x="5786438" y="1143000"/>
          <a:ext cx="2697162" cy="2465388"/>
        </p:xfrm>
        <a:graphic>
          <a:graphicData uri="http://schemas.openxmlformats.org/presentationml/2006/ole">
            <mc:AlternateContent xmlns:mc="http://schemas.openxmlformats.org/markup-compatibility/2006">
              <mc:Choice xmlns:v="urn:schemas-microsoft-com:vml" Requires="v">
                <p:oleObj spid="_x0000_s29861" name="Imagen" r:id="rId9" imgW="2697163" imgH="2465388" progId="MS_ClipArt_Gallery.2">
                  <p:embed/>
                </p:oleObj>
              </mc:Choice>
              <mc:Fallback>
                <p:oleObj name="Imagen" r:id="rId9" imgW="2697163" imgH="2465388" progId="MS_ClipArt_Gallery.2">
                  <p:embed/>
                  <p:pic>
                    <p:nvPicPr>
                      <p:cNvPr id="10249" name="Object 5"/>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86438" y="1143000"/>
                        <a:ext cx="2697162" cy="2465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50" name="Rectangle 10"/>
          <p:cNvSpPr>
            <a:spLocks noChangeArrowheads="1"/>
          </p:cNvSpPr>
          <p:nvPr/>
        </p:nvSpPr>
        <p:spPr bwMode="auto">
          <a:xfrm>
            <a:off x="6324600" y="3763963"/>
            <a:ext cx="17399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2000">
                <a:latin typeface="ZapfHumnst BT"/>
              </a:rPr>
              <a:t>Computadora</a:t>
            </a:r>
          </a:p>
        </p:txBody>
      </p:sp>
      <p:grpSp>
        <p:nvGrpSpPr>
          <p:cNvPr id="10251" name="Group 11"/>
          <p:cNvGrpSpPr>
            <a:grpSpLocks/>
          </p:cNvGrpSpPr>
          <p:nvPr/>
        </p:nvGrpSpPr>
        <p:grpSpPr bwMode="auto">
          <a:xfrm>
            <a:off x="5181600" y="1906588"/>
            <a:ext cx="1828800" cy="381000"/>
            <a:chOff x="3504" y="960"/>
            <a:chExt cx="1152" cy="240"/>
          </a:xfrm>
        </p:grpSpPr>
        <p:grpSp>
          <p:nvGrpSpPr>
            <p:cNvPr id="10256" name="Group 12"/>
            <p:cNvGrpSpPr>
              <a:grpSpLocks/>
            </p:cNvGrpSpPr>
            <p:nvPr/>
          </p:nvGrpSpPr>
          <p:grpSpPr bwMode="auto">
            <a:xfrm>
              <a:off x="3504" y="960"/>
              <a:ext cx="1152" cy="240"/>
              <a:chOff x="3504" y="960"/>
              <a:chExt cx="1152" cy="240"/>
            </a:xfrm>
          </p:grpSpPr>
          <p:grpSp>
            <p:nvGrpSpPr>
              <p:cNvPr id="10259" name="Group 13"/>
              <p:cNvGrpSpPr>
                <a:grpSpLocks/>
              </p:cNvGrpSpPr>
              <p:nvPr/>
            </p:nvGrpSpPr>
            <p:grpSpPr bwMode="auto">
              <a:xfrm>
                <a:off x="3763" y="960"/>
                <a:ext cx="117" cy="240"/>
                <a:chOff x="3763" y="960"/>
                <a:chExt cx="117" cy="240"/>
              </a:xfrm>
            </p:grpSpPr>
            <p:sp>
              <p:nvSpPr>
                <p:cNvPr id="10278" name="Line 14"/>
                <p:cNvSpPr>
                  <a:spLocks noChangeShapeType="1"/>
                </p:cNvSpPr>
                <p:nvPr/>
              </p:nvSpPr>
              <p:spPr bwMode="auto">
                <a:xfrm flipV="1">
                  <a:off x="3763" y="961"/>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79" name="Line 15"/>
                <p:cNvSpPr>
                  <a:spLocks noChangeShapeType="1"/>
                </p:cNvSpPr>
                <p:nvPr/>
              </p:nvSpPr>
              <p:spPr bwMode="auto">
                <a:xfrm>
                  <a:off x="3765" y="960"/>
                  <a:ext cx="11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80" name="Line 16"/>
                <p:cNvSpPr>
                  <a:spLocks noChangeShapeType="1"/>
                </p:cNvSpPr>
                <p:nvPr/>
              </p:nvSpPr>
              <p:spPr bwMode="auto">
                <a:xfrm>
                  <a:off x="3880" y="962"/>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10260" name="Group 17"/>
              <p:cNvGrpSpPr>
                <a:grpSpLocks/>
              </p:cNvGrpSpPr>
              <p:nvPr/>
            </p:nvGrpSpPr>
            <p:grpSpPr bwMode="auto">
              <a:xfrm>
                <a:off x="4280" y="960"/>
                <a:ext cx="117" cy="240"/>
                <a:chOff x="4280" y="960"/>
                <a:chExt cx="117" cy="240"/>
              </a:xfrm>
            </p:grpSpPr>
            <p:sp>
              <p:nvSpPr>
                <p:cNvPr id="10275" name="Line 18"/>
                <p:cNvSpPr>
                  <a:spLocks noChangeShapeType="1"/>
                </p:cNvSpPr>
                <p:nvPr/>
              </p:nvSpPr>
              <p:spPr bwMode="auto">
                <a:xfrm flipV="1">
                  <a:off x="4280" y="961"/>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76" name="Line 19"/>
                <p:cNvSpPr>
                  <a:spLocks noChangeShapeType="1"/>
                </p:cNvSpPr>
                <p:nvPr/>
              </p:nvSpPr>
              <p:spPr bwMode="auto">
                <a:xfrm>
                  <a:off x="4282" y="960"/>
                  <a:ext cx="11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77" name="Line 20"/>
                <p:cNvSpPr>
                  <a:spLocks noChangeShapeType="1"/>
                </p:cNvSpPr>
                <p:nvPr/>
              </p:nvSpPr>
              <p:spPr bwMode="auto">
                <a:xfrm>
                  <a:off x="4397" y="962"/>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10261" name="Group 21"/>
              <p:cNvGrpSpPr>
                <a:grpSpLocks/>
              </p:cNvGrpSpPr>
              <p:nvPr/>
            </p:nvGrpSpPr>
            <p:grpSpPr bwMode="auto">
              <a:xfrm>
                <a:off x="4021" y="960"/>
                <a:ext cx="118" cy="240"/>
                <a:chOff x="4021" y="960"/>
                <a:chExt cx="118" cy="240"/>
              </a:xfrm>
            </p:grpSpPr>
            <p:sp>
              <p:nvSpPr>
                <p:cNvPr id="10272" name="Line 22"/>
                <p:cNvSpPr>
                  <a:spLocks noChangeShapeType="1"/>
                </p:cNvSpPr>
                <p:nvPr/>
              </p:nvSpPr>
              <p:spPr bwMode="auto">
                <a:xfrm flipV="1">
                  <a:off x="4021" y="961"/>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73" name="Line 23"/>
                <p:cNvSpPr>
                  <a:spLocks noChangeShapeType="1"/>
                </p:cNvSpPr>
                <p:nvPr/>
              </p:nvSpPr>
              <p:spPr bwMode="auto">
                <a:xfrm>
                  <a:off x="4023" y="960"/>
                  <a:ext cx="11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74" name="Line 24"/>
                <p:cNvSpPr>
                  <a:spLocks noChangeShapeType="1"/>
                </p:cNvSpPr>
                <p:nvPr/>
              </p:nvSpPr>
              <p:spPr bwMode="auto">
                <a:xfrm>
                  <a:off x="4139" y="962"/>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10262" name="Group 25"/>
              <p:cNvGrpSpPr>
                <a:grpSpLocks/>
              </p:cNvGrpSpPr>
              <p:nvPr/>
            </p:nvGrpSpPr>
            <p:grpSpPr bwMode="auto">
              <a:xfrm>
                <a:off x="3504" y="960"/>
                <a:ext cx="118" cy="240"/>
                <a:chOff x="3504" y="960"/>
                <a:chExt cx="118" cy="240"/>
              </a:xfrm>
            </p:grpSpPr>
            <p:sp>
              <p:nvSpPr>
                <p:cNvPr id="10269" name="Line 26"/>
                <p:cNvSpPr>
                  <a:spLocks noChangeShapeType="1"/>
                </p:cNvSpPr>
                <p:nvPr/>
              </p:nvSpPr>
              <p:spPr bwMode="auto">
                <a:xfrm flipV="1">
                  <a:off x="3504" y="961"/>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70" name="Line 27"/>
                <p:cNvSpPr>
                  <a:spLocks noChangeShapeType="1"/>
                </p:cNvSpPr>
                <p:nvPr/>
              </p:nvSpPr>
              <p:spPr bwMode="auto">
                <a:xfrm>
                  <a:off x="3506" y="960"/>
                  <a:ext cx="11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71" name="Line 28"/>
                <p:cNvSpPr>
                  <a:spLocks noChangeShapeType="1"/>
                </p:cNvSpPr>
                <p:nvPr/>
              </p:nvSpPr>
              <p:spPr bwMode="auto">
                <a:xfrm>
                  <a:off x="3622" y="962"/>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10263" name="Group 29"/>
              <p:cNvGrpSpPr>
                <a:grpSpLocks/>
              </p:cNvGrpSpPr>
              <p:nvPr/>
            </p:nvGrpSpPr>
            <p:grpSpPr bwMode="auto">
              <a:xfrm>
                <a:off x="4538" y="960"/>
                <a:ext cx="118" cy="240"/>
                <a:chOff x="4538" y="960"/>
                <a:chExt cx="118" cy="240"/>
              </a:xfrm>
            </p:grpSpPr>
            <p:sp>
              <p:nvSpPr>
                <p:cNvPr id="10266" name="Line 30"/>
                <p:cNvSpPr>
                  <a:spLocks noChangeShapeType="1"/>
                </p:cNvSpPr>
                <p:nvPr/>
              </p:nvSpPr>
              <p:spPr bwMode="auto">
                <a:xfrm flipV="1">
                  <a:off x="4538" y="961"/>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67" name="Line 31"/>
                <p:cNvSpPr>
                  <a:spLocks noChangeShapeType="1"/>
                </p:cNvSpPr>
                <p:nvPr/>
              </p:nvSpPr>
              <p:spPr bwMode="auto">
                <a:xfrm>
                  <a:off x="4540" y="960"/>
                  <a:ext cx="11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68" name="Line 32"/>
                <p:cNvSpPr>
                  <a:spLocks noChangeShapeType="1"/>
                </p:cNvSpPr>
                <p:nvPr/>
              </p:nvSpPr>
              <p:spPr bwMode="auto">
                <a:xfrm>
                  <a:off x="4656" y="962"/>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sp>
            <p:nvSpPr>
              <p:cNvPr id="10264" name="Line 33"/>
              <p:cNvSpPr>
                <a:spLocks noChangeShapeType="1"/>
              </p:cNvSpPr>
              <p:nvPr/>
            </p:nvSpPr>
            <p:spPr bwMode="auto">
              <a:xfrm>
                <a:off x="4141" y="1200"/>
                <a:ext cx="139"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65" name="Line 34"/>
              <p:cNvSpPr>
                <a:spLocks noChangeShapeType="1"/>
              </p:cNvSpPr>
              <p:nvPr/>
            </p:nvSpPr>
            <p:spPr bwMode="auto">
              <a:xfrm>
                <a:off x="4399" y="1200"/>
                <a:ext cx="139"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sp>
          <p:nvSpPr>
            <p:cNvPr id="10257" name="Line 35"/>
            <p:cNvSpPr>
              <a:spLocks noChangeShapeType="1"/>
            </p:cNvSpPr>
            <p:nvPr/>
          </p:nvSpPr>
          <p:spPr bwMode="auto">
            <a:xfrm>
              <a:off x="3650" y="1200"/>
              <a:ext cx="14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58" name="Line 36"/>
            <p:cNvSpPr>
              <a:spLocks noChangeShapeType="1"/>
            </p:cNvSpPr>
            <p:nvPr/>
          </p:nvSpPr>
          <p:spPr bwMode="auto">
            <a:xfrm>
              <a:off x="3890" y="1200"/>
              <a:ext cx="14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sp>
        <p:nvSpPr>
          <p:cNvPr id="10252" name="Rectangle 37"/>
          <p:cNvSpPr>
            <a:spLocks noChangeArrowheads="1"/>
          </p:cNvSpPr>
          <p:nvPr/>
        </p:nvSpPr>
        <p:spPr bwMode="auto">
          <a:xfrm>
            <a:off x="5486400" y="1249363"/>
            <a:ext cx="12541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2000" b="1" dirty="0">
                <a:solidFill>
                  <a:schemeClr val="accent6">
                    <a:lumMod val="75000"/>
                  </a:schemeClr>
                </a:solidFill>
                <a:latin typeface="ZapfHumnst BT"/>
              </a:rPr>
              <a:t>Digitales</a:t>
            </a:r>
          </a:p>
        </p:txBody>
      </p:sp>
      <p:sp>
        <p:nvSpPr>
          <p:cNvPr id="10253" name="Arc 38"/>
          <p:cNvSpPr>
            <a:spLocks/>
          </p:cNvSpPr>
          <p:nvPr/>
        </p:nvSpPr>
        <p:spPr bwMode="auto">
          <a:xfrm>
            <a:off x="3813175" y="3586163"/>
            <a:ext cx="1068388" cy="1295400"/>
          </a:xfrm>
          <a:custGeom>
            <a:avLst/>
            <a:gdLst>
              <a:gd name="T0" fmla="*/ 0 w 21632"/>
              <a:gd name="T1" fmla="*/ 0 h 21600"/>
              <a:gd name="T2" fmla="*/ 2147483647 w 21632"/>
              <a:gd name="T3" fmla="*/ 2147483647 h 21600"/>
              <a:gd name="T4" fmla="*/ 2147483647 w 21632"/>
              <a:gd name="T5" fmla="*/ 2147483647 h 21600"/>
              <a:gd name="T6" fmla="*/ 0 60000 65536"/>
              <a:gd name="T7" fmla="*/ 0 60000 65536"/>
              <a:gd name="T8" fmla="*/ 0 60000 65536"/>
              <a:gd name="T9" fmla="*/ 0 w 21632"/>
              <a:gd name="T10" fmla="*/ 0 h 21600"/>
              <a:gd name="T11" fmla="*/ 21632 w 21632"/>
              <a:gd name="T12" fmla="*/ 21600 h 21600"/>
            </a:gdLst>
            <a:ahLst/>
            <a:cxnLst>
              <a:cxn ang="T6">
                <a:pos x="T0" y="T1"/>
              </a:cxn>
              <a:cxn ang="T7">
                <a:pos x="T2" y="T3"/>
              </a:cxn>
              <a:cxn ang="T8">
                <a:pos x="T4" y="T5"/>
              </a:cxn>
            </a:cxnLst>
            <a:rect l="T9" t="T10" r="T11" b="T12"/>
            <a:pathLst>
              <a:path w="21632" h="21600" fill="none" extrusionOk="0">
                <a:moveTo>
                  <a:pt x="0" y="0"/>
                </a:moveTo>
                <a:cubicBezTo>
                  <a:pt x="10" y="0"/>
                  <a:pt x="21" y="-1"/>
                  <a:pt x="32" y="0"/>
                </a:cubicBezTo>
                <a:cubicBezTo>
                  <a:pt x="11961" y="0"/>
                  <a:pt x="21632" y="9670"/>
                  <a:pt x="21632" y="21600"/>
                </a:cubicBezTo>
              </a:path>
              <a:path w="21632" h="21600" stroke="0" extrusionOk="0">
                <a:moveTo>
                  <a:pt x="0" y="0"/>
                </a:moveTo>
                <a:cubicBezTo>
                  <a:pt x="10" y="0"/>
                  <a:pt x="21" y="-1"/>
                  <a:pt x="32" y="0"/>
                </a:cubicBezTo>
                <a:cubicBezTo>
                  <a:pt x="11961" y="0"/>
                  <a:pt x="21632" y="9670"/>
                  <a:pt x="21632" y="21600"/>
                </a:cubicBezTo>
                <a:lnTo>
                  <a:pt x="32" y="21600"/>
                </a:lnTo>
                <a:lnTo>
                  <a:pt x="0" y="0"/>
                </a:lnTo>
                <a:close/>
              </a:path>
            </a:pathLst>
          </a:custGeom>
          <a:noFill/>
          <a:ln w="76200" cap="rnd">
            <a:solidFill>
              <a:schemeClr val="tx1"/>
            </a:solidFill>
            <a:round/>
            <a:headEnd type="stealth" w="med" len="med"/>
            <a:tailEnd type="stealth" w="med" len="me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10254" name="Arc 39"/>
          <p:cNvSpPr>
            <a:spLocks/>
          </p:cNvSpPr>
          <p:nvPr/>
        </p:nvSpPr>
        <p:spPr bwMode="auto">
          <a:xfrm>
            <a:off x="5184775" y="3586163"/>
            <a:ext cx="457200" cy="1219200"/>
          </a:xfrm>
          <a:custGeom>
            <a:avLst/>
            <a:gdLst>
              <a:gd name="T0" fmla="*/ 0 w 21600"/>
              <a:gd name="T1" fmla="*/ 2147483647 h 21600"/>
              <a:gd name="T2" fmla="*/ 2147483647 w 21600"/>
              <a:gd name="T3" fmla="*/ 0 h 21600"/>
              <a:gd name="T4" fmla="*/ 2147483647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544"/>
                </a:moveTo>
                <a:cubicBezTo>
                  <a:pt x="30" y="9665"/>
                  <a:pt x="9646" y="41"/>
                  <a:pt x="21525" y="0"/>
                </a:cubicBezTo>
              </a:path>
              <a:path w="21600" h="21600" stroke="0" extrusionOk="0">
                <a:moveTo>
                  <a:pt x="0" y="21544"/>
                </a:moveTo>
                <a:cubicBezTo>
                  <a:pt x="30" y="9665"/>
                  <a:pt x="9646" y="41"/>
                  <a:pt x="21525" y="0"/>
                </a:cubicBezTo>
                <a:lnTo>
                  <a:pt x="21600" y="21600"/>
                </a:lnTo>
                <a:lnTo>
                  <a:pt x="0" y="21544"/>
                </a:lnTo>
                <a:close/>
              </a:path>
            </a:pathLst>
          </a:custGeom>
          <a:noFill/>
          <a:ln w="76200" cap="rnd">
            <a:solidFill>
              <a:schemeClr val="tx1"/>
            </a:solidFill>
            <a:round/>
            <a:headEnd type="stealth" w="med" len="med"/>
            <a:tailEnd type="stealth" w="med" len="me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10255" name="Rectangle 40"/>
          <p:cNvSpPr>
            <a:spLocks noChangeArrowheads="1"/>
          </p:cNvSpPr>
          <p:nvPr/>
        </p:nvSpPr>
        <p:spPr bwMode="auto">
          <a:xfrm>
            <a:off x="6232525" y="5319713"/>
            <a:ext cx="17684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defTabSz="762000" eaLnBrk="0" hangingPunct="0"/>
            <a:r>
              <a:rPr lang="es-MX" sz="2000" b="1">
                <a:latin typeface="ZapfHumnst BT"/>
              </a:rPr>
              <a:t>MODEM</a:t>
            </a:r>
          </a:p>
          <a:p>
            <a:pPr defTabSz="762000" eaLnBrk="0" hangingPunct="0"/>
            <a:r>
              <a:rPr lang="es-MX" sz="2000">
                <a:latin typeface="ZapfHumnst BT"/>
              </a:rPr>
              <a:t>Convierte </a:t>
            </a:r>
          </a:p>
          <a:p>
            <a:pPr defTabSz="762000" eaLnBrk="0" hangingPunct="0"/>
            <a:r>
              <a:rPr lang="es-MX" sz="2000">
                <a:latin typeface="ZapfHumnst BT"/>
              </a:rPr>
              <a:t>señales</a:t>
            </a:r>
          </a:p>
        </p:txBody>
      </p:sp>
      <p:sp>
        <p:nvSpPr>
          <p:cNvPr id="41"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Tipos de señales</a:t>
            </a:r>
          </a:p>
        </p:txBody>
      </p:sp>
    </p:spTree>
    <p:extLst>
      <p:ext uri="{BB962C8B-B14F-4D97-AF65-F5344CB8AC3E}">
        <p14:creationId xmlns:p14="http://schemas.microsoft.com/office/powerpoint/2010/main" val="1078514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
          <p:cNvSpPr txBox="1">
            <a:spLocks noChangeArrowheads="1"/>
          </p:cNvSpPr>
          <p:nvPr/>
        </p:nvSpPr>
        <p:spPr bwMode="auto">
          <a:xfrm>
            <a:off x="589248" y="952557"/>
            <a:ext cx="6286500" cy="560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200000"/>
              </a:lnSpc>
              <a:spcBef>
                <a:spcPct val="50000"/>
              </a:spcBef>
            </a:pPr>
            <a:r>
              <a:rPr lang="es-MX" sz="1800" b="1" dirty="0">
                <a:solidFill>
                  <a:schemeClr val="accent5">
                    <a:lumMod val="75000"/>
                  </a:schemeClr>
                </a:solidFill>
                <a:latin typeface="ZapfHumnst BT"/>
              </a:rPr>
              <a:t>La capa física define el </a:t>
            </a:r>
            <a:r>
              <a:rPr lang="es-MX" sz="1800" b="1" u="sng" dirty="0">
                <a:solidFill>
                  <a:schemeClr val="accent5">
                    <a:lumMod val="75000"/>
                  </a:schemeClr>
                </a:solidFill>
                <a:latin typeface="ZapfHumnst BT"/>
              </a:rPr>
              <a:t>tipo de conector </a:t>
            </a:r>
            <a:r>
              <a:rPr lang="es-MX" sz="1800" b="1" dirty="0">
                <a:solidFill>
                  <a:schemeClr val="accent5">
                    <a:lumMod val="75000"/>
                  </a:schemeClr>
                </a:solidFill>
                <a:latin typeface="ZapfHumnst BT"/>
              </a:rPr>
              <a:t>a utilizar:</a:t>
            </a:r>
          </a:p>
        </p:txBody>
      </p:sp>
      <p:sp>
        <p:nvSpPr>
          <p:cNvPr id="10" name="Text Box 5"/>
          <p:cNvSpPr txBox="1">
            <a:spLocks noChangeArrowheads="1"/>
          </p:cNvSpPr>
          <p:nvPr/>
        </p:nvSpPr>
        <p:spPr bwMode="auto">
          <a:xfrm>
            <a:off x="571500" y="1651805"/>
            <a:ext cx="5357813"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Times New Roman" pitchFamily="18" charset="0"/>
              <a:buAutoNum type="arabicPeriod"/>
            </a:pPr>
            <a:r>
              <a:rPr lang="es-MX" sz="1800" b="1" dirty="0">
                <a:solidFill>
                  <a:schemeClr val="accent6">
                    <a:lumMod val="75000"/>
                  </a:schemeClr>
                </a:solidFill>
                <a:latin typeface="ZapfHumnst BT"/>
              </a:rPr>
              <a:t>RJ45</a:t>
            </a:r>
          </a:p>
        </p:txBody>
      </p:sp>
      <p:sp>
        <p:nvSpPr>
          <p:cNvPr id="15365" name="25 CuadroTexto"/>
          <p:cNvSpPr txBox="1">
            <a:spLocks noChangeArrowheads="1"/>
          </p:cNvSpPr>
          <p:nvPr/>
        </p:nvSpPr>
        <p:spPr bwMode="auto">
          <a:xfrm>
            <a:off x="857250" y="2271713"/>
            <a:ext cx="7500938" cy="880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sz="1800" dirty="0">
                <a:latin typeface="ZapfHumnst BT"/>
              </a:rPr>
              <a:t>Es una interfaz física usada para conectar redes de cableado estructurado, (categorías 5, 6, 7 y 8). </a:t>
            </a:r>
          </a:p>
        </p:txBody>
      </p:sp>
      <p:sp>
        <p:nvSpPr>
          <p:cNvPr id="15366" name="16 CuadroTexto"/>
          <p:cNvSpPr txBox="1">
            <a:spLocks noChangeArrowheads="1"/>
          </p:cNvSpPr>
          <p:nvPr/>
        </p:nvSpPr>
        <p:spPr bwMode="auto">
          <a:xfrm>
            <a:off x="857250" y="3259138"/>
            <a:ext cx="3929063" cy="217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sz="1800">
                <a:latin typeface="ZapfHumnst BT"/>
              </a:rPr>
              <a:t>Posee ocho "pines“ o conexiones eléctricas, que normalmente se usan como extremos de cables de </a:t>
            </a:r>
            <a:r>
              <a:rPr lang="es-MX" sz="1800" b="1">
                <a:latin typeface="ZapfHumnst BT"/>
              </a:rPr>
              <a:t>par trenzado</a:t>
            </a:r>
            <a:r>
              <a:rPr lang="es-MX" sz="1800">
                <a:latin typeface="ZapfHumnst BT"/>
              </a:rPr>
              <a:t> (cables de red </a:t>
            </a:r>
            <a:r>
              <a:rPr lang="es-MX" sz="1800" b="1">
                <a:latin typeface="ZapfHumnst BT"/>
              </a:rPr>
              <a:t>Ethernet</a:t>
            </a:r>
            <a:r>
              <a:rPr lang="es-MX" sz="1800">
                <a:latin typeface="ZapfHumnst BT"/>
              </a:rPr>
              <a:t>) de 8 pines (4 pares). </a:t>
            </a:r>
          </a:p>
        </p:txBody>
      </p:sp>
      <p:pic>
        <p:nvPicPr>
          <p:cNvPr id="1127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4938" y="2857500"/>
            <a:ext cx="2938462" cy="321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Tipos de conectores</a:t>
            </a:r>
          </a:p>
        </p:txBody>
      </p:sp>
    </p:spTree>
    <p:extLst>
      <p:ext uri="{BB962C8B-B14F-4D97-AF65-F5344CB8AC3E}">
        <p14:creationId xmlns:p14="http://schemas.microsoft.com/office/powerpoint/2010/main" val="22859506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ox(in)">
                                      <p:cBhvr>
                                        <p:cTn id="12" dur="500"/>
                                        <p:tgtEl>
                                          <p:spTgt spid="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5365"/>
                                        </p:tgtEl>
                                        <p:attrNameLst>
                                          <p:attrName>style.visibility</p:attrName>
                                        </p:attrNameLst>
                                      </p:cBhvr>
                                      <p:to>
                                        <p:strVal val="visible"/>
                                      </p:to>
                                    </p:set>
                                    <p:animEffect transition="in" filter="box(in)">
                                      <p:cBhvr>
                                        <p:cTn id="17" dur="500"/>
                                        <p:tgtEl>
                                          <p:spTgt spid="1536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5366"/>
                                        </p:tgtEl>
                                        <p:attrNameLst>
                                          <p:attrName>style.visibility</p:attrName>
                                        </p:attrNameLst>
                                      </p:cBhvr>
                                      <p:to>
                                        <p:strVal val="visible"/>
                                      </p:to>
                                    </p:set>
                                    <p:animEffect transition="in" filter="box(in)">
                                      <p:cBhvr>
                                        <p:cTn id="22" dur="500"/>
                                        <p:tgtEl>
                                          <p:spTgt spid="15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5365" grpId="0"/>
      <p:bldP spid="15366" grpId="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8840</TotalTime>
  <Words>1309</Words>
  <Application>Microsoft Office PowerPoint</Application>
  <PresentationFormat>Presentación en pantalla (4:3)</PresentationFormat>
  <Paragraphs>164</Paragraphs>
  <Slides>19</Slides>
  <Notes>14</Notes>
  <HiddenSlides>0</HiddenSlides>
  <MMClips>0</MMClips>
  <ScaleCrop>false</ScaleCrop>
  <HeadingPairs>
    <vt:vector size="8" baseType="variant">
      <vt:variant>
        <vt:lpstr>Fuentes usadas</vt:lpstr>
      </vt:variant>
      <vt:variant>
        <vt:i4>7</vt:i4>
      </vt:variant>
      <vt:variant>
        <vt:lpstr>Tema</vt:lpstr>
      </vt:variant>
      <vt:variant>
        <vt:i4>1</vt:i4>
      </vt:variant>
      <vt:variant>
        <vt:lpstr>Servidores OLE incrustados</vt:lpstr>
      </vt:variant>
      <vt:variant>
        <vt:i4>2</vt:i4>
      </vt:variant>
      <vt:variant>
        <vt:lpstr>Títulos de diapositiva</vt:lpstr>
      </vt:variant>
      <vt:variant>
        <vt:i4>19</vt:i4>
      </vt:variant>
    </vt:vector>
  </HeadingPairs>
  <TitlesOfParts>
    <vt:vector size="29" baseType="lpstr">
      <vt:lpstr>Arial</vt:lpstr>
      <vt:lpstr>Calibri</vt:lpstr>
      <vt:lpstr>Dom Casual</vt:lpstr>
      <vt:lpstr>Monotype Sorts</vt:lpstr>
      <vt:lpstr>Times New Roman</vt:lpstr>
      <vt:lpstr>Wingdings</vt:lpstr>
      <vt:lpstr>ZapfHumnst BT</vt:lpstr>
      <vt:lpstr>Tema de Office</vt:lpstr>
      <vt:lpstr>Imagen</vt:lpstr>
      <vt:lpstr>Bitmap Image</vt:lpstr>
      <vt:lpstr>TC 200B  Interconexión de dispositivos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TC1017  Solución de problemas con programación</dc:title>
  <dc:creator>profesor</dc:creator>
  <cp:lastModifiedBy>Lizethe Pérez Fuertes</cp:lastModifiedBy>
  <cp:revision>143</cp:revision>
  <cp:lastPrinted>2020-02-27T15:33:41Z</cp:lastPrinted>
  <dcterms:created xsi:type="dcterms:W3CDTF">2013-06-11T22:32:36Z</dcterms:created>
  <dcterms:modified xsi:type="dcterms:W3CDTF">2022-05-15T20:58:38Z</dcterms:modified>
</cp:coreProperties>
</file>