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2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21.jpg" ContentType="image/jpeg"/>
  <Override PartName="/ppt/notesSlides/notesSlide9.xml" ContentType="application/vnd.openxmlformats-officedocument.presentationml.notesSlide+xml"/>
  <Override PartName="/ppt/media/image22.jpg" ContentType="image/jpe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39.jpg" ContentType="image/jpeg"/>
  <Override PartName="/ppt/media/image4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460" r:id="rId3"/>
    <p:sldId id="803" r:id="rId4"/>
    <p:sldId id="817" r:id="rId5"/>
    <p:sldId id="853" r:id="rId6"/>
    <p:sldId id="807" r:id="rId7"/>
    <p:sldId id="818" r:id="rId8"/>
    <p:sldId id="804" r:id="rId9"/>
    <p:sldId id="819" r:id="rId10"/>
    <p:sldId id="805" r:id="rId11"/>
    <p:sldId id="806" r:id="rId12"/>
    <p:sldId id="820" r:id="rId13"/>
    <p:sldId id="821" r:id="rId14"/>
    <p:sldId id="833" r:id="rId15"/>
    <p:sldId id="808" r:id="rId16"/>
    <p:sldId id="855" r:id="rId17"/>
    <p:sldId id="856" r:id="rId18"/>
    <p:sldId id="822" r:id="rId19"/>
    <p:sldId id="823" r:id="rId20"/>
    <p:sldId id="824" r:id="rId21"/>
    <p:sldId id="854" r:id="rId22"/>
    <p:sldId id="835" r:id="rId23"/>
    <p:sldId id="841" r:id="rId24"/>
    <p:sldId id="843" r:id="rId25"/>
    <p:sldId id="850" r:id="rId26"/>
    <p:sldId id="846" r:id="rId27"/>
    <p:sldId id="844" r:id="rId28"/>
    <p:sldId id="845" r:id="rId29"/>
    <p:sldId id="847" r:id="rId30"/>
    <p:sldId id="852" r:id="rId31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253" autoAdjust="0"/>
    <p:restoredTop sz="93250" autoAdjust="0"/>
  </p:normalViewPr>
  <p:slideViewPr>
    <p:cSldViewPr>
      <p:cViewPr varScale="1">
        <p:scale>
          <a:sx n="103" d="100"/>
          <a:sy n="103" d="100"/>
        </p:scale>
        <p:origin x="13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2" tIns="46306" rIns="92612" bIns="46306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612" tIns="46306" rIns="92612" bIns="4630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095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9946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131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3442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080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115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14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7957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75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1507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867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4831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547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354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D7D9DC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8734" y="1077013"/>
            <a:ext cx="3403283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57261" y="1110540"/>
            <a:ext cx="2015490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2772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8904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Medios de comunicación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312AF659-87F7-4323-AB61-3C5508958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25751"/>
            <a:ext cx="57755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3568" y="1073063"/>
            <a:ext cx="8044942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cables de par trenzado están divididos en categorías, y estas representan las características del cable y el ancho de banda que pueden llegar a alcanzar. </a:t>
            </a:r>
            <a:endParaRPr lang="es-MX" sz="1600" dirty="0">
              <a:latin typeface="ZapfHumnst B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75530" y="1935614"/>
            <a:ext cx="8044942" cy="40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500" dirty="0">
                <a:latin typeface="ZapfHumnst BT"/>
              </a:rPr>
              <a:t>Los cables Ethernet, son UTP principalmente categoría 5 o 6.</a:t>
            </a:r>
            <a:endParaRPr lang="es-MX" sz="1600" dirty="0">
              <a:latin typeface="ZapfHumnst BT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DAF87C-4815-4910-B198-325B27462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00776"/>
              </p:ext>
            </p:extLst>
          </p:nvPr>
        </p:nvGraphicFramePr>
        <p:xfrm>
          <a:off x="1223628" y="2473428"/>
          <a:ext cx="7148746" cy="37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938">
                  <a:extLst>
                    <a:ext uri="{9D8B030D-6E8A-4147-A177-3AD203B41FA5}">
                      <a16:colId xmlns:a16="http://schemas.microsoft.com/office/drawing/2014/main" val="473241102"/>
                    </a:ext>
                  </a:extLst>
                </a:gridCol>
                <a:gridCol w="5063808">
                  <a:extLst>
                    <a:ext uri="{9D8B030D-6E8A-4147-A177-3AD203B41FA5}">
                      <a16:colId xmlns:a16="http://schemas.microsoft.com/office/drawing/2014/main" val="3601927037"/>
                    </a:ext>
                  </a:extLst>
                </a:gridCol>
              </a:tblGrid>
              <a:tr h="2132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Tipo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Uso y velocidad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14985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Voz solamente (cable telefónico)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54002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8049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Mbps (Ethernet)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345389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20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4257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 Mbps (</a:t>
                      </a:r>
                      <a:r>
                        <a:rPr lang="es-MX" sz="1600" u="none" strike="noStrike" dirty="0" err="1">
                          <a:effectLst/>
                        </a:rPr>
                        <a:t>FastEthernet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6228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5e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811998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62361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93515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903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055028"/>
                  </a:ext>
                </a:extLst>
              </a:tr>
              <a:tr h="2077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09578"/>
                  </a:ext>
                </a:extLst>
              </a:tr>
            </a:tbl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4CD804A1-AABE-4941-B84D-D91F5E4D8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463292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A9DF7A4-4C2E-4EB9-BF01-95C529A8F10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3258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609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467544" y="1720300"/>
            <a:ext cx="45319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Son cables de cobre aislados dentro de una cubierta protectora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 que permite la inmunidad al ruido al contrario que UTP que no dispone de dicho aislamiento.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45621"/>
            <a:ext cx="3101883" cy="3024336"/>
          </a:xfrm>
          <a:prstGeom prst="rect">
            <a:avLst/>
          </a:prstGeom>
        </p:spPr>
      </p:pic>
      <p:sp>
        <p:nvSpPr>
          <p:cNvPr id="18" name="13 CuadroTexto"/>
          <p:cNvSpPr txBox="1">
            <a:spLocks noChangeArrowheads="1"/>
          </p:cNvSpPr>
          <p:nvPr/>
        </p:nvSpPr>
        <p:spPr bwMode="auto">
          <a:xfrm>
            <a:off x="567957" y="4406356"/>
            <a:ext cx="555076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Se utilizan para conexiones de alta velocidad.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13 CuadroTexto"/>
          <p:cNvSpPr txBox="1">
            <a:spLocks noChangeArrowheads="1"/>
          </p:cNvSpPr>
          <p:nvPr/>
        </p:nvSpPr>
        <p:spPr bwMode="auto">
          <a:xfrm>
            <a:off x="598756" y="5043179"/>
            <a:ext cx="8109179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Es mas caro, mas pesado y su flexibilidad es mas reducida que el UTP. 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18 CuadroTexto"/>
          <p:cNvSpPr txBox="1">
            <a:spLocks noChangeArrowheads="1"/>
          </p:cNvSpPr>
          <p:nvPr/>
        </p:nvSpPr>
        <p:spPr bwMode="auto">
          <a:xfrm>
            <a:off x="459535" y="3239322"/>
            <a:ext cx="45319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longitud máxima de los cables de par trenzado están limitados 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90 metros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CDAE5B1-7BD5-4249-A84C-4F566B0DDAA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56343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3" grpId="0"/>
      <p:bldP spid="18" grpId="0"/>
      <p:bldP spid="19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28424" y="1791014"/>
            <a:ext cx="4449699" cy="3872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817301" y="2348880"/>
            <a:ext cx="1923669" cy="1987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467544" y="1919097"/>
            <a:ext cx="262318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Shielded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6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6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473729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  <a:p>
            <a:pPr>
              <a:spcBef>
                <a:spcPts val="600"/>
              </a:spcBef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790438" y="2383822"/>
            <a:ext cx="1120139" cy="2101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7839" y="2524887"/>
            <a:ext cx="1679067" cy="1852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451" y="2451734"/>
            <a:ext cx="948690" cy="19453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06091" y="2499741"/>
            <a:ext cx="992123" cy="19453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79341" y="2490597"/>
            <a:ext cx="1668780" cy="18939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00267" y="2457450"/>
            <a:ext cx="2241422" cy="19442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0732541-317F-4BAA-8D6A-A632E4114CD8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7667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Dom Casual" charset="0"/>
                <a:ea typeface="+mj-ea"/>
                <a:cs typeface="+mj-cs"/>
              </a:rPr>
              <a:t> </a:t>
            </a:r>
            <a:r>
              <a:rPr kumimoji="0" lang="es-ES_tradnl" sz="32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Dom Casual" charset="0"/>
                <a:ea typeface="+mj-ea"/>
                <a:cs typeface="+mj-cs"/>
              </a:rPr>
              <a:t>Medios de cobre</a:t>
            </a:r>
          </a:p>
          <a:p>
            <a:pPr>
              <a:spcBef>
                <a:spcPts val="600"/>
              </a:spcBef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ZapfHumnst BT"/>
                <a:ea typeface="+mn-ea"/>
                <a:cs typeface="+mn-cs"/>
              </a:rPr>
              <a:t>Evolución del</a:t>
            </a:r>
            <a:r>
              <a:rPr kumimoji="0" lang="es-MX" sz="1800" b="1" i="0" u="none" strike="noStrike" kern="1200" cap="none" spc="0" normalizeH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ZapfHumnst BT"/>
                <a:ea typeface="+mn-ea"/>
                <a:cs typeface="+mn-cs"/>
              </a:rPr>
              <a:t> </a:t>
            </a: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ZapfHumnst BT"/>
                <a:ea typeface="+mn-ea"/>
                <a:cs typeface="+mn-cs"/>
              </a:rPr>
              <a:t>cable par trenzado</a:t>
            </a:r>
            <a:endParaRPr kumimoji="0" lang="es-ES_tradnl" sz="3200" b="1" i="0" u="none" strike="noStrike" kern="1200" cap="none" spc="0" normalizeH="0" baseline="0" noProof="0" dirty="0">
              <a:ln>
                <a:noFill/>
              </a:ln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Dom Casual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617597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AF79D962-E0E1-404F-BB0A-ED5904A67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84403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614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80E6337-2B66-4AF0-AB78-4E8BFFB4D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71" y="1803147"/>
            <a:ext cx="1602773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RJ45</a:t>
            </a:r>
          </a:p>
        </p:txBody>
      </p:sp>
      <p:sp>
        <p:nvSpPr>
          <p:cNvPr id="10" name="25 CuadroTexto">
            <a:extLst>
              <a:ext uri="{FF2B5EF4-FFF2-40B4-BE49-F238E27FC236}">
                <a16:creationId xmlns:a16="http://schemas.microsoft.com/office/drawing/2014/main" id="{3E7A7E22-5F8C-4405-8AE8-0B0A0903E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71" y="2401771"/>
            <a:ext cx="4267069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Es una interfaz física usada para conectar redes de cableado estructurado, (categorías 5, 6, 7 y 8). </a:t>
            </a:r>
          </a:p>
        </p:txBody>
      </p:sp>
      <p:sp>
        <p:nvSpPr>
          <p:cNvPr id="11" name="16 CuadroTexto">
            <a:extLst>
              <a:ext uri="{FF2B5EF4-FFF2-40B4-BE49-F238E27FC236}">
                <a16:creationId xmlns:a16="http://schemas.microsoft.com/office/drawing/2014/main" id="{1B0E96D6-2BFD-4AC4-8327-92BBDA57C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09" y="3337715"/>
            <a:ext cx="4172423" cy="153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Posee ocho "pines“ o conexiones eléctricas, que normalmente se usan como extremos de cables de </a:t>
            </a:r>
            <a:r>
              <a:rPr lang="es-MX" sz="1600" b="1" dirty="0">
                <a:latin typeface="ZapfHumnst BT"/>
              </a:rPr>
              <a:t>par trenzado</a:t>
            </a:r>
            <a:r>
              <a:rPr lang="es-MX" sz="1600" dirty="0">
                <a:latin typeface="ZapfHumnst BT"/>
              </a:rPr>
              <a:t> (cables de red </a:t>
            </a:r>
            <a:r>
              <a:rPr lang="es-MX" sz="1600" b="1" dirty="0">
                <a:latin typeface="ZapfHumnst BT"/>
              </a:rPr>
              <a:t>Ethernet</a:t>
            </a:r>
            <a:r>
              <a:rPr lang="es-MX" sz="1600" dirty="0">
                <a:latin typeface="ZapfHumnst BT"/>
              </a:rPr>
              <a:t>) de 8 pines (4 pares). </a:t>
            </a:r>
          </a:p>
        </p:txBody>
      </p:sp>
      <p:pic>
        <p:nvPicPr>
          <p:cNvPr id="3" name="Imagen 2" descr="Imagen que contiene interior, tabla, comida, cocina&#10;&#10;Descripción generada automáticamente">
            <a:extLst>
              <a:ext uri="{FF2B5EF4-FFF2-40B4-BE49-F238E27FC236}">
                <a16:creationId xmlns:a16="http://schemas.microsoft.com/office/drawing/2014/main" id="{E8CF80BE-4D83-4A40-807D-F5FE1F229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65" y="2082134"/>
            <a:ext cx="3143677" cy="325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03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8 CuadroTexto"/>
          <p:cNvSpPr txBox="1">
            <a:spLocks noChangeArrowheads="1"/>
          </p:cNvSpPr>
          <p:nvPr/>
        </p:nvSpPr>
        <p:spPr bwMode="auto">
          <a:xfrm>
            <a:off x="714375" y="1491012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Están formadas de cientos a miles de hebras de fibras de vidrio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son tan delgadas como un cabello humano.</a:t>
            </a:r>
          </a:p>
        </p:txBody>
      </p:sp>
      <p:sp>
        <p:nvSpPr>
          <p:cNvPr id="14341" name="6 CuadroTexto"/>
          <p:cNvSpPr txBox="1">
            <a:spLocks noChangeArrowheads="1"/>
          </p:cNvSpPr>
          <p:nvPr/>
        </p:nvSpPr>
        <p:spPr bwMode="auto">
          <a:xfrm>
            <a:off x="500062" y="3232895"/>
            <a:ext cx="4864026" cy="102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Como las transmisiones de fibra óptica usan luz, y no voltaje eléctrico,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no es sujeto a interferencia eléctrica.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00062" y="4269290"/>
            <a:ext cx="4864026" cy="70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recomendables para transmitir grandes cantidades de datos a más velocidad.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500062" y="5013176"/>
            <a:ext cx="4864026" cy="70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desventaja es que es mucho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más costoso y más difícil de instalar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714375" y="2362549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datos son transformados en pulsos de luz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emitidos por un dispositivo láser y transmitidos a alta velocidad. 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pic>
        <p:nvPicPr>
          <p:cNvPr id="3" name="Imagen 2" descr="Imagen que contiene luz&#10;&#10;Descripción generada automáticamente">
            <a:extLst>
              <a:ext uri="{FF2B5EF4-FFF2-40B4-BE49-F238E27FC236}">
                <a16:creationId xmlns:a16="http://schemas.microsoft.com/office/drawing/2014/main" id="{C354694B-CD97-4E4A-A960-DE10BFB9C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222" y="2852936"/>
            <a:ext cx="291140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8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1" grpId="0"/>
      <p:bldP spid="7" grpId="0"/>
      <p:bldP spid="8" grpId="0"/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10 Imagen" descr="fib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090172"/>
            <a:ext cx="216024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968" y="993403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multimodo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31082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sp>
        <p:nvSpPr>
          <p:cNvPr id="10" name="13 CuadroTexto">
            <a:extLst>
              <a:ext uri="{FF2B5EF4-FFF2-40B4-BE49-F238E27FC236}">
                <a16:creationId xmlns:a16="http://schemas.microsoft.com/office/drawing/2014/main" id="{02C87EC9-F916-433B-9043-963B554EA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090172"/>
            <a:ext cx="5000625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 propagar más de un modo de luz. Puede tener más de mil modos de propagación de luz.</a:t>
            </a:r>
          </a:p>
        </p:txBody>
      </p:sp>
      <p:sp>
        <p:nvSpPr>
          <p:cNvPr id="13" name="15 CuadroTexto">
            <a:extLst>
              <a:ext uri="{FF2B5EF4-FFF2-40B4-BE49-F238E27FC236}">
                <a16:creationId xmlns:a16="http://schemas.microsoft.com/office/drawing/2014/main" id="{5DF7D9FF-4A0F-4928-B5D1-261751B9A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3172735"/>
            <a:ext cx="5000625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usan comúnmente en distancias cortas, como un edificio o un campus.</a:t>
            </a:r>
          </a:p>
        </p:txBody>
      </p:sp>
      <p:sp>
        <p:nvSpPr>
          <p:cNvPr id="14" name="16 CuadroTexto">
            <a:extLst>
              <a:ext uri="{FF2B5EF4-FFF2-40B4-BE49-F238E27FC236}">
                <a16:creationId xmlns:a16="http://schemas.microsoft.com/office/drawing/2014/main" id="{7F1D3313-FF91-4DB2-87F2-AC8DEF46B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840" y="4255298"/>
            <a:ext cx="5072062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Su distancia máxima es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 km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usan diodos láser de baja intensidad.</a:t>
            </a:r>
          </a:p>
        </p:txBody>
      </p:sp>
    </p:spTree>
    <p:extLst>
      <p:ext uri="{BB962C8B-B14F-4D97-AF65-F5344CB8AC3E}">
        <p14:creationId xmlns:p14="http://schemas.microsoft.com/office/powerpoint/2010/main" val="393525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968" y="993403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monomodo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31082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pic>
        <p:nvPicPr>
          <p:cNvPr id="8" name="20 Imagen" descr="Fibreoptic.jpg">
            <a:extLst>
              <a:ext uri="{FF2B5EF4-FFF2-40B4-BE49-F238E27FC236}">
                <a16:creationId xmlns:a16="http://schemas.microsoft.com/office/drawing/2014/main" id="{B64ED31A-1C5F-4304-8320-26C38DC27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755299"/>
            <a:ext cx="27384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17 CuadroTexto">
            <a:extLst>
              <a:ext uri="{FF2B5EF4-FFF2-40B4-BE49-F238E27FC236}">
                <a16:creationId xmlns:a16="http://schemas.microsoft.com/office/drawing/2014/main" id="{938B5BE7-4F47-4FBF-B807-D22E7B03E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988840"/>
            <a:ext cx="46370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Sólo se propaga un modo de luz. </a:t>
            </a:r>
          </a:p>
        </p:txBody>
      </p:sp>
      <p:sp>
        <p:nvSpPr>
          <p:cNvPr id="15" name="18 CuadroTexto">
            <a:extLst>
              <a:ext uri="{FF2B5EF4-FFF2-40B4-BE49-F238E27FC236}">
                <a16:creationId xmlns:a16="http://schemas.microsoft.com/office/drawing/2014/main" id="{12655FE6-33F9-4FE3-8B00-7F04C546C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654003"/>
            <a:ext cx="471487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Permiten alcanzar grandes distancias (hasta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 km máximo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mediante un láser de alta intensidad)</a:t>
            </a:r>
          </a:p>
        </p:txBody>
      </p:sp>
      <p:sp>
        <p:nvSpPr>
          <p:cNvPr id="16" name="21 CuadroTexto">
            <a:extLst>
              <a:ext uri="{FF2B5EF4-FFF2-40B4-BE49-F238E27FC236}">
                <a16:creationId xmlns:a16="http://schemas.microsoft.com/office/drawing/2014/main" id="{C8884354-9BF1-48C9-9779-0921CE647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221088"/>
            <a:ext cx="421481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Transmite tasas elevadas de información (decenas de Gb/s).</a:t>
            </a:r>
          </a:p>
        </p:txBody>
      </p:sp>
    </p:spTree>
    <p:extLst>
      <p:ext uri="{BB962C8B-B14F-4D97-AF65-F5344CB8AC3E}">
        <p14:creationId xmlns:p14="http://schemas.microsoft.com/office/powerpoint/2010/main" val="413853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5616" y="1853169"/>
            <a:ext cx="2817320" cy="1034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Fib</a:t>
            </a:r>
            <a:r>
              <a:rPr b="1" spc="-4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 Mul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imodo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(MMF)</a:t>
            </a:r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spcBef>
                <a:spcPts val="37"/>
              </a:spcBef>
            </a:pPr>
            <a:endParaRPr sz="1425" dirty="0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>
                <a:latin typeface="Calibri"/>
                <a:cs typeface="Calibri"/>
              </a:rPr>
              <a:t>Nú</a:t>
            </a:r>
            <a:r>
              <a:rPr sz="1500" spc="4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 </a:t>
            </a:r>
            <a:r>
              <a:rPr lang="es-ES" sz="1500" dirty="0">
                <a:latin typeface="Calibri"/>
                <a:cs typeface="Calibri"/>
              </a:rPr>
              <a:t>50 o 62.5 micras.</a:t>
            </a:r>
            <a:endParaRPr sz="1500" dirty="0">
              <a:latin typeface="Calibri"/>
              <a:cs typeface="Calibri"/>
            </a:endParaRPr>
          </a:p>
          <a:p>
            <a:pPr marL="180975" indent="-171450">
              <a:spcBef>
                <a:spcPts val="574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ancias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or</a:t>
            </a:r>
            <a:r>
              <a:rPr sz="1500" spc="-23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4" dirty="0">
                <a:latin typeface="Calibri"/>
                <a:cs typeface="Calibri"/>
              </a:rPr>
              <a:t>(&lt;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m).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0112" y="1817022"/>
            <a:ext cx="2608281" cy="1092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Fib</a:t>
            </a:r>
            <a:r>
              <a:rPr b="1" spc="-4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 </a:t>
            </a:r>
            <a:r>
              <a:rPr b="1" spc="-1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nom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(SM</a:t>
            </a:r>
            <a:r>
              <a:rPr b="1" spc="-4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)</a:t>
            </a:r>
            <a:endParaRPr lang="es-ES" b="1" spc="-8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algn="ctr"/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 err="1">
                <a:latin typeface="Calibri"/>
                <a:cs typeface="Calibri"/>
              </a:rPr>
              <a:t>Nú</a:t>
            </a:r>
            <a:r>
              <a:rPr sz="1500" spc="4" dirty="0" err="1">
                <a:latin typeface="Calibri"/>
                <a:cs typeface="Calibri"/>
              </a:rPr>
              <a:t>c</a:t>
            </a:r>
            <a:r>
              <a:rPr sz="1500" dirty="0" err="1">
                <a:latin typeface="Calibri"/>
                <a:cs typeface="Calibri"/>
              </a:rPr>
              <a:t>l</a:t>
            </a:r>
            <a:r>
              <a:rPr sz="1500" spc="-8" dirty="0" err="1">
                <a:latin typeface="Calibri"/>
                <a:cs typeface="Calibri"/>
              </a:rPr>
              <a:t>e</a:t>
            </a:r>
            <a:r>
              <a:rPr sz="1500" dirty="0" err="1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</a:t>
            </a:r>
            <a:r>
              <a:rPr sz="1500" spc="8" dirty="0">
                <a:latin typeface="Calibri"/>
                <a:cs typeface="Calibri"/>
              </a:rPr>
              <a:t>9</a:t>
            </a:r>
            <a:r>
              <a:rPr lang="es-ES" sz="1500" spc="8" dirty="0">
                <a:latin typeface="Calibri"/>
                <a:cs typeface="Calibri"/>
              </a:rPr>
              <a:t> micras.</a:t>
            </a:r>
            <a:endParaRPr sz="1500" dirty="0">
              <a:latin typeface="Calibri"/>
              <a:cs typeface="Calibri"/>
            </a:endParaRPr>
          </a:p>
          <a:p>
            <a:pPr marL="180975" indent="-171450">
              <a:spcBef>
                <a:spcPts val="574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ancias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a</a:t>
            </a: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spc="-26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4" dirty="0">
                <a:latin typeface="Calibri"/>
                <a:cs typeface="Calibri"/>
              </a:rPr>
              <a:t>(&gt;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spc="-8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)</a:t>
            </a:r>
            <a:r>
              <a:rPr lang="es-ES" sz="1500" dirty="0">
                <a:latin typeface="Calibri"/>
                <a:cs typeface="Calibri"/>
              </a:rPr>
              <a:t>.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75503" y="3647313"/>
            <a:ext cx="3257550" cy="1971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658368" y="3654171"/>
            <a:ext cx="3358134" cy="196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FD32C8B4-B783-43FF-81F1-C35848668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772023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9947E4D-2786-47DB-9117-C43C8A8CF251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894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97456C9-CEC6-4059-B376-AEB6F639303B}"/>
              </a:ext>
            </a:extLst>
          </p:cNvPr>
          <p:cNvSpPr txBox="1"/>
          <p:nvPr/>
        </p:nvSpPr>
        <p:spPr>
          <a:xfrm>
            <a:off x="2195736" y="3569384"/>
            <a:ext cx="18207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Múltiples rutas o caminos para la luz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60CFD6-4912-43B1-97CD-5F9B4BC5924F}"/>
              </a:ext>
            </a:extLst>
          </p:cNvPr>
          <p:cNvSpPr txBox="1"/>
          <p:nvPr/>
        </p:nvSpPr>
        <p:spPr>
          <a:xfrm>
            <a:off x="1136224" y="4797152"/>
            <a:ext cx="3435776" cy="803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s-MX" sz="1200" b="1" dirty="0"/>
              <a:t>Núcleo de vidrio = 50/62.5 micras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 de vidrio de 125 micras de diámetro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A95AF9-29CB-416B-9E69-D52DB43A5342}"/>
              </a:ext>
            </a:extLst>
          </p:cNvPr>
          <p:cNvSpPr txBox="1"/>
          <p:nvPr/>
        </p:nvSpPr>
        <p:spPr>
          <a:xfrm>
            <a:off x="5672728" y="4797152"/>
            <a:ext cx="3435776" cy="803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s-MX" sz="1200" b="1" dirty="0"/>
              <a:t>Núcleo de vidrio = 9 micras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 de vidrio de 125 micras de diámetro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 polimérico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5F27DAF-8ADC-4C76-8170-4719BE3DECF0}"/>
              </a:ext>
            </a:extLst>
          </p:cNvPr>
          <p:cNvSpPr txBox="1"/>
          <p:nvPr/>
        </p:nvSpPr>
        <p:spPr>
          <a:xfrm>
            <a:off x="6612287" y="3598454"/>
            <a:ext cx="18207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Un solo camino recto para la luz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9" grpId="0"/>
      <p:bldP spid="11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52829" y="1919097"/>
            <a:ext cx="4989194" cy="3798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189B3AC-EC0B-498A-9094-3C9FF287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916039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781D5E-7265-4AE0-8246-1E8E08499CF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23346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748973"/>
            <a:ext cx="3528392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guiados y no guiados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de cobre.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ópticos.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inalámbricos.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7E54ADF8-CBCD-4F02-B82D-E430AEE7B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949302"/>
            <a:ext cx="473641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024CD6-3ABB-4BF5-902F-F9386B713D67}"/>
              </a:ext>
            </a:extLst>
          </p:cNvPr>
          <p:cNvSpPr txBox="1"/>
          <p:nvPr/>
        </p:nvSpPr>
        <p:spPr>
          <a:xfrm>
            <a:off x="673011" y="1471320"/>
            <a:ext cx="7931437" cy="1070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dirty="0"/>
              <a:t>Los medios inalámbricos transportan </a:t>
            </a:r>
            <a:r>
              <a:rPr lang="es-ES" b="1" dirty="0">
                <a:solidFill>
                  <a:srgbClr val="FF0000"/>
                </a:solidFill>
              </a:rPr>
              <a:t>señales electromagnéticas </a:t>
            </a:r>
            <a:r>
              <a:rPr lang="es-ES" dirty="0"/>
              <a:t>que representan los dígitos binarios de las comunicaciones de datos mediante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frecuencias de radio </a:t>
            </a:r>
            <a:r>
              <a:rPr lang="es-ES" dirty="0"/>
              <a:t>y de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microondas</a:t>
            </a:r>
            <a:r>
              <a:rPr lang="es-ES" dirty="0"/>
              <a:t>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07884A-2339-4ACC-AFA0-28D74D8E1C18}"/>
              </a:ext>
            </a:extLst>
          </p:cNvPr>
          <p:cNvSpPr txBox="1"/>
          <p:nvPr/>
        </p:nvSpPr>
        <p:spPr>
          <a:xfrm>
            <a:off x="673010" y="2988089"/>
            <a:ext cx="3322925" cy="14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s-ES" dirty="0"/>
              <a:t>Una </a:t>
            </a:r>
            <a:r>
              <a:rPr lang="es-ES" b="1" dirty="0"/>
              <a:t>señal electromagnética</a:t>
            </a:r>
            <a:r>
              <a:rPr lang="es-ES" dirty="0"/>
              <a:t> se transmite por el espacio</a:t>
            </a:r>
            <a:r>
              <a:rPr lang="es-ES" b="1" dirty="0"/>
              <a:t> en forma de </a:t>
            </a:r>
            <a:r>
              <a:rPr lang="es-ES" b="1" dirty="0">
                <a:solidFill>
                  <a:srgbClr val="FF0000"/>
                </a:solidFill>
              </a:rPr>
              <a:t>ondas electromagnéticas</a:t>
            </a:r>
            <a:r>
              <a:rPr lang="es-ES" dirty="0"/>
              <a:t>:</a:t>
            </a: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98F4FF63-CC0A-4787-B340-550672915A70}"/>
              </a:ext>
            </a:extLst>
          </p:cNvPr>
          <p:cNvSpPr/>
          <p:nvPr/>
        </p:nvSpPr>
        <p:spPr>
          <a:xfrm>
            <a:off x="5148067" y="2546786"/>
            <a:ext cx="2258568" cy="1621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71582698-91FE-4BE0-B972-D4C1B160A77E}"/>
              </a:ext>
            </a:extLst>
          </p:cNvPr>
          <p:cNvSpPr/>
          <p:nvPr/>
        </p:nvSpPr>
        <p:spPr>
          <a:xfrm>
            <a:off x="5148067" y="4561568"/>
            <a:ext cx="2264283" cy="1624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F3762DC0-C0CE-4FE7-A056-C0FC3EB73D1D}"/>
              </a:ext>
            </a:extLst>
          </p:cNvPr>
          <p:cNvSpPr/>
          <p:nvPr/>
        </p:nvSpPr>
        <p:spPr>
          <a:xfrm>
            <a:off x="5214205" y="3501008"/>
            <a:ext cx="2626820" cy="1991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4586D61E-7B31-4538-801B-3FB11314C4A7}"/>
              </a:ext>
            </a:extLst>
          </p:cNvPr>
          <p:cNvSpPr/>
          <p:nvPr/>
        </p:nvSpPr>
        <p:spPr>
          <a:xfrm>
            <a:off x="5508104" y="1798191"/>
            <a:ext cx="1813464" cy="13027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5A981E6-1BD6-495F-9C12-0BACD04F835C}"/>
              </a:ext>
            </a:extLst>
          </p:cNvPr>
          <p:cNvSpPr txBox="1"/>
          <p:nvPr/>
        </p:nvSpPr>
        <p:spPr>
          <a:xfrm>
            <a:off x="827584" y="2016274"/>
            <a:ext cx="3135073" cy="2403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spc="-19" dirty="0">
                <a:latin typeface="Calibri"/>
                <a:cs typeface="Calibri"/>
              </a:rPr>
              <a:t>Las </a:t>
            </a:r>
            <a:r>
              <a:rPr lang="es-ES" b="1" spc="-19" dirty="0">
                <a:solidFill>
                  <a:srgbClr val="FF0000"/>
                </a:solidFill>
                <a:latin typeface="Calibri"/>
                <a:cs typeface="Calibri"/>
              </a:rPr>
              <a:t>ondas electromagnéticas (OEM) </a:t>
            </a:r>
            <a:r>
              <a:rPr lang="es-ES" spc="-19" dirty="0">
                <a:latin typeface="Calibri"/>
                <a:cs typeface="Calibri"/>
              </a:rPr>
              <a:t>son generadas por cargas eléctricas que oscilan por un conductor, como podría ser una antena, y que está compuesta por campos eléctricos y magnéticos.</a:t>
            </a:r>
            <a:endParaRPr lang="es-MX" spc="-19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7583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Propiedades de las 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07884A-2339-4ACC-AFA0-28D74D8E1C18}"/>
              </a:ext>
            </a:extLst>
          </p:cNvPr>
          <p:cNvSpPr txBox="1"/>
          <p:nvPr/>
        </p:nvSpPr>
        <p:spPr>
          <a:xfrm>
            <a:off x="606282" y="1628800"/>
            <a:ext cx="8214190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Longitud de onda </a:t>
            </a:r>
            <a:r>
              <a:rPr lang="el-GR" sz="1600" b="1" i="0" dirty="0">
                <a:solidFill>
                  <a:srgbClr val="000000"/>
                </a:solidFill>
                <a:effectLst/>
              </a:rPr>
              <a:t>(</a:t>
            </a:r>
            <a:r>
              <a:rPr lang="el-GR" sz="1600" b="0" i="0" dirty="0">
                <a:solidFill>
                  <a:srgbClr val="000000"/>
                </a:solidFill>
                <a:effectLst/>
              </a:rPr>
              <a:t>λ</a:t>
            </a:r>
            <a:r>
              <a:rPr lang="el-GR" sz="1600" b="1" i="0" dirty="0">
                <a:solidFill>
                  <a:srgbClr val="000000"/>
                </a:solidFill>
                <a:effectLst/>
              </a:rPr>
              <a:t>)</a:t>
            </a:r>
            <a:r>
              <a:rPr lang="es-ES" sz="1600" b="1" dirty="0"/>
              <a:t>: </a:t>
            </a:r>
            <a:r>
              <a:rPr lang="es-ES" sz="1600" dirty="0"/>
              <a:t>La distancia entre dos picos. Se mide en metros (m).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Amplitud (A) : </a:t>
            </a:r>
            <a:r>
              <a:rPr lang="es-ES" sz="1600" dirty="0"/>
              <a:t>La distancia entre el pico y el punto medio de la onda)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Frecuencia (F): </a:t>
            </a:r>
            <a:r>
              <a:rPr lang="es-ES" sz="1600" dirty="0"/>
              <a:t>Cuantas ondas llegan al receptor por segundo. Se mide en Hertz (</a:t>
            </a:r>
            <a:r>
              <a:rPr lang="es-ES" sz="1600" dirty="0" err="1"/>
              <a:t>hz</a:t>
            </a:r>
            <a:r>
              <a:rPr lang="es-ES" sz="160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effectLst/>
              </a:rPr>
              <a:t>Período (T): </a:t>
            </a:r>
            <a:r>
              <a:rPr lang="es-MX" sz="1600" dirty="0">
                <a:effectLst/>
              </a:rPr>
              <a:t>El tiempo transcurrido para que se realice una onda completa. Se mide en segundos (</a:t>
            </a:r>
            <a:r>
              <a:rPr lang="es-MX" sz="1600" dirty="0" err="1">
                <a:effectLst/>
              </a:rPr>
              <a:t>seg</a:t>
            </a:r>
            <a:r>
              <a:rPr lang="es-MX" sz="1600" dirty="0">
                <a:effectLst/>
              </a:rPr>
              <a:t>).</a:t>
            </a:r>
            <a:endParaRPr lang="es-ES" sz="16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48CDF55-3B77-4F5B-A4C2-E2C28FF98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717032"/>
            <a:ext cx="3942857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43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676" y="476672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17140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395536" y="1124744"/>
            <a:ext cx="8352928" cy="2303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El espectro electromagnético es el conjunto de señales electromagnéticas, ordenadas según su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frecuencia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y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longitud de onda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Los usos del espectro electromagnético pueden ser muy diversos. Por ejemplo: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1400" b="1" dirty="0">
                <a:solidFill>
                  <a:srgbClr val="FF0000"/>
                </a:solidFill>
              </a:rPr>
              <a:t>ondas de frecuencia de radio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. 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Se emplean para transmitir información por el aire, tales como: Emisiones de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televisión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o </a:t>
            </a:r>
            <a:r>
              <a:rPr lang="es-ES" sz="1400" b="1" dirty="0" err="1">
                <a:solidFill>
                  <a:schemeClr val="bg2">
                    <a:lumMod val="25000"/>
                  </a:schemeClr>
                </a:solidFill>
              </a:rPr>
              <a:t>WiFi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 </a:t>
            </a:r>
            <a:r>
              <a:rPr lang="es-ES" sz="1400" b="1" dirty="0">
                <a:solidFill>
                  <a:srgbClr val="FF0000"/>
                </a:solidFill>
              </a:rPr>
              <a:t>microondas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 Se emplean para transmitir información y también para calentar comida 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en los </a:t>
            </a:r>
            <a:r>
              <a:rPr lang="es-ES" sz="1400" b="1" i="0" dirty="0">
                <a:solidFill>
                  <a:schemeClr val="bg2">
                    <a:lumMod val="25000"/>
                  </a:schemeClr>
                </a:solidFill>
                <a:effectLst/>
              </a:rPr>
              <a:t>hornos de microondas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E15453E-7066-4AEC-8F06-932CF0162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234207"/>
            <a:ext cx="6048852" cy="321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52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55585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251520" y="1116842"/>
            <a:ext cx="8712968" cy="2938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La </a:t>
            </a:r>
            <a:r>
              <a:rPr lang="es-ES" sz="1200" b="1" dirty="0">
                <a:solidFill>
                  <a:srgbClr val="FF0000"/>
                </a:solidFill>
              </a:rPr>
              <a:t>radiación ultravioleta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Es emitida por el Sol.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La </a:t>
            </a:r>
            <a:r>
              <a:rPr lang="es-ES" sz="1200" b="1" dirty="0">
                <a:solidFill>
                  <a:srgbClr val="FF0000"/>
                </a:solidFill>
              </a:rPr>
              <a:t>radiación infrarroja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Se emplea en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controles remotos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, que de otro modo tendrían que acudir a las ondas de radio y generarían “ruido ambiental” para otras formas más importantes de transmisión de datos, como el </a:t>
            </a:r>
            <a:r>
              <a:rPr lang="es-ES" sz="1200" dirty="0" err="1">
                <a:solidFill>
                  <a:schemeClr val="bg2">
                    <a:lumMod val="25000"/>
                  </a:schemeClr>
                </a:solidFill>
              </a:rPr>
              <a:t>Wi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-Fi. También se emplean señales infrarrojas, en la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transmisión digital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 de datos a corta distancia entre las computadoras y sus periféricos cercanos. 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1200" b="1" dirty="0">
                <a:solidFill>
                  <a:srgbClr val="FF0000"/>
                </a:solidFill>
              </a:rPr>
              <a:t>espectro de luz visible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Hace visibles las cosas. Además, puede aprovecharse para otros mecanismos visuales como el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cine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, las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linternas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, etc.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Los </a:t>
            </a:r>
            <a:r>
              <a:rPr lang="es-ES" sz="1200" b="1" dirty="0">
                <a:solidFill>
                  <a:srgbClr val="FF0000"/>
                </a:solidFill>
              </a:rPr>
              <a:t>rayos X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Se emplean en la medicina para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 tomar impresiones visuales 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del interior de nuestros cuerpos, como de nuestros huesos.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Los </a:t>
            </a:r>
            <a:r>
              <a:rPr lang="es-ES" sz="1200" b="1" dirty="0">
                <a:solidFill>
                  <a:srgbClr val="FF0000"/>
                </a:solidFill>
              </a:rPr>
              <a:t>rayos gamma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 Se emplean como forma de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radioterapia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 o tratamiento para el cáncer, dado que destruyen el ADN de las células que se reproducen desordenadamente.</a:t>
            </a: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F9F31C-74C5-4E72-B1C2-BE05A7F1D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113241"/>
            <a:ext cx="6026284" cy="24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0527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555585"/>
            <a:ext cx="655272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 – Rango de frecuencias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647483" y="1159574"/>
            <a:ext cx="7849033" cy="294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 continuación podemos ver el rango de frecuencias que habitualmente se utilizan en las comunicaciones: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Radio AM: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10MHz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Radio FM: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100MHz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Televisión: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Muchas frecuencias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470MHz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800MHz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y otras.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Teléfonos celulares: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850MHz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1900MHz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y otras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 err="1">
                <a:solidFill>
                  <a:srgbClr val="FF0000"/>
                </a:solidFill>
                <a:effectLst/>
                <a:latin typeface="AsapRegular"/>
              </a:rPr>
              <a:t>Wi</a:t>
            </a: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-Fi: </a:t>
            </a:r>
            <a:r>
              <a:rPr lang="es-MX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AsapRegular"/>
              </a:rPr>
              <a:t>2.4GHz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Satélite: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3.5GHz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 err="1">
                <a:solidFill>
                  <a:srgbClr val="FF0000"/>
                </a:solidFill>
                <a:effectLst/>
                <a:latin typeface="AsapRegular"/>
              </a:rPr>
              <a:t>Wi</a:t>
            </a: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-Fi: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5GHz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n 3" descr="Un conjunto de letras negras en un fondo negro&#10;&#10;Descripción generada automáticamente con confianza baja">
            <a:extLst>
              <a:ext uri="{FF2B5EF4-FFF2-40B4-BE49-F238E27FC236}">
                <a16:creationId xmlns:a16="http://schemas.microsoft.com/office/drawing/2014/main" id="{C095B87B-4CF5-41CB-8D37-17CBBF110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07" y="5405702"/>
            <a:ext cx="6299969" cy="11916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8FAC53-2BF0-4A21-A04E-649478270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3032356"/>
            <a:ext cx="5688632" cy="226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6451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841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88257" y="1988840"/>
            <a:ext cx="3323703" cy="1703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chemeClr val="bg2">
                    <a:lumMod val="25000"/>
                  </a:schemeClr>
                </a:solidFill>
                <a:effectLst/>
                <a:latin typeface="Century Gothic" panose="020B0502020202020204" pitchFamily="34" charset="0"/>
              </a:rPr>
              <a:t>Ondas de radio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Microondas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chemeClr val="bg2">
                    <a:lumMod val="25000"/>
                  </a:schemeClr>
                </a:solidFill>
                <a:effectLst/>
                <a:latin typeface="Century Gothic" panose="020B0502020202020204" pitchFamily="34" charset="0"/>
              </a:rPr>
              <a:t>Satélites</a:t>
            </a:r>
          </a:p>
          <a:p>
            <a:pPr algn="l"/>
            <a:endParaRPr lang="es-ES" sz="1400" b="0" i="0" dirty="0">
              <a:solidFill>
                <a:srgbClr val="333333"/>
              </a:solidFill>
              <a:effectLst/>
              <a:latin typeface="AsapRegular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4A03548A-9A3E-412E-9B56-FD9679D26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48880"/>
            <a:ext cx="68294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7817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55585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de radio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27584" y="1268760"/>
            <a:ext cx="7632848" cy="2850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Son las más usadas, 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 emplean para transmitir información por el aire, tales como: Emisiones de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televisión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o </a:t>
            </a:r>
            <a:r>
              <a:rPr lang="es-ES" sz="1400" b="1" dirty="0" err="1">
                <a:solidFill>
                  <a:schemeClr val="bg2">
                    <a:lumMod val="25000"/>
                  </a:schemeClr>
                </a:solidFill>
              </a:rPr>
              <a:t>WiFi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Tienen un rango de ancho de banda entre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3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</a:rPr>
              <a:t>Khz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y los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300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</a:rPr>
              <a:t>Ghz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Radio AM:</a:t>
            </a:r>
            <a:r>
              <a:rPr lang="es-ES" sz="1400" b="0" i="0" dirty="0">
                <a:solidFill>
                  <a:srgbClr val="FF0000"/>
                </a:solidFill>
                <a:effectLst/>
                <a:latin typeface="AsapRegular"/>
              </a:rPr>
              <a:t>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10MHz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  <a:latin typeface="AsapRegular"/>
              </a:rPr>
              <a:t>Radio FM</a:t>
            </a: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:</a:t>
            </a:r>
            <a:r>
              <a:rPr lang="es-ES" sz="1400" b="0" i="0" dirty="0">
                <a:solidFill>
                  <a:srgbClr val="FF0000"/>
                </a:solidFill>
                <a:effectLst/>
                <a:latin typeface="AsapRegular"/>
              </a:rPr>
              <a:t>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100MHz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Televisión: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Muchas frecuencias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470MHz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 a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800MHz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, y otras.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  <a:latin typeface="AsapRegular"/>
              </a:rPr>
              <a:t>Señal </a:t>
            </a:r>
            <a:r>
              <a:rPr lang="es-ES" sz="1400" b="1" dirty="0" err="1">
                <a:solidFill>
                  <a:srgbClr val="FF0000"/>
                </a:solidFill>
                <a:latin typeface="AsapRegular"/>
              </a:rPr>
              <a:t>WiFi</a:t>
            </a:r>
            <a:r>
              <a:rPr lang="es-ES" sz="1400" b="1" dirty="0">
                <a:solidFill>
                  <a:srgbClr val="FF0000"/>
                </a:solidFill>
                <a:latin typeface="AsapRegular"/>
              </a:rPr>
              <a:t>: </a:t>
            </a:r>
            <a:r>
              <a:rPr lang="es-ES" sz="1400" b="1" dirty="0">
                <a:solidFill>
                  <a:srgbClr val="333333"/>
                </a:solidFill>
                <a:latin typeface="AsapRegular"/>
              </a:rPr>
              <a:t>2.4 </a:t>
            </a:r>
            <a:r>
              <a:rPr lang="es-ES" sz="1400" b="1" dirty="0" err="1">
                <a:solidFill>
                  <a:srgbClr val="333333"/>
                </a:solidFill>
                <a:latin typeface="AsapRegular"/>
              </a:rPr>
              <a:t>Ghz</a:t>
            </a:r>
            <a:r>
              <a:rPr lang="es-ES" sz="1400" dirty="0">
                <a:solidFill>
                  <a:srgbClr val="333333"/>
                </a:solidFill>
                <a:latin typeface="AsapRegular"/>
              </a:rPr>
              <a:t> Y </a:t>
            </a:r>
            <a:r>
              <a:rPr lang="es-ES" sz="1400" b="1" dirty="0">
                <a:solidFill>
                  <a:srgbClr val="333333"/>
                </a:solidFill>
                <a:latin typeface="AsapRegular"/>
              </a:rPr>
              <a:t>5 </a:t>
            </a:r>
            <a:r>
              <a:rPr lang="es-ES" sz="1400" b="1" dirty="0" err="1">
                <a:solidFill>
                  <a:srgbClr val="333333"/>
                </a:solidFill>
                <a:latin typeface="AsapRegular"/>
              </a:rPr>
              <a:t>Ghz</a:t>
            </a:r>
            <a:endParaRPr lang="es-ES" sz="1400" b="1" i="0" dirty="0">
              <a:solidFill>
                <a:srgbClr val="333333"/>
              </a:solidFill>
              <a:effectLst/>
              <a:latin typeface="AsapRegular"/>
            </a:endParaRPr>
          </a:p>
          <a:p>
            <a:pPr algn="l"/>
            <a:endParaRPr lang="es-ES" sz="1400" b="0" i="0" dirty="0">
              <a:solidFill>
                <a:srgbClr val="333333"/>
              </a:solidFill>
              <a:effectLst/>
              <a:latin typeface="AsapRegular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59219A-86B1-484A-8387-148867515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429000"/>
            <a:ext cx="2160240" cy="29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6870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80" y="906484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Microondas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18071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27584" y="1700808"/>
            <a:ext cx="4752528" cy="2778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Su ancho de banda varia entre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Para la comunicación de microondas terrestres se deben usar antenas parabólicas, las cuales deben estar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alineadas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o tener visión directa entre ellas, además entre mayor sea la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altura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mayor el alcance.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Sus problemas se dan perdidas de datos por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atenuación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interferencias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 y es muy sensible a las malas condiciones atmosféricas.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73CBBD8-E043-4F49-905C-053249402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576" y="1863037"/>
            <a:ext cx="2252599" cy="245380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B5D796C-627D-4EB0-BB0B-9CB2A248D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767101"/>
            <a:ext cx="4087338" cy="123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905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F9DBA315-D833-45C2-8A3B-8583FBF6E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2016224" cy="1975898"/>
          </a:xfrm>
          <a:prstGeom prst="rect">
            <a:avLst/>
          </a:prstGeom>
        </p:spPr>
      </p:pic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906484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Satélite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80717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323528" y="1941832"/>
            <a:ext cx="8280920" cy="70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Conocidos como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microondas por satélite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realizan la transmisión de todo tipo de datos, imágenes, etc., según el fin con que se han creado.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89E670-2852-4EF3-9DE8-FE95E709D532}"/>
              </a:ext>
            </a:extLst>
          </p:cNvPr>
          <p:cNvSpPr txBox="1"/>
          <p:nvPr/>
        </p:nvSpPr>
        <p:spPr>
          <a:xfrm>
            <a:off x="323528" y="2813895"/>
            <a:ext cx="4248472" cy="3329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satélite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en si no procesa información sino que actúan como un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repetidor-amplificador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y puede cubrir un amplio espacio de espectro terrestre.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 microondas por satélite manejan un ancho de banda entre los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y los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30 </a:t>
            </a:r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</a:rPr>
              <a:t>Ghz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Son usados para: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Sistemas de televisión.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Transmisión telefónica a larga distancia. 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Redes privadas. </a:t>
            </a:r>
            <a:endParaRPr lang="es-MX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E439B1C-54CE-4EFA-83E3-9873C3944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852936"/>
            <a:ext cx="3852428" cy="24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84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769393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340768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1983706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437856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080793"/>
            <a:ext cx="3643312" cy="10341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Ondas de radio</a:t>
            </a:r>
            <a:endParaRPr lang="es-ES_tradnl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983956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216163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069253FC-52A6-4B7E-B893-87B9E83FE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02355"/>
            <a:ext cx="4104456" cy="2815657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02481" y="2102659"/>
            <a:ext cx="4486808" cy="142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Bluetooth: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-Max: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802.16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5551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Medios inalámbricos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E7C64DDA-814C-45BB-9962-5F313C80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424" y="1059572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Tipos de medios inalámbricos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60370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8864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8D48D18B-B2B2-4A0F-9636-200ABBD9B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4019"/>
              </p:ext>
            </p:extLst>
          </p:nvPr>
        </p:nvGraphicFramePr>
        <p:xfrm>
          <a:off x="1619673" y="1710734"/>
          <a:ext cx="5904656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5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5979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CCE185B3-33B5-4E32-AA80-EEBA18F5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68999"/>
              </p:ext>
            </p:extLst>
          </p:nvPr>
        </p:nvGraphicFramePr>
        <p:xfrm>
          <a:off x="1629617" y="2306885"/>
          <a:ext cx="5904656" cy="1188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719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 err="1">
                          <a:latin typeface="Calibri"/>
                          <a:cs typeface="Calibri"/>
                        </a:rPr>
                        <a:t>Se</a:t>
                      </a:r>
                      <a:r>
                        <a:rPr sz="1800" spc="5" dirty="0" err="1">
                          <a:latin typeface="Calibri"/>
                          <a:cs typeface="Calibri"/>
                        </a:rPr>
                        <a:t>ñ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ales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s-ES"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éct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20" dirty="0" err="1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as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</a:t>
                      </a: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4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35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66DDEAFC-590B-4AB9-89EA-726E18437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64815"/>
              </p:ext>
            </p:extLst>
          </p:nvPr>
        </p:nvGraphicFramePr>
        <p:xfrm>
          <a:off x="1619673" y="3647739"/>
          <a:ext cx="5904656" cy="664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94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FIB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ÓPTICA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Impulsos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uz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moda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endParaRPr lang="es-ES"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Monomodo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011C8765-6398-4036-9656-2B97EF043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75396"/>
              </p:ext>
            </p:extLst>
          </p:nvPr>
        </p:nvGraphicFramePr>
        <p:xfrm>
          <a:off x="1619672" y="4552590"/>
          <a:ext cx="5904656" cy="124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020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INALÁMB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Onda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adio</a:t>
                      </a: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ic</a:t>
                      </a:r>
                      <a:r>
                        <a:rPr sz="1800" spc="-30" dirty="0" err="1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oond</a:t>
                      </a:r>
                      <a:r>
                        <a:rPr sz="1800" spc="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s</a:t>
                      </a:r>
                      <a:endParaRPr lang="es-ES" sz="1800" spc="-5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lang="es-MX" sz="1800" spc="-5" dirty="0">
                          <a:latin typeface="Calibri"/>
                          <a:cs typeface="Calibri"/>
                        </a:rPr>
                        <a:t>Satélite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WLA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lang="es-MX" sz="1800" spc="-5" dirty="0">
                          <a:latin typeface="Calibri"/>
                          <a:cs typeface="Calibri"/>
                        </a:rPr>
                        <a:t>i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14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 – Blu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ooth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él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Wi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x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38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  <a:p>
            <a:pPr>
              <a:defRPr/>
            </a:pP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Formatos básicos de medios de red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6D82E12-EF26-4221-888B-AB821867D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83768" y="1412776"/>
            <a:ext cx="5209462" cy="462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F71473C-1DAE-42CA-9EDE-DF0DEEF46D86}"/>
              </a:ext>
            </a:extLst>
          </p:cNvPr>
          <p:cNvSpPr txBox="1"/>
          <p:nvPr/>
        </p:nvSpPr>
        <p:spPr>
          <a:xfrm>
            <a:off x="6300192" y="4869160"/>
            <a:ext cx="1224136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Señales de ondas de radio o microondas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tecnología inalámbrica</a:t>
            </a:r>
          </a:p>
        </p:txBody>
      </p:sp>
    </p:spTree>
    <p:extLst>
      <p:ext uri="{BB962C8B-B14F-4D97-AF65-F5344CB8AC3E}">
        <p14:creationId xmlns:p14="http://schemas.microsoft.com/office/powerpoint/2010/main" val="72855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8 CuadroTexto"/>
          <p:cNvSpPr txBox="1">
            <a:spLocks noChangeArrowheads="1"/>
          </p:cNvSpPr>
          <p:nvPr/>
        </p:nvSpPr>
        <p:spPr bwMode="auto">
          <a:xfrm>
            <a:off x="642938" y="1340768"/>
            <a:ext cx="7858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Consta de un alambre de cobre duro en su parte central rodeado por un material aislante. Este material aislante está rodeado por una malla metálica que a su vez está cubierta por una capa de plástico protectora.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2938" y="764704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21535"/>
            <a:ext cx="49720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8" y="344740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más caro que el par trenzado, pero puede transmitir una gran cantidad de datos más rápido que el par trenzado y no sufre interferencias eléctricas.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38" y="4267838"/>
            <a:ext cx="7929562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  <a:defRPr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cable muy popular en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industria de la televisión por cable. 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642938" y="268855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primera generación de redes utilizaban cable coaxial y se sigue usando para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tendidos mayores de 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42045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4" grpId="0"/>
      <p:bldP spid="1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3944" y="3989898"/>
            <a:ext cx="3416427" cy="992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063925" y="1971123"/>
            <a:ext cx="5022342" cy="2996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57683" y="2015108"/>
            <a:ext cx="3528441" cy="1314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581331" y="3469596"/>
            <a:ext cx="1339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56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wi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-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x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Cable</a:t>
            </a:r>
            <a:endParaRPr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9DB1953-67DD-4119-89A5-144F5ABBCD6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652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E58F2546-AE6C-4DFA-B594-CAEEB1B44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84" y="1507919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2492896"/>
            <a:ext cx="2563614" cy="1656489"/>
          </a:xfrm>
          <a:prstGeom prst="rect">
            <a:avLst/>
          </a:prstGeom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293" name="10 CuadroTexto"/>
          <p:cNvSpPr txBox="1">
            <a:spLocks noChangeArrowheads="1"/>
          </p:cNvSpPr>
          <p:nvPr/>
        </p:nvSpPr>
        <p:spPr bwMode="auto">
          <a:xfrm>
            <a:off x="576118" y="1539280"/>
            <a:ext cx="7858125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Consiste de dos alambres de cobre aislados con un recubrimiento plástico, que se entrelazan en forma helicoidal. 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94" name="11 CuadroTexto"/>
          <p:cNvSpPr txBox="1">
            <a:spLocks noChangeArrowheads="1"/>
          </p:cNvSpPr>
          <p:nvPr/>
        </p:nvSpPr>
        <p:spPr bwMode="auto">
          <a:xfrm>
            <a:off x="714374" y="2642797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sido usado por años en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líneas telefónicas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12 CuadroTexto"/>
          <p:cNvSpPr txBox="1">
            <a:spLocks noChangeArrowheads="1"/>
          </p:cNvSpPr>
          <p:nvPr/>
        </p:nvSpPr>
        <p:spPr bwMode="auto">
          <a:xfrm>
            <a:off x="767526" y="5974314"/>
            <a:ext cx="7932473" cy="373628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UTP significa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'sin blindaje‘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por lo que no incorpora ninguna malla metálica que lo rodee. </a:t>
            </a:r>
          </a:p>
        </p:txBody>
      </p:sp>
      <p:sp>
        <p:nvSpPr>
          <p:cNvPr id="12296" name="13 CuadroTexto"/>
          <p:cNvSpPr txBox="1">
            <a:spLocks noChangeArrowheads="1"/>
          </p:cNvSpPr>
          <p:nvPr/>
        </p:nvSpPr>
        <p:spPr bwMode="auto">
          <a:xfrm>
            <a:off x="1040754" y="4354980"/>
            <a:ext cx="71437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El cable es más económico, flexible, delgado y fácil de instalar.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714374" y="3152385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más popular para la implementación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3 CuadroTexto"/>
          <p:cNvSpPr txBox="1">
            <a:spLocks noChangeArrowheads="1"/>
          </p:cNvSpPr>
          <p:nvPr/>
        </p:nvSpPr>
        <p:spPr bwMode="auto">
          <a:xfrm>
            <a:off x="1040754" y="4866191"/>
            <a:ext cx="71437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Presenta menor protección frente a interferencias electromagnéticas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83568" y="3664701"/>
            <a:ext cx="5112568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limita a un tendido recomendado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38621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  <p:bldP spid="12294" grpId="0"/>
      <p:bldP spid="12295" grpId="0" animBg="1"/>
      <p:bldP spid="12296" grpId="0"/>
      <p:bldP spid="11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39772" y="2196845"/>
            <a:ext cx="6404228" cy="3485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79451" y="2296288"/>
            <a:ext cx="2171700" cy="1571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38734" y="1969675"/>
            <a:ext cx="28784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Unshiel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3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3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2B45743-1F10-46DF-8962-B43028AA1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106280-6B42-419A-A5A0-2E66DFE6B98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3930</TotalTime>
  <Words>1729</Words>
  <Application>Microsoft Office PowerPoint</Application>
  <PresentationFormat>Presentación en pantalla (4:3)</PresentationFormat>
  <Paragraphs>214</Paragraphs>
  <Slides>30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43" baseType="lpstr">
      <vt:lpstr>Arial</vt:lpstr>
      <vt:lpstr>AsapRegular</vt:lpstr>
      <vt:lpstr>Calibri</vt:lpstr>
      <vt:lpstr>Calibri Light</vt:lpstr>
      <vt:lpstr>Century Gothic</vt:lpstr>
      <vt:lpstr>Courier New</vt:lpstr>
      <vt:lpstr>Dom Casual</vt:lpstr>
      <vt:lpstr>inherit</vt:lpstr>
      <vt:lpstr>Monotype Sorts</vt:lpstr>
      <vt:lpstr>Times New Roman</vt:lpstr>
      <vt:lpstr>Wingdings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164</cp:revision>
  <cp:lastPrinted>2020-02-27T15:33:41Z</cp:lastPrinted>
  <dcterms:created xsi:type="dcterms:W3CDTF">2013-06-11T22:32:36Z</dcterms:created>
  <dcterms:modified xsi:type="dcterms:W3CDTF">2022-05-15T23:13:52Z</dcterms:modified>
</cp:coreProperties>
</file>