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  <p:sldMasterId id="2147483945" r:id="rId2"/>
  </p:sldMasterIdLst>
  <p:notesMasterIdLst>
    <p:notesMasterId r:id="rId18"/>
  </p:notesMasterIdLst>
  <p:handoutMasterIdLst>
    <p:handoutMasterId r:id="rId19"/>
  </p:handoutMasterIdLst>
  <p:sldIdLst>
    <p:sldId id="500" r:id="rId3"/>
    <p:sldId id="912" r:id="rId4"/>
    <p:sldId id="993" r:id="rId5"/>
    <p:sldId id="913" r:id="rId6"/>
    <p:sldId id="998" r:id="rId7"/>
    <p:sldId id="999" r:id="rId8"/>
    <p:sldId id="1001" r:id="rId9"/>
    <p:sldId id="1002" r:id="rId10"/>
    <p:sldId id="1003" r:id="rId11"/>
    <p:sldId id="1004" r:id="rId12"/>
    <p:sldId id="995" r:id="rId13"/>
    <p:sldId id="1005" r:id="rId14"/>
    <p:sldId id="1006" r:id="rId15"/>
    <p:sldId id="1007" r:id="rId16"/>
    <p:sldId id="1008" r:id="rId17"/>
  </p:sldIdLst>
  <p:sldSz cx="9144000" cy="6858000" type="screen4x3"/>
  <p:notesSz cx="7010400" cy="9296400"/>
  <p:defaultTextStyle>
    <a:defPPr>
      <a:defRPr lang="en-US"/>
    </a:defPPr>
    <a:lvl1pPr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ctr" rtl="0" eaLnBrk="0" fontAlgn="base" hangingPunct="0">
      <a:lnSpc>
        <a:spcPct val="90000"/>
      </a:lnSpc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ane Gibbons" initials="JG" lastIdx="12" clrIdx="0"/>
  <p:cmAuthor id="1" name="Rodrigo Floriano" initials="RF" lastIdx="2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C0C0C4"/>
    <a:srgbClr val="678DC5"/>
    <a:srgbClr val="3E67A4"/>
    <a:srgbClr val="3E8DC5"/>
    <a:srgbClr val="5F5F65"/>
    <a:srgbClr val="7E7E86"/>
    <a:srgbClr val="FFFFFF"/>
    <a:srgbClr val="8E8E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46" autoAdjust="0"/>
    <p:restoredTop sz="79525" autoAdjust="0"/>
  </p:normalViewPr>
  <p:slideViewPr>
    <p:cSldViewPr snapToGrid="0">
      <p:cViewPr varScale="1">
        <p:scale>
          <a:sx n="110" d="100"/>
          <a:sy n="110" d="100"/>
        </p:scale>
        <p:origin x="146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5022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-840" y="-78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0.xml"/><Relationship Id="rId13" Type="http://schemas.openxmlformats.org/officeDocument/2006/relationships/slide" Target="slides/slide15.xml"/><Relationship Id="rId3" Type="http://schemas.openxmlformats.org/officeDocument/2006/relationships/slide" Target="slides/slide5.xml"/><Relationship Id="rId7" Type="http://schemas.openxmlformats.org/officeDocument/2006/relationships/slide" Target="slides/slide9.xml"/><Relationship Id="rId12" Type="http://schemas.openxmlformats.org/officeDocument/2006/relationships/slide" Target="slides/slide14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8.xml"/><Relationship Id="rId11" Type="http://schemas.openxmlformats.org/officeDocument/2006/relationships/slide" Target="slides/slide13.xml"/><Relationship Id="rId5" Type="http://schemas.openxmlformats.org/officeDocument/2006/relationships/slide" Target="slides/slide7.xml"/><Relationship Id="rId10" Type="http://schemas.openxmlformats.org/officeDocument/2006/relationships/slide" Target="slides/slide12.xml"/><Relationship Id="rId4" Type="http://schemas.openxmlformats.org/officeDocument/2006/relationships/slide" Target="slides/slide6.xml"/><Relationship Id="rId9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1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3" name="Rectangle 12"/>
          <p:cNvSpPr>
            <a:spLocks noChangeArrowheads="1"/>
          </p:cNvSpPr>
          <p:nvPr/>
        </p:nvSpPr>
        <p:spPr bwMode="auto">
          <a:xfrm>
            <a:off x="57150" y="8785225"/>
            <a:ext cx="2619375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5124" name="Line 13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25" name="Rectangle 14"/>
          <p:cNvSpPr>
            <a:spLocks noChangeArrowheads="1"/>
          </p:cNvSpPr>
          <p:nvPr/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819" tIns="0" rIns="18819" bIns="0" anchor="b"/>
          <a:lstStyle/>
          <a:p>
            <a:pPr algn="r" defTabSz="903288">
              <a:lnSpc>
                <a:spcPct val="100000"/>
              </a:lnSpc>
            </a:pPr>
            <a:fld id="{22244E67-557B-7741-B9F5-F61AA18495DF}" type="slidenum">
              <a:rPr lang="en-US" sz="800"/>
              <a:pPr algn="r" defTabSz="903288">
                <a:lnSpc>
                  <a:spcPct val="100000"/>
                </a:lnSpc>
              </a:pPr>
              <a:t>‹Nº›</a:t>
            </a:fld>
            <a:endParaRPr lang="es-ES" sz="800"/>
          </a:p>
        </p:txBody>
      </p:sp>
    </p:spTree>
    <p:extLst>
      <p:ext uri="{BB962C8B-B14F-4D97-AF65-F5344CB8AC3E}">
        <p14:creationId xmlns:p14="http://schemas.microsoft.com/office/powerpoint/2010/main" val="218101517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8"/>
          <p:cNvSpPr>
            <a:spLocks noChangeArrowheads="1"/>
          </p:cNvSpPr>
          <p:nvPr/>
        </p:nvSpPr>
        <p:spPr bwMode="auto">
          <a:xfrm>
            <a:off x="6249988" y="8609013"/>
            <a:ext cx="449262" cy="21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7" name="Rectangle 9"/>
          <p:cNvSpPr>
            <a:spLocks noChangeArrowheads="1"/>
          </p:cNvSpPr>
          <p:nvPr/>
        </p:nvSpPr>
        <p:spPr bwMode="auto">
          <a:xfrm>
            <a:off x="57150" y="8785225"/>
            <a:ext cx="3421856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5667" tIns="50185" rIns="95667" bIns="50185">
            <a:spAutoFit/>
          </a:bodyPr>
          <a:lstStyle/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/>
              <a:t>© 2006 Cisco Systems, Inc. Todos los derechos reservados.</a:t>
            </a:r>
          </a:p>
          <a:p>
            <a:pPr algn="l" defTabSz="611188">
              <a:lnSpc>
                <a:spcPct val="100000"/>
              </a:lnSpc>
              <a:tabLst>
                <a:tab pos="2387600" algn="l"/>
                <a:tab pos="4830763" algn="l"/>
              </a:tabLst>
            </a:pPr>
            <a:r>
              <a:rPr lang="es-ES" sz="800" dirty="0" err="1"/>
              <a:t>Presentation_ID.scr</a:t>
            </a:r>
            <a:endParaRPr lang="es-ES" sz="800" dirty="0"/>
          </a:p>
        </p:txBody>
      </p:sp>
      <p:sp>
        <p:nvSpPr>
          <p:cNvPr id="6148" name="Line 10"/>
          <p:cNvSpPr>
            <a:spLocks noChangeShapeType="1"/>
          </p:cNvSpPr>
          <p:nvPr/>
        </p:nvSpPr>
        <p:spPr bwMode="auto">
          <a:xfrm>
            <a:off x="152400" y="8799513"/>
            <a:ext cx="6653213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3307" name="Rectangle 1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929313" y="8680450"/>
            <a:ext cx="812800" cy="287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819" tIns="0" rIns="18819" bIns="0" numCol="1" anchor="b" anchorCtr="0" compatLnSpc="1">
            <a:prstTxWarp prst="textNoShape">
              <a:avLst/>
            </a:prstTxWarp>
          </a:bodyPr>
          <a:lstStyle>
            <a:lvl1pPr algn="r" defTabSz="903288">
              <a:lnSpc>
                <a:spcPct val="100000"/>
              </a:lnSpc>
              <a:defRPr sz="800" smtClean="0">
                <a:cs typeface="+mn-cs"/>
              </a:defRPr>
            </a:lvl1pPr>
          </a:lstStyle>
          <a:p>
            <a:pPr>
              <a:defRPr/>
            </a:pPr>
            <a:fld id="{F4CE0E46-7F05-B940-8356-5580BE265E49}" type="slidenum">
              <a:rPr lang="en-U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6150" name="Rectangle 12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3125" y="244475"/>
            <a:ext cx="5321300" cy="3990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</p:sp>
      <p:sp>
        <p:nvSpPr>
          <p:cNvPr id="183309" name="Rectangle 13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68350" y="4378325"/>
            <a:ext cx="5468938" cy="4252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667" tIns="50185" rIns="95667" bIns="5018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646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112713" indent="-112713" algn="l" defTabSz="1020763" rtl="0" eaLnBrk="0" fontAlgn="base" hangingPunct="0">
      <a:lnSpc>
        <a:spcPct val="90000"/>
      </a:lnSpc>
      <a:spcBef>
        <a:spcPct val="50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82600" indent="-120650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2pPr>
    <a:lvl3pPr marL="9667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3pPr>
    <a:lvl4pPr marL="14493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4pPr>
    <a:lvl5pPr marL="1931988" algn="l" defTabSz="1020763" rtl="0" eaLnBrk="0" fontAlgn="base" hangingPunct="0">
      <a:lnSpc>
        <a:spcPct val="90000"/>
      </a:lnSpc>
      <a:spcBef>
        <a:spcPct val="35000"/>
      </a:spcBef>
      <a:spcAft>
        <a:spcPct val="0"/>
      </a:spcAft>
      <a:buSzPct val="100000"/>
      <a:buChar char="•"/>
      <a:defRPr sz="1200" kern="1200">
        <a:solidFill>
          <a:schemeClr val="tx1"/>
        </a:solidFill>
        <a:latin typeface="Arial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CD9030C1-C977-B14B-8EB7-BA2B30FCDB63}" type="slidenum">
              <a:rPr lang="en-US" sz="800"/>
              <a:pPr/>
              <a:t>1</a:t>
            </a:fld>
            <a:endParaRPr lang="es-ES" sz="800" dirty="0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dirty="0">
                <a:latin typeface="Arial" charset="0"/>
              </a:rPr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4769437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10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2.2.1.6 Verificar una ruta estática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71838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11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indent="0" algn="l" defTabSz="1020763" rtl="0" eaLnBrk="0" fontAlgn="base" latinLnBrk="0" hangingPunct="0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Pct val="100000"/>
              <a:buFontTx/>
              <a:buNone/>
              <a:tabLst/>
              <a:defRPr/>
            </a:pPr>
            <a:r>
              <a:rPr lang="es-ES"/>
              <a:t>2.1.2.3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086885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12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2.2.2.1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7729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2.2.2.2 Configurar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0595901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14</a:t>
            </a:fld>
            <a:endParaRPr lang="es-E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/>
              <a:t>2.2.2.2 Configurar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276351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15</a:t>
            </a:fld>
            <a:endParaRPr lang="es-E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dirty="0"/>
              <a:t>2.2.2.2 Configurar una ruta estática predeterminada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177518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2</a:t>
            </a:fld>
            <a:endParaRPr lang="es-ES" sz="800" dirty="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s-ES" sz="1200" kern="1200" dirty="0">
                <a:solidFill>
                  <a:schemeClr val="tx1"/>
                </a:solidFill>
                <a:latin typeface="Arial" charset="0"/>
              </a:rPr>
              <a:t>2.1 – </a:t>
            </a:r>
            <a:r>
              <a:rPr lang="es-ES" sz="1200" dirty="0">
                <a:latin typeface="Arial" charset="0"/>
              </a:rPr>
              <a:t>Routing estático</a:t>
            </a:r>
            <a:endParaRPr lang="es-ES" sz="1200" kern="1200" dirty="0">
              <a:solidFill>
                <a:schemeClr val="tx1"/>
              </a:solidFill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" dirty="0">
                <a:latin typeface="Arial" charset="0"/>
              </a:rPr>
              <a:t>2.1.1.1 – Llegar a redes remotas</a:t>
            </a:r>
            <a:endParaRPr lang="es-ES" dirty="0"/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04448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3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dirty="0">
                <a:latin typeface="Arial" charset="0"/>
              </a:rPr>
              <a:t>2.1.2 </a:t>
            </a:r>
            <a:r>
              <a:rPr lang="es-ES" dirty="0"/>
              <a:t>–</a:t>
            </a:r>
            <a:r>
              <a:rPr lang="es-ES" dirty="0">
                <a:latin typeface="Arial" charset="0"/>
              </a:rPr>
              <a:t> Tipos de rutas estáticas</a:t>
            </a:r>
          </a:p>
          <a:p>
            <a:pPr marL="0" indent="0">
              <a:buNone/>
            </a:pPr>
            <a:r>
              <a:rPr lang="es-ES" dirty="0">
                <a:latin typeface="Arial" charset="0"/>
              </a:rPr>
              <a:t>2.1.2.1 – </a:t>
            </a:r>
            <a:r>
              <a:rPr lang="es-ES" b="0" dirty="0"/>
              <a:t>Aplicaciones de las rutas estáticas</a:t>
            </a: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753162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02A389-8690-465F-BB28-DC61C90E42E7}" type="slidenum">
              <a:rPr lang="en-US" smtClean="0"/>
              <a:pPr/>
              <a:t>4</a:t>
            </a:fld>
            <a:endParaRPr lang="es-ES" dirty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04813" y="4378325"/>
            <a:ext cx="6121400" cy="4252913"/>
          </a:xfrm>
          <a:noFill/>
          <a:ln/>
        </p:spPr>
        <p:txBody>
          <a:bodyPr/>
          <a:lstStyle/>
          <a:p>
            <a:pPr>
              <a:buFontTx/>
              <a:buNone/>
            </a:pPr>
            <a:r>
              <a:rPr lang="es-ES" b="0" dirty="0"/>
              <a:t>Cisco Networking Academy Program</a:t>
            </a:r>
          </a:p>
          <a:p>
            <a:pPr>
              <a:buFontTx/>
              <a:buNone/>
            </a:pPr>
            <a:r>
              <a:rPr lang="es-ES" b="0" dirty="0"/>
              <a:t>Routing and Switching Essentials v6.0</a:t>
            </a:r>
          </a:p>
          <a:p>
            <a:pPr>
              <a:buFontTx/>
              <a:buNone/>
            </a:pPr>
            <a:r>
              <a:rPr lang="es-ES" sz="1200" b="0" dirty="0"/>
              <a:t>Capítulo 2: Routing estático</a:t>
            </a:r>
            <a:endParaRPr lang="es-ES" b="0" dirty="0"/>
          </a:p>
        </p:txBody>
      </p:sp>
    </p:spTree>
    <p:extLst>
      <p:ext uri="{BB962C8B-B14F-4D97-AF65-F5344CB8AC3E}">
        <p14:creationId xmlns:p14="http://schemas.microsoft.com/office/powerpoint/2010/main" val="21962705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5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indent="0">
              <a:buNone/>
            </a:pPr>
            <a:r>
              <a:rPr lang="es-ES" b="0" dirty="0">
                <a:latin typeface="Arial" charset="0"/>
              </a:rPr>
              <a:t>2.2 Configurar rutas estáticas y predeterminadas</a:t>
            </a:r>
          </a:p>
          <a:p>
            <a:pPr marL="0" indent="0">
              <a:buNone/>
            </a:pPr>
            <a:r>
              <a:rPr lang="es-ES" b="0" baseline="0" dirty="0">
                <a:latin typeface="Arial" charset="0"/>
              </a:rPr>
              <a:t>2.2.1.1 Comando ip route</a:t>
            </a:r>
            <a:endParaRPr lang="es-ES" b="0" dirty="0"/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44426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6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2.2.1.2 Opciones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196214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7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2.2.1.3 Configurar una ruta estática de siguiente salto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294584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0978E6-FB79-4E74-A4A4-2BA13DA27C44}" type="slidenum">
              <a:rPr lang="en-US" smtClean="0"/>
              <a:pPr/>
              <a:t>8</a:t>
            </a:fld>
            <a:endParaRPr lang="es-E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indent="0" fontAlgn="base">
              <a:buNone/>
            </a:pPr>
            <a:r>
              <a:rPr lang="es-ES" sz="1200" b="0" i="0" kern="1200" dirty="0">
                <a:solidFill>
                  <a:schemeClr val="tx1"/>
                </a:solidFill>
                <a:effectLst/>
                <a:latin typeface="Arial" charset="0"/>
              </a:rPr>
              <a:t>2.2.1.4 Configurar una ruta estática conectada directamente</a:t>
            </a:r>
          </a:p>
        </p:txBody>
      </p:sp>
    </p:spTree>
    <p:extLst>
      <p:ext uri="{BB962C8B-B14F-4D97-AF65-F5344CB8AC3E}">
        <p14:creationId xmlns:p14="http://schemas.microsoft.com/office/powerpoint/2010/main" val="14153116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1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03288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algn="ctr" defTabSz="903288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997A419-355F-A04A-96E0-21643AF8E9FF}" type="slidenum">
              <a:rPr lang="en-US" sz="800"/>
              <a:pPr/>
              <a:t>9</a:t>
            </a:fld>
            <a:endParaRPr lang="es-ES" sz="800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/>
              <a:t>2.2.1.5 Configurar una ruta estática totalmente especificada</a:t>
            </a:r>
          </a:p>
          <a:p>
            <a:pPr marL="0"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6317154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PPt_CoverArt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893888"/>
            <a:ext cx="9140825" cy="2449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DC7FBAF0-BCF5-8741-945F-3C6763791038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9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10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90247" name="Rectangle 7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9024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854027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87525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6766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98513"/>
            <a:ext cx="8145462" cy="838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55638" y="2014538"/>
            <a:ext cx="7940675" cy="3571875"/>
          </a:xfrm>
        </p:spPr>
        <p:txBody>
          <a:bodyPr/>
          <a:lstStyle/>
          <a:p>
            <a:pPr lvl="0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69748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 descr="PPt_4face_021208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911350"/>
            <a:ext cx="9144000" cy="243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78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6" name="Rectangle 279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sp>
        <p:nvSpPr>
          <p:cNvPr id="7" name="Rectangle 280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>
                <a:solidFill>
                  <a:srgbClr val="D3D3D3"/>
                </a:solidFill>
              </a:rPr>
              <a:t>Presentation_ID</a:t>
            </a:r>
          </a:p>
        </p:txBody>
      </p:sp>
      <p:sp>
        <p:nvSpPr>
          <p:cNvPr id="8" name="Rectangle 281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7F1BC4EF-034A-F647-AA58-B71D58802FDB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pic>
        <p:nvPicPr>
          <p:cNvPr id="9" name="Picture 331" descr="Cisco_NewLogo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83225" y="5940425"/>
            <a:ext cx="3354388" cy="474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33" descr="Cisc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6063" y="119063"/>
            <a:ext cx="1171575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9873" name="Rectangle 209"/>
          <p:cNvSpPr>
            <a:spLocks noGrp="1" noChangeArrowheads="1"/>
          </p:cNvSpPr>
          <p:nvPr>
            <p:ph type="ctrTitle"/>
          </p:nvPr>
        </p:nvSpPr>
        <p:spPr bwMode="white">
          <a:xfrm>
            <a:off x="311150" y="2671763"/>
            <a:ext cx="3768725" cy="830262"/>
          </a:xfrm>
          <a:ln/>
        </p:spPr>
        <p:txBody>
          <a:bodyPr anchor="ctr"/>
          <a:lstStyle>
            <a:lvl1pPr>
              <a:defRPr sz="30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69874" name="Rectangle 210"/>
          <p:cNvSpPr>
            <a:spLocks noGrp="1" noChangeArrowheads="1"/>
          </p:cNvSpPr>
          <p:nvPr>
            <p:ph type="subTitle" idx="1"/>
          </p:nvPr>
        </p:nvSpPr>
        <p:spPr>
          <a:xfrm>
            <a:off x="311150" y="4672013"/>
            <a:ext cx="4103688" cy="658812"/>
          </a:xfrm>
          <a:ln/>
        </p:spPr>
        <p:txBody>
          <a:bodyPr/>
          <a:lstStyle>
            <a:lvl1pPr marL="0" indent="0">
              <a:lnSpc>
                <a:spcPct val="90000"/>
              </a:lnSpc>
              <a:buFont typeface="Wingdings" pitchFamily="2" charset="2"/>
              <a:buNone/>
              <a:defRPr sz="2000" b="1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848856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10473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28517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492319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4373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408482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8569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638" y="702293"/>
            <a:ext cx="8145462" cy="8382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5638" y="1687390"/>
            <a:ext cx="7940675" cy="4720787"/>
          </a:xfrm>
        </p:spPr>
        <p:txBody>
          <a:bodyPr/>
          <a:lstStyle>
            <a:lvl2pPr marL="457200" indent="-22860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6097551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542533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374911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986291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5925" y="798513"/>
            <a:ext cx="2035175" cy="47879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5638" y="798513"/>
            <a:ext cx="5957887" cy="47879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3160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1150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55638" y="2014538"/>
            <a:ext cx="3894137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2175" y="2014538"/>
            <a:ext cx="3894138" cy="35718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3894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027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88369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4858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4995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919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5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798513"/>
            <a:ext cx="8145462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1027" name="Rectangle 4"/>
          <p:cNvSpPr>
            <a:spLocks noChangeArrowheads="1"/>
          </p:cNvSpPr>
          <p:nvPr/>
        </p:nvSpPr>
        <p:spPr bwMode="auto">
          <a:xfrm>
            <a:off x="193675" y="6562725"/>
            <a:ext cx="962025" cy="29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ITE PC v4.1</a:t>
            </a:r>
          </a:p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Capítulo 6</a:t>
            </a:r>
          </a:p>
        </p:txBody>
      </p: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28856D66-2D7E-BA44-8BF8-F720D8CAD36C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 dirty="0">
              <a:solidFill>
                <a:srgbClr val="D3D3D3"/>
              </a:solidFill>
            </a:endParaRPr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636398" y="2078328"/>
            <a:ext cx="7940675" cy="395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30" name="Picture 7" descr="PPt_TopBand_Artwork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8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8"/>
          <p:cNvSpPr>
            <a:spLocks noChangeArrowheads="1"/>
          </p:cNvSpPr>
          <p:nvPr/>
        </p:nvSpPr>
        <p:spPr bwMode="auto">
          <a:xfrm>
            <a:off x="4498975" y="6670675"/>
            <a:ext cx="2347913" cy="19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 2007 – 2010, Cisco Systems, Inc. Todos los derechos reservados.</a:t>
            </a:r>
          </a:p>
        </p:txBody>
      </p:sp>
      <p:sp>
        <p:nvSpPr>
          <p:cNvPr id="1032" name="Rectangle 9"/>
          <p:cNvSpPr>
            <a:spLocks noChangeArrowheads="1"/>
          </p:cNvSpPr>
          <p:nvPr/>
        </p:nvSpPr>
        <p:spPr bwMode="auto">
          <a:xfrm>
            <a:off x="7123113" y="6670529"/>
            <a:ext cx="1316808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pública de Cisco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fontAlgn="base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146"/>
          <p:cNvSpPr>
            <a:spLocks noGrp="1" noChangeArrowheads="1"/>
          </p:cNvSpPr>
          <p:nvPr>
            <p:ph type="title"/>
          </p:nvPr>
        </p:nvSpPr>
        <p:spPr bwMode="auto">
          <a:xfrm>
            <a:off x="193868" y="394392"/>
            <a:ext cx="8772157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Slide Title</a:t>
            </a:r>
          </a:p>
        </p:txBody>
      </p:sp>
      <p:sp>
        <p:nvSpPr>
          <p:cNvPr id="3075" name="Rectangle 6281"/>
          <p:cNvSpPr>
            <a:spLocks noChangeArrowheads="1"/>
          </p:cNvSpPr>
          <p:nvPr/>
        </p:nvSpPr>
        <p:spPr bwMode="auto">
          <a:xfrm>
            <a:off x="193675" y="6672263"/>
            <a:ext cx="96202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 err="1">
                <a:solidFill>
                  <a:srgbClr val="D3D3D3"/>
                </a:solidFill>
              </a:rPr>
              <a:t>Presentation_ID</a:t>
            </a:r>
            <a:endParaRPr lang="es-ES" sz="700" dirty="0">
              <a:solidFill>
                <a:srgbClr val="D3D3D3"/>
              </a:solidFill>
            </a:endParaRPr>
          </a:p>
        </p:txBody>
      </p:sp>
      <p:sp>
        <p:nvSpPr>
          <p:cNvPr id="3076" name="Rectangle 6282"/>
          <p:cNvSpPr>
            <a:spLocks noChangeArrowheads="1"/>
          </p:cNvSpPr>
          <p:nvPr/>
        </p:nvSpPr>
        <p:spPr bwMode="auto">
          <a:xfrm>
            <a:off x="8596313" y="6626225"/>
            <a:ext cx="320675" cy="23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r" defTabSz="814388">
              <a:lnSpc>
                <a:spcPct val="100000"/>
              </a:lnSpc>
            </a:pPr>
            <a:fld id="{6084AB3D-AE30-934E-B0BC-A74C2CCEE444}" type="slidenum">
              <a:rPr lang="en-US" sz="1000">
                <a:solidFill>
                  <a:srgbClr val="D3D3D3"/>
                </a:solidFill>
              </a:rPr>
              <a:pPr algn="r" defTabSz="814388">
                <a:lnSpc>
                  <a:spcPct val="100000"/>
                </a:lnSpc>
              </a:pPr>
              <a:t>‹Nº›</a:t>
            </a:fld>
            <a:endParaRPr lang="es-ES" sz="1000">
              <a:solidFill>
                <a:srgbClr val="D3D3D3"/>
              </a:solidFill>
            </a:endParaRPr>
          </a:p>
        </p:txBody>
      </p:sp>
      <p:sp>
        <p:nvSpPr>
          <p:cNvPr id="3077" name="Rectangle 6284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3109" y="1539502"/>
            <a:ext cx="8733677" cy="4926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78" name="Rectangle 6312"/>
          <p:cNvSpPr>
            <a:spLocks noChangeArrowheads="1"/>
          </p:cNvSpPr>
          <p:nvPr/>
        </p:nvSpPr>
        <p:spPr bwMode="auto">
          <a:xfrm>
            <a:off x="4498975" y="6672263"/>
            <a:ext cx="2022475" cy="188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 anchorCtr="1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© 2008 Cisco Systems, Inc. Todos los derechos reservados.</a:t>
            </a:r>
          </a:p>
        </p:txBody>
      </p:sp>
      <p:sp>
        <p:nvSpPr>
          <p:cNvPr id="3079" name="Rectangle 6313"/>
          <p:cNvSpPr>
            <a:spLocks noChangeArrowheads="1"/>
          </p:cNvSpPr>
          <p:nvPr/>
        </p:nvSpPr>
        <p:spPr bwMode="auto">
          <a:xfrm>
            <a:off x="6896100" y="6670529"/>
            <a:ext cx="1505962" cy="1906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124" tIns="41061" rIns="82124" bIns="41061" anchor="b">
            <a:spAutoFit/>
          </a:bodyPr>
          <a:lstStyle/>
          <a:p>
            <a:pPr algn="l" defTabSz="814388">
              <a:lnSpc>
                <a:spcPct val="100000"/>
              </a:lnSpc>
            </a:pPr>
            <a:r>
              <a:rPr lang="es-ES" sz="700" dirty="0">
                <a:solidFill>
                  <a:srgbClr val="D3D3D3"/>
                </a:solidFill>
              </a:rPr>
              <a:t>Información confidencial de Cisco</a:t>
            </a:r>
          </a:p>
        </p:txBody>
      </p:sp>
      <p:pic>
        <p:nvPicPr>
          <p:cNvPr id="3080" name="Picture 8" descr="Rev08_Cisco_BrandBar10_060408.png"/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56" r:id="rId1"/>
    <p:sldLayoutId id="2147484045" r:id="rId2"/>
    <p:sldLayoutId id="2147484046" r:id="rId3"/>
    <p:sldLayoutId id="2147484047" r:id="rId4"/>
    <p:sldLayoutId id="2147484048" r:id="rId5"/>
    <p:sldLayoutId id="2147484049" r:id="rId6"/>
    <p:sldLayoutId id="2147484050" r:id="rId7"/>
    <p:sldLayoutId id="2147484051" r:id="rId8"/>
    <p:sldLayoutId id="2147484052" r:id="rId9"/>
    <p:sldLayoutId id="2147484053" r:id="rId10"/>
    <p:sldLayoutId id="2147484054" r:id="rId11"/>
  </p:sldLayoutIdLst>
  <p:txStyles>
    <p:titleStyle>
      <a:lvl1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+mj-lt"/>
          <a:ea typeface="ＭＳ Ｐゴシック" charset="0"/>
          <a:cs typeface="ＭＳ Ｐゴシック" charset="0"/>
        </a:defRPr>
      </a:lvl1pPr>
      <a:lvl2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2pPr>
      <a:lvl3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3pPr>
      <a:lvl4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4pPr>
      <a:lvl5pPr algn="l" defTabSz="814388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6pPr>
      <a:lvl7pPr marL="9144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7pPr>
      <a:lvl8pPr marL="13716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8pPr>
      <a:lvl9pPr marL="1828800" algn="l" defTabSz="814388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rgbClr val="708CA1"/>
          </a:solidFill>
          <a:latin typeface="Arial" charset="0"/>
        </a:defRPr>
      </a:lvl9pPr>
    </p:titleStyle>
    <p:bodyStyle>
      <a:lvl1pPr marL="236538" indent="-236538" algn="l" defTabSz="814388" rtl="0" eaLnBrk="0" fontAlgn="base" hangingPunct="0">
        <a:lnSpc>
          <a:spcPct val="95000"/>
        </a:lnSpc>
        <a:spcBef>
          <a:spcPct val="50000"/>
        </a:spcBef>
        <a:spcAft>
          <a:spcPct val="0"/>
        </a:spcAft>
        <a:buClr>
          <a:srgbClr val="708CA1"/>
        </a:buClr>
        <a:buFont typeface="Wingdings" charset="0"/>
        <a:buChar char="§"/>
        <a:defRPr sz="24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574675" indent="-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2pPr>
      <a:lvl3pPr marL="914400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3pPr>
      <a:lvl4pPr marL="1254125" indent="117475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1604963" indent="223838" algn="l" defTabSz="814388" rtl="0" eaLnBrk="0" fontAlgn="base" hangingPunct="0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0621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6pPr>
      <a:lvl7pPr marL="25193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7pPr>
      <a:lvl8pPr marL="29765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8pPr>
      <a:lvl9pPr marL="3433763" algn="l" defTabSz="814388" rtl="0" eaLnBrk="1" fontAlgn="base" hangingPunct="1">
        <a:lnSpc>
          <a:spcPct val="95000"/>
        </a:lnSpc>
        <a:spcBef>
          <a:spcPct val="35000"/>
        </a:spcBef>
        <a:spcAft>
          <a:spcPct val="0"/>
        </a:spcAft>
        <a:buClr>
          <a:srgbClr val="708CA1"/>
        </a:buClr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11150" y="2263775"/>
            <a:ext cx="3854450" cy="1481138"/>
          </a:xfrm>
        </p:spPr>
        <p:txBody>
          <a:bodyPr/>
          <a:lstStyle/>
          <a:p>
            <a:pPr eaLnBrk="1" hangingPunct="1"/>
            <a:r>
              <a:rPr lang="es-ES" sz="2400" dirty="0">
                <a:latin typeface="Arial" charset="0"/>
              </a:rPr>
              <a:t>Ruteo estático</a:t>
            </a:r>
            <a:endParaRPr lang="es-ES" sz="2400" dirty="0">
              <a:solidFill>
                <a:srgbClr val="00B0F0"/>
              </a:solidFill>
              <a:latin typeface="Arial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59182" y="173957"/>
            <a:ext cx="8772157" cy="838200"/>
          </a:xfrm>
        </p:spPr>
        <p:txBody>
          <a:bodyPr/>
          <a:lstStyle/>
          <a:p>
            <a:pPr algn="ctr"/>
            <a:r>
              <a:rPr lang="es-ES" dirty="0"/>
              <a:t>Verificar una ruta estática</a:t>
            </a:r>
          </a:p>
        </p:txBody>
      </p:sp>
      <p:pic>
        <p:nvPicPr>
          <p:cNvPr id="2" name="Picture 1" descr="Routing and Switching Essentials - Mozilla Firefox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70203" y="1356019"/>
            <a:ext cx="4301836" cy="3445541"/>
          </a:xfrm>
          <a:prstGeom prst="rect">
            <a:avLst/>
          </a:prstGeom>
        </p:spPr>
      </p:pic>
      <p:pic>
        <p:nvPicPr>
          <p:cNvPr id="4" name="Picture 3" descr="Routing and Switching Essentials - Mozilla Firefox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50946" y="4803285"/>
            <a:ext cx="4387602" cy="1647451"/>
          </a:xfrm>
          <a:prstGeom prst="rect">
            <a:avLst/>
          </a:prstGeom>
        </p:spPr>
      </p:pic>
      <p:pic>
        <p:nvPicPr>
          <p:cNvPr id="5" name="Picture 4" descr="Routing and Switching Essentials - Mozilla Firefox"/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14873" y="4806735"/>
            <a:ext cx="3702918" cy="1369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36096"/>
      </p:ext>
    </p:extLst>
  </p:cSld>
  <p:clrMapOvr>
    <a:masterClrMapping/>
  </p:clrMapOvr>
  <p:transition spd="med">
    <p:wipe dir="r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sz="1800" dirty="0"/>
              <a:t>Tipos de rutas estáticas</a:t>
            </a:r>
            <a:br>
              <a:rPr dirty="0"/>
            </a:br>
            <a:r>
              <a:rPr lang="es-ES" dirty="0"/>
              <a:t>Ruta estática por default (predeterminada)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2294" y="3016019"/>
            <a:ext cx="5428610" cy="3752173"/>
          </a:xfrm>
        </p:spPr>
      </p:pic>
      <p:sp>
        <p:nvSpPr>
          <p:cNvPr id="5" name="Rectangle 4"/>
          <p:cNvSpPr/>
          <p:nvPr/>
        </p:nvSpPr>
        <p:spPr>
          <a:xfrm>
            <a:off x="277042" y="1423059"/>
            <a:ext cx="8718102" cy="1948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es aquella que coincide con todos los paquetes.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identifica la dirección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IP del gateway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al cual el router envía todos los paquetes IP para los que no tiene una ruta descubierta o estática. 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1800" kern="0" dirty="0">
                <a:solidFill>
                  <a:srgbClr val="000000"/>
                </a:solidFill>
                <a:latin typeface="Arial"/>
              </a:rPr>
              <a:t>Una </a:t>
            </a:r>
            <a:r>
              <a:rPr lang="es-ES" sz="1800" b="1" kern="0" dirty="0">
                <a:solidFill>
                  <a:srgbClr val="FF0000"/>
                </a:solidFill>
                <a:latin typeface="Arial"/>
              </a:rPr>
              <a:t>ruta estática por default</a:t>
            </a:r>
            <a:r>
              <a:rPr lang="es-ES" sz="1800" kern="0" dirty="0">
                <a:solidFill>
                  <a:srgbClr val="FF0000"/>
                </a:solidFill>
                <a:latin typeface="Arial"/>
              </a:rPr>
              <a:t> 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es simplemente una </a:t>
            </a:r>
            <a:r>
              <a:rPr lang="es-ES" sz="1800" b="1" kern="0" dirty="0">
                <a:solidFill>
                  <a:srgbClr val="000000"/>
                </a:solidFill>
                <a:latin typeface="Arial"/>
              </a:rPr>
              <a:t>ruta estática con 0.0.0.0/0</a:t>
            </a:r>
            <a:r>
              <a:rPr lang="es-ES" sz="1800" kern="0" dirty="0">
                <a:solidFill>
                  <a:srgbClr val="000000"/>
                </a:solidFill>
                <a:latin typeface="Arial"/>
              </a:rPr>
              <a:t> como dirección IPv4 de destino.</a:t>
            </a:r>
          </a:p>
        </p:txBody>
      </p:sp>
    </p:spTree>
    <p:extLst>
      <p:ext uri="{BB962C8B-B14F-4D97-AF65-F5344CB8AC3E}">
        <p14:creationId xmlns:p14="http://schemas.microsoft.com/office/powerpoint/2010/main" val="2938108257"/>
      </p:ext>
    </p:extLst>
  </p:cSld>
  <p:clrMapOvr>
    <a:masterClrMapping/>
  </p:clrMapOvr>
  <p:transition spd="med">
    <p:wipe dir="r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Ruta estática por default (predeterminada)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025" y="1430457"/>
            <a:ext cx="8024665" cy="4871465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649C5EB1-FD32-4AA3-BB06-F8F6E2C288A1}"/>
              </a:ext>
            </a:extLst>
          </p:cNvPr>
          <p:cNvSpPr txBox="1"/>
          <p:nvPr/>
        </p:nvSpPr>
        <p:spPr>
          <a:xfrm>
            <a:off x="720365" y="1894113"/>
            <a:ext cx="5759141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b="1" dirty="0"/>
              <a:t>NOTA: </a:t>
            </a:r>
            <a:r>
              <a:rPr lang="es-ES" sz="1400" dirty="0"/>
              <a:t>Solamente puedo tener una ruta estática por default por </a:t>
            </a:r>
            <a:r>
              <a:rPr lang="es-ES" sz="1400" dirty="0" err="1"/>
              <a:t>router</a:t>
            </a:r>
            <a:r>
              <a:rPr lang="es-ES" sz="1400" dirty="0"/>
              <a:t>.</a:t>
            </a:r>
            <a:endParaRPr lang="es-MX" sz="1400" dirty="0"/>
          </a:p>
        </p:txBody>
      </p:sp>
    </p:spTree>
    <p:extLst>
      <p:ext uri="{BB962C8B-B14F-4D97-AF65-F5344CB8AC3E}">
        <p14:creationId xmlns:p14="http://schemas.microsoft.com/office/powerpoint/2010/main" val="922800024"/>
      </p:ext>
    </p:extLst>
  </p:cSld>
  <p:clrMapOvr>
    <a:masterClrMapping/>
  </p:clrMapOvr>
  <p:transition spd="med">
    <p:wipe dir="r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227" y="1149530"/>
            <a:ext cx="6753637" cy="5381953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2" y="476034"/>
            <a:ext cx="8609736" cy="99571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" sz="2800" dirty="0"/>
              <a:t>Configurar una ruta estática por default del siguiente salto (</a:t>
            </a:r>
            <a:r>
              <a:rPr lang="es-ES" sz="2800" dirty="0" err="1"/>
              <a:t>next</a:t>
            </a:r>
            <a:r>
              <a:rPr lang="es-ES" sz="2800" dirty="0"/>
              <a:t> – hop) o recursiva</a:t>
            </a:r>
          </a:p>
        </p:txBody>
      </p:sp>
    </p:spTree>
    <p:extLst>
      <p:ext uri="{BB962C8B-B14F-4D97-AF65-F5344CB8AC3E}">
        <p14:creationId xmlns:p14="http://schemas.microsoft.com/office/powerpoint/2010/main" val="4184380827"/>
      </p:ext>
    </p:extLst>
  </p:cSld>
  <p:clrMapOvr>
    <a:masterClrMapping/>
  </p:clrMapOvr>
  <p:transition spd="med">
    <p:wipe dir="r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o 6">
            <a:extLst>
              <a:ext uri="{FF2B5EF4-FFF2-40B4-BE49-F238E27FC236}">
                <a16:creationId xmlns:a16="http://schemas.microsoft.com/office/drawing/2014/main" id="{A7D6E68E-64B2-05C5-43F7-5FE2E1A96E69}"/>
              </a:ext>
            </a:extLst>
          </p:cNvPr>
          <p:cNvGrpSpPr/>
          <p:nvPr/>
        </p:nvGrpSpPr>
        <p:grpSpPr>
          <a:xfrm>
            <a:off x="1273560" y="1175657"/>
            <a:ext cx="6753637" cy="5381953"/>
            <a:chOff x="1360645" y="1157609"/>
            <a:chExt cx="6753637" cy="5381953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60645" y="1157609"/>
              <a:ext cx="6753637" cy="5381953"/>
            </a:xfrm>
            <a:prstGeom prst="rect">
              <a:avLst/>
            </a:prstGeom>
          </p:spPr>
        </p:pic>
        <p:sp>
          <p:nvSpPr>
            <p:cNvPr id="2" name="CuadroTexto 1">
              <a:extLst>
                <a:ext uri="{FF2B5EF4-FFF2-40B4-BE49-F238E27FC236}">
                  <a16:creationId xmlns:a16="http://schemas.microsoft.com/office/drawing/2014/main" id="{2FC90616-4AAB-66CC-D160-3FBC19FCE111}"/>
                </a:ext>
              </a:extLst>
            </p:cNvPr>
            <p:cNvSpPr txBox="1"/>
            <p:nvPr/>
          </p:nvSpPr>
          <p:spPr>
            <a:xfrm>
              <a:off x="1851630" y="4955178"/>
              <a:ext cx="4263772" cy="28623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es-MX" sz="1400" b="1" dirty="0">
                  <a:latin typeface="Calibri" panose="020F0502020204030204" pitchFamily="34" charset="0"/>
                  <a:cs typeface="Calibri" panose="020F0502020204030204" pitchFamily="34" charset="0"/>
                </a:rPr>
                <a:t>R1(config)# ip route 0.0.0.0  0.0.0.0  s0/0/0</a:t>
              </a:r>
            </a:p>
          </p:txBody>
        </p:sp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E50B40BF-777C-B165-ABEA-1E9D2FBD1BCE}"/>
                </a:ext>
              </a:extLst>
            </p:cNvPr>
            <p:cNvSpPr txBox="1"/>
            <p:nvPr/>
          </p:nvSpPr>
          <p:spPr>
            <a:xfrm>
              <a:off x="1851630" y="4812062"/>
              <a:ext cx="4263772" cy="14311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txBody>
            <a:bodyPr wrap="square" rtlCol="0">
              <a:spAutoFit/>
            </a:bodyPr>
            <a:lstStyle/>
            <a:p>
              <a:pPr algn="l"/>
              <a:endParaRPr lang="es-MX" sz="1400" b="1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CuadroTexto 5">
              <a:extLst>
                <a:ext uri="{FF2B5EF4-FFF2-40B4-BE49-F238E27FC236}">
                  <a16:creationId xmlns:a16="http://schemas.microsoft.com/office/drawing/2014/main" id="{8013FC56-977C-DA1E-6FED-88B06DCC1C1C}"/>
                </a:ext>
              </a:extLst>
            </p:cNvPr>
            <p:cNvSpPr txBox="1"/>
            <p:nvPr/>
          </p:nvSpPr>
          <p:spPr>
            <a:xfrm>
              <a:off x="4091253" y="3611964"/>
              <a:ext cx="457664" cy="262461"/>
            </a:xfrm>
            <a:prstGeom prst="rect">
              <a:avLst/>
            </a:prstGeom>
            <a:noFill/>
            <a:ln w="28575">
              <a:solidFill>
                <a:srgbClr val="FF3300"/>
              </a:solidFill>
            </a:ln>
          </p:spPr>
          <p:txBody>
            <a:bodyPr wrap="square" rtlCol="0">
              <a:spAutoFit/>
            </a:bodyPr>
            <a:lstStyle/>
            <a:p>
              <a:endParaRPr lang="es-MX" dirty="0"/>
            </a:p>
          </p:txBody>
        </p:sp>
      </p:grpSp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2" y="476034"/>
            <a:ext cx="8609736" cy="99571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" sz="2800" dirty="0"/>
              <a:t>Configurar una ruta estática por default directamente conectada</a:t>
            </a:r>
          </a:p>
        </p:txBody>
      </p:sp>
    </p:spTree>
    <p:extLst>
      <p:ext uri="{BB962C8B-B14F-4D97-AF65-F5344CB8AC3E}">
        <p14:creationId xmlns:p14="http://schemas.microsoft.com/office/powerpoint/2010/main" val="3905323894"/>
      </p:ext>
    </p:extLst>
  </p:cSld>
  <p:clrMapOvr>
    <a:masterClrMapping/>
  </p:clrMapOvr>
  <p:transition spd="med">
    <p:wipe dir="r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645" y="1157609"/>
            <a:ext cx="6753637" cy="5381953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2" y="476034"/>
            <a:ext cx="8609736" cy="995715"/>
          </a:xfrm>
          <a:solidFill>
            <a:schemeClr val="bg1"/>
          </a:solidFill>
        </p:spPr>
        <p:txBody>
          <a:bodyPr/>
          <a:lstStyle/>
          <a:p>
            <a:pPr algn="ctr"/>
            <a:r>
              <a:rPr lang="es-ES" sz="2800" dirty="0"/>
              <a:t>Configurar una ruta estática por default completamente conectada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2FC90616-4AAB-66CC-D160-3FBC19FCE111}"/>
              </a:ext>
            </a:extLst>
          </p:cNvPr>
          <p:cNvSpPr txBox="1"/>
          <p:nvPr/>
        </p:nvSpPr>
        <p:spPr>
          <a:xfrm>
            <a:off x="1851630" y="4955178"/>
            <a:ext cx="4263772" cy="28623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r>
              <a:rPr lang="es-MX" sz="1400" b="1" dirty="0">
                <a:latin typeface="Calibri" panose="020F0502020204030204" pitchFamily="34" charset="0"/>
                <a:cs typeface="Calibri" panose="020F0502020204030204" pitchFamily="34" charset="0"/>
              </a:rPr>
              <a:t>R1(config)# ip route 0.0.0.0  0.0.0.0  s0/0/0  172.16.2.2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E50B40BF-777C-B165-ABEA-1E9D2FBD1BCE}"/>
              </a:ext>
            </a:extLst>
          </p:cNvPr>
          <p:cNvSpPr txBox="1"/>
          <p:nvPr/>
        </p:nvSpPr>
        <p:spPr>
          <a:xfrm>
            <a:off x="1851630" y="4812062"/>
            <a:ext cx="4263772" cy="1431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l"/>
            <a:endParaRPr lang="es-MX" sz="1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8013FC56-977C-DA1E-6FED-88B06DCC1C1C}"/>
              </a:ext>
            </a:extLst>
          </p:cNvPr>
          <p:cNvSpPr txBox="1"/>
          <p:nvPr/>
        </p:nvSpPr>
        <p:spPr>
          <a:xfrm>
            <a:off x="4091253" y="3611964"/>
            <a:ext cx="457664" cy="262461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1B62C66-C1F7-8643-56A6-1785FDF5D029}"/>
              </a:ext>
            </a:extLst>
          </p:cNvPr>
          <p:cNvSpPr txBox="1"/>
          <p:nvPr/>
        </p:nvSpPr>
        <p:spPr>
          <a:xfrm>
            <a:off x="4336869" y="3114805"/>
            <a:ext cx="313508" cy="262461"/>
          </a:xfrm>
          <a:prstGeom prst="rect">
            <a:avLst/>
          </a:prstGeom>
          <a:noFill/>
          <a:ln w="28575">
            <a:solidFill>
              <a:srgbClr val="FF3300"/>
            </a:solidFill>
          </a:ln>
        </p:spPr>
        <p:txBody>
          <a:bodyPr wrap="square" rtlCol="0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93169523"/>
      </p:ext>
    </p:extLst>
  </p:cSld>
  <p:clrMapOvr>
    <a:masterClrMapping/>
  </p:clrMapOvr>
  <p:transition spd="med">
    <p:wipe dir="r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ES" sz="1800" dirty="0"/>
              <a:t>Ruteo estático</a:t>
            </a:r>
            <a:br>
              <a:rPr dirty="0"/>
            </a:br>
            <a:r>
              <a:rPr lang="es-ES" dirty="0"/>
              <a:t>Llegar a redes remotas</a:t>
            </a:r>
            <a:endParaRPr lang="es-ES" dirty="0">
              <a:solidFill>
                <a:srgbClr val="00B0F0"/>
              </a:solidFill>
              <a:latin typeface="Arial" charset="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30" y="1232592"/>
            <a:ext cx="3458345" cy="4336935"/>
          </a:xfrm>
        </p:spPr>
        <p:txBody>
          <a:bodyPr/>
          <a:lstStyle/>
          <a:p>
            <a:pPr marL="0" indent="0">
              <a:buNone/>
            </a:pPr>
            <a:r>
              <a:rPr lang="es-ES" sz="2000" dirty="0"/>
              <a:t>Un router puede descubrir redes remotas de dos maneras:</a:t>
            </a:r>
          </a:p>
          <a:p>
            <a:pPr marL="461963" indent="-342900">
              <a:buFont typeface="Arial"/>
              <a:buChar char="•"/>
            </a:pPr>
            <a:r>
              <a:rPr lang="es-ES" sz="2000" b="1" dirty="0">
                <a:solidFill>
                  <a:srgbClr val="FF3300"/>
                </a:solidFill>
              </a:rPr>
              <a:t>Manualmente</a:t>
            </a:r>
            <a:r>
              <a:rPr lang="es-ES" sz="2000" dirty="0">
                <a:solidFill>
                  <a:srgbClr val="FF3300"/>
                </a:solidFill>
              </a:rPr>
              <a:t>:</a:t>
            </a:r>
            <a:r>
              <a:rPr lang="es-ES" sz="2000" dirty="0"/>
              <a:t> las redes remotas se introducen de forma manual en la tabla de ruteo por medio de </a:t>
            </a:r>
            <a:r>
              <a:rPr lang="es-ES" sz="2000" b="1" dirty="0">
                <a:solidFill>
                  <a:srgbClr val="00B0F0"/>
                </a:solidFill>
              </a:rPr>
              <a:t>rutas estáticas</a:t>
            </a:r>
            <a:r>
              <a:rPr lang="es-ES" sz="2000" dirty="0"/>
              <a:t>.</a:t>
            </a:r>
          </a:p>
          <a:p>
            <a:pPr marL="461963" indent="-342900">
              <a:buFont typeface="Arial"/>
              <a:buChar char="•"/>
            </a:pPr>
            <a:r>
              <a:rPr lang="es-ES" sz="2000" b="1" dirty="0">
                <a:solidFill>
                  <a:srgbClr val="FF0000"/>
                </a:solidFill>
              </a:rPr>
              <a:t>Dinámicamente</a:t>
            </a:r>
            <a:r>
              <a:rPr lang="es-ES" sz="2000" dirty="0">
                <a:solidFill>
                  <a:srgbClr val="FF0000"/>
                </a:solidFill>
              </a:rPr>
              <a:t>: </a:t>
            </a:r>
            <a:r>
              <a:rPr lang="es-ES" sz="2000" dirty="0"/>
              <a:t>las rutas remotas se descubren de forma automática mediante un </a:t>
            </a:r>
            <a:r>
              <a:rPr lang="es-ES" sz="2000" b="1" dirty="0">
                <a:solidFill>
                  <a:srgbClr val="00B0F0"/>
                </a:solidFill>
              </a:rPr>
              <a:t>protocolo de ruteo  dinámico</a:t>
            </a:r>
            <a:r>
              <a:rPr lang="es-ES" sz="2000" dirty="0"/>
              <a:t>.</a:t>
            </a:r>
          </a:p>
          <a:p>
            <a:endParaRPr lang="es-ES" sz="20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8167" y="1828801"/>
            <a:ext cx="5273477" cy="392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030874"/>
      </p:ext>
    </p:extLst>
  </p:cSld>
  <p:clrMapOvr>
    <a:masterClrMapping/>
  </p:clrMapOvr>
  <p:transition spd="med">
    <p:wipe dir="r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411F08F8-A0D1-481F-A133-A10630B604C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3212" y="3198105"/>
            <a:ext cx="4904509" cy="3075605"/>
          </a:xfrm>
          <a:prstGeom prst="rect">
            <a:avLst/>
          </a:prstGeom>
        </p:spPr>
      </p:pic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8" y="394392"/>
            <a:ext cx="8772157" cy="723903"/>
          </a:xfrm>
        </p:spPr>
        <p:txBody>
          <a:bodyPr/>
          <a:lstStyle/>
          <a:p>
            <a:r>
              <a:rPr lang="es-ES" dirty="0"/>
              <a:t>Aplicaciones de las rutas estáticas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68531" y="1175443"/>
            <a:ext cx="8697494" cy="2435504"/>
          </a:xfrm>
        </p:spPr>
        <p:txBody>
          <a:bodyPr/>
          <a:lstStyle/>
          <a:p>
            <a:pPr marL="0" indent="0">
              <a:buNone/>
            </a:pPr>
            <a:r>
              <a:rPr lang="es-ES" sz="1800" dirty="0"/>
              <a:t>Las rutas estáticas se suelen utilizar en los siguientes casos: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/>
              <a:t>Para conectarse a una </a:t>
            </a:r>
            <a:r>
              <a:rPr lang="es-ES" sz="1800" b="1" dirty="0">
                <a:solidFill>
                  <a:srgbClr val="FF0000"/>
                </a:solidFill>
              </a:rPr>
              <a:t>red específica</a:t>
            </a:r>
            <a:r>
              <a:rPr lang="es-ES" sz="1800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s-ES" sz="1800" dirty="0"/>
              <a:t>Para proporcionar un gateway de último recurso para una red de conexión única (</a:t>
            </a:r>
            <a:r>
              <a:rPr lang="es-ES" sz="1800" b="1" dirty="0" err="1">
                <a:solidFill>
                  <a:srgbClr val="FF0000"/>
                </a:solidFill>
              </a:rPr>
              <a:t>stub</a:t>
            </a:r>
            <a:r>
              <a:rPr lang="es-ES" sz="1800" b="1" dirty="0">
                <a:solidFill>
                  <a:srgbClr val="FF0000"/>
                </a:solidFill>
              </a:rPr>
              <a:t> </a:t>
            </a:r>
            <a:r>
              <a:rPr lang="es-ES" sz="1800" b="1" dirty="0" err="1">
                <a:solidFill>
                  <a:srgbClr val="FF0000"/>
                </a:solidFill>
              </a:rPr>
              <a:t>network</a:t>
            </a:r>
            <a:r>
              <a:rPr lang="es-ES" sz="1800" dirty="0"/>
              <a:t>). Una red de conexión única (</a:t>
            </a:r>
            <a:r>
              <a:rPr lang="es-ES" sz="1800" dirty="0" err="1"/>
              <a:t>stub</a:t>
            </a:r>
            <a:r>
              <a:rPr lang="es-ES" sz="1800" dirty="0"/>
              <a:t> </a:t>
            </a:r>
            <a:r>
              <a:rPr lang="es-ES" sz="1800" dirty="0" err="1"/>
              <a:t>network</a:t>
            </a:r>
            <a:r>
              <a:rPr lang="es-ES" sz="1800" dirty="0"/>
              <a:t>) es aquella a la cual se accede a través de una única ruta y cuyo ruteador no tiene otros vecinos. Es aquella que depende de una red de cobertura local y solamente tiene una conexión de salida con el </a:t>
            </a:r>
            <a:r>
              <a:rPr lang="es-ES" sz="2000" dirty="0"/>
              <a:t>ISP.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AA250987-5F4B-447E-8A58-16E71AFB627B}"/>
              </a:ext>
            </a:extLst>
          </p:cNvPr>
          <p:cNvSpPr txBox="1">
            <a:spLocks/>
          </p:cNvSpPr>
          <p:nvPr/>
        </p:nvSpPr>
        <p:spPr bwMode="auto">
          <a:xfrm>
            <a:off x="268531" y="3460724"/>
            <a:ext cx="3978006" cy="27245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:mc="http://schemas.openxmlformats.org/markup-compatibility/2006" xmlns:a14="http://schemas.microsoft.com/office/drawing/2010/main" xmlns:c="http://schemas.openxmlformats.org/drawingml/2006/chart" xmlns:dgm="http://schemas.openxmlformats.org/drawingml/2006/diagram" xmlns:cdr="http://schemas.openxmlformats.org/drawingml/2006/chartDrawing" xmlns:wne="http://schemas.microsoft.com/office/powerpoint/2006/powerpointml" xmlns:wp="http://schemas.openxmlformats.org/drawingml/2006/powerpointprocessingDrawing" xmlns:v="urn:schemas-microsoft-com:vml" xmlns:o="urn:schemas-microsoft-com:office:office" xmlns="" val="1"/>
            </a:ext>
          </a:extLst>
        </p:spPr>
        <p:txBody>
          <a:bodyPr vert="horz" wrap="square" lIns="82124" tIns="41061" rIns="82124" bIns="41061" numCol="1" anchor="t" anchorCtr="0" compatLnSpc="1">
            <a:prstTxWarp prst="textNoShape">
              <a:avLst/>
            </a:prstTxWarp>
          </a:bodyPr>
          <a:lstStyle>
            <a:lvl1pPr marL="236538" indent="-236538" algn="l" defTabSz="814388" rtl="0" eaLnBrk="0" fontAlgn="base" hangingPunct="0">
              <a:lnSpc>
                <a:spcPct val="95000"/>
              </a:lnSpc>
              <a:spcBef>
                <a:spcPct val="50000"/>
              </a:spcBef>
              <a:spcAft>
                <a:spcPct val="0"/>
              </a:spcAft>
              <a:buClr>
                <a:srgbClr val="708CA1"/>
              </a:buClr>
              <a:buFont typeface="Wingdings" charset="0"/>
              <a:buChar char="§"/>
              <a:defRPr sz="2400">
                <a:solidFill>
                  <a:schemeClr val="tx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  <a:lvl2pPr marL="457200" indent="-2286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2pPr>
            <a:lvl3pPr marL="914400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3pPr>
            <a:lvl4pPr marL="1254125" indent="117475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4pPr>
            <a:lvl5pPr marL="1604963" indent="223838" algn="l" defTabSz="814388" rtl="0" eaLnBrk="0" fontAlgn="base" hangingPunct="0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  <a:ea typeface="ＭＳ Ｐゴシック" charset="0"/>
              </a:defRPr>
            </a:lvl5pPr>
            <a:lvl6pPr marL="20621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6pPr>
            <a:lvl7pPr marL="25193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7pPr>
            <a:lvl8pPr marL="29765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8pPr>
            <a:lvl9pPr marL="3433763" algn="l" defTabSz="814388" rtl="0" eaLnBrk="1" fontAlgn="base" hangingPunct="1">
              <a:lnSpc>
                <a:spcPct val="95000"/>
              </a:lnSpc>
              <a:spcBef>
                <a:spcPct val="35000"/>
              </a:spcBef>
              <a:spcAft>
                <a:spcPct val="0"/>
              </a:spcAft>
              <a:buClr>
                <a:srgbClr val="708CA1"/>
              </a:buClr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>
              <a:buFont typeface="+mj-lt"/>
              <a:buAutoNum type="arabicPeriod" startAt="3"/>
            </a:pPr>
            <a:r>
              <a:rPr lang="es-ES" sz="1800" kern="0" dirty="0"/>
              <a:t>Para reducir el número de rutas anunciadas mediante el resumen de varias redes contiguas como una sola ruta estática.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ES" sz="1800" kern="0" dirty="0"/>
              <a:t>Para crear una ruta de respaldo en caso de que falle un enlace de la ruta principal</a:t>
            </a:r>
            <a:r>
              <a:rPr lang="es-ES" sz="2000" kern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5021075"/>
      </p:ext>
    </p:extLst>
  </p:cSld>
  <p:clrMapOvr>
    <a:masterClrMapping/>
  </p:clrMapOvr>
  <p:transition spd="med"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7478" y="2214789"/>
            <a:ext cx="4146551" cy="1891846"/>
          </a:xfrm>
        </p:spPr>
        <p:txBody>
          <a:bodyPr/>
          <a:lstStyle/>
          <a:p>
            <a:pPr eaLnBrk="1" hangingPunct="1"/>
            <a:r>
              <a:rPr lang="es-ES" sz="2400" dirty="0"/>
              <a:t>Configurar rutas estáticas y por default (predeterminadas)</a:t>
            </a:r>
            <a:endParaRPr lang="es-ES" sz="24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5692449"/>
      </p:ext>
    </p:extLst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3866" y="394392"/>
            <a:ext cx="8772157" cy="838200"/>
          </a:xfrm>
        </p:spPr>
        <p:txBody>
          <a:bodyPr/>
          <a:lstStyle/>
          <a:p>
            <a:pPr algn="ctr"/>
            <a:r>
              <a:rPr lang="es-ES" dirty="0"/>
              <a:t>Comando </a:t>
            </a:r>
            <a:r>
              <a:rPr lang="es-ES" dirty="0">
                <a:latin typeface="Courier New" panose="02070309020205020404" pitchFamily="49" charset="0"/>
              </a:rPr>
              <a:t>ip route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346" y="1343429"/>
            <a:ext cx="6615199" cy="5195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17394"/>
      </p:ext>
    </p:extLst>
  </p:cSld>
  <p:clrMapOvr>
    <a:masterClrMapping/>
  </p:clrMapOvr>
  <p:transition spd="med">
    <p:wipe dir="r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276998" y="296420"/>
            <a:ext cx="8772157" cy="838200"/>
          </a:xfrm>
        </p:spPr>
        <p:txBody>
          <a:bodyPr/>
          <a:lstStyle/>
          <a:p>
            <a:r>
              <a:rPr lang="es-ES" dirty="0"/>
              <a:t>Opciones del siguiente salto (Next-Hop)</a:t>
            </a:r>
          </a:p>
        </p:txBody>
      </p:sp>
      <p:sp>
        <p:nvSpPr>
          <p:cNvPr id="3" name="Rectangle 2"/>
          <p:cNvSpPr/>
          <p:nvPr/>
        </p:nvSpPr>
        <p:spPr>
          <a:xfrm>
            <a:off x="276998" y="1385452"/>
            <a:ext cx="8576057" cy="4508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kern="0" dirty="0">
                <a:solidFill>
                  <a:srgbClr val="000000"/>
                </a:solidFill>
                <a:latin typeface="Arial"/>
              </a:rPr>
              <a:t>El siguiente salto (</a:t>
            </a:r>
            <a:r>
              <a:rPr lang="es-ES" sz="2000" b="1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-hop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) se puede identificar mediante una dirección IP, una interfaz de salida, o ambas. El modo en que se especifica el destino genera uno de los siguientes tres tipos de ruta: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del siguiente salto (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next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-hop 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route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) o recursiva</a:t>
            </a:r>
            <a:r>
              <a:rPr lang="es-ES" sz="20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solo se especifica la dirección 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directamente conectada</a:t>
            </a:r>
            <a:r>
              <a:rPr lang="es-ES" sz="2000" kern="0" dirty="0">
                <a:solidFill>
                  <a:srgbClr val="FF0000"/>
                </a:solidFill>
                <a:latin typeface="Arial"/>
              </a:rPr>
              <a:t>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solo se especifica la interfaz de salida del 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router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. El id de la interface (s0/0/0 o g0/0).</a:t>
            </a:r>
          </a:p>
          <a:p>
            <a:pPr marL="236538" lvl="0" indent="-236538" algn="l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  <a:buFont typeface="Wingdings" pitchFamily="2" charset="2"/>
              <a:buChar char="§"/>
            </a:pP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Ruta estática completamente conectada (full </a:t>
            </a:r>
            <a:r>
              <a:rPr lang="es-ES" sz="2000" b="1" kern="0" dirty="0" err="1">
                <a:solidFill>
                  <a:srgbClr val="FF0000"/>
                </a:solidFill>
                <a:latin typeface="Arial"/>
              </a:rPr>
              <a:t>connected</a:t>
            </a:r>
            <a:r>
              <a:rPr lang="es-ES" sz="2000" b="1" kern="0" dirty="0">
                <a:solidFill>
                  <a:srgbClr val="FF0000"/>
                </a:solidFill>
                <a:latin typeface="Arial"/>
              </a:rPr>
              <a:t>)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: se especifican la dirección 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 y la interfaz de salida. </a:t>
            </a:r>
          </a:p>
          <a:p>
            <a:pPr lvl="0" algn="just" defTabSz="814388">
              <a:lnSpc>
                <a:spcPct val="95000"/>
              </a:lnSpc>
              <a:spcBef>
                <a:spcPct val="50000"/>
              </a:spcBef>
              <a:buClr>
                <a:srgbClr val="708CA1"/>
              </a:buClr>
            </a:pPr>
            <a:r>
              <a:rPr lang="es-ES" sz="2000" b="1" kern="0" dirty="0">
                <a:solidFill>
                  <a:srgbClr val="000000"/>
                </a:solidFill>
                <a:latin typeface="Arial"/>
              </a:rPr>
              <a:t>NOTA: 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Si cambia la dirección IP del siguiente salto (</a:t>
            </a:r>
            <a:r>
              <a:rPr lang="es-ES" sz="2000" kern="0" dirty="0" err="1">
                <a:solidFill>
                  <a:srgbClr val="000000"/>
                </a:solidFill>
                <a:latin typeface="Arial"/>
              </a:rPr>
              <a:t>next</a:t>
            </a:r>
            <a:r>
              <a:rPr lang="es-ES" sz="2000" kern="0" dirty="0">
                <a:solidFill>
                  <a:srgbClr val="000000"/>
                </a:solidFill>
                <a:latin typeface="Arial"/>
              </a:rPr>
              <a:t>-hop), quedo totalmente incomunicado, por lo que es preferible utilizar las rutas directamente conectadas.</a:t>
            </a:r>
          </a:p>
        </p:txBody>
      </p:sp>
    </p:spTree>
    <p:extLst>
      <p:ext uri="{BB962C8B-B14F-4D97-AF65-F5344CB8AC3E}">
        <p14:creationId xmlns:p14="http://schemas.microsoft.com/office/powerpoint/2010/main" val="1768560687"/>
      </p:ext>
    </p:extLst>
  </p:cSld>
  <p:clrMapOvr>
    <a:masterClrMapping/>
  </p:clrMapOvr>
  <p:transition spd="med">
    <p:wipe dir="r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28771" y="500527"/>
            <a:ext cx="8772157" cy="1099672"/>
          </a:xfrm>
        </p:spPr>
        <p:txBody>
          <a:bodyPr anchor="t"/>
          <a:lstStyle/>
          <a:p>
            <a:pPr algn="ctr"/>
            <a:r>
              <a:rPr lang="es-ES" sz="2800" dirty="0"/>
              <a:t>Configurar una ruta estática del siguiente salto (</a:t>
            </a:r>
            <a:r>
              <a:rPr lang="es-ES" sz="2800" dirty="0" err="1"/>
              <a:t>next</a:t>
            </a:r>
            <a:r>
              <a:rPr lang="es-ES" sz="2800" dirty="0"/>
              <a:t> – hop) o recursiva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3109" y="1474941"/>
            <a:ext cx="6497782" cy="538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359554"/>
      </p:ext>
    </p:extLst>
  </p:cSld>
  <p:clrMapOvr>
    <a:masterClrMapping/>
  </p:clrMapOvr>
  <p:transition spd="med">
    <p:wipe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0100" y="559286"/>
            <a:ext cx="8965929" cy="814009"/>
          </a:xfrm>
        </p:spPr>
        <p:txBody>
          <a:bodyPr anchor="t"/>
          <a:lstStyle/>
          <a:p>
            <a:pPr algn="ctr" eaLnBrk="1" hangingPunct="1">
              <a:defRPr/>
            </a:pPr>
            <a:r>
              <a:rPr lang="es-ES" sz="2800" dirty="0"/>
              <a:t>Configurar una ruta estática directamente conectada</a:t>
            </a:r>
            <a:endParaRPr lang="es-ES" sz="2800" dirty="0">
              <a:solidFill>
                <a:schemeClr val="accent5">
                  <a:lumMod val="75000"/>
                </a:schemeClr>
              </a:solidFill>
              <a:cs typeface="Arial" pitchFamily="34" charset="0"/>
            </a:endParaRPr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idx="1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316" y="1495607"/>
            <a:ext cx="8445880" cy="4669708"/>
          </a:xfrm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290607" y="4624505"/>
            <a:ext cx="4631589" cy="167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976944"/>
      </p:ext>
    </p:extLst>
  </p:cSld>
  <p:clrMapOvr>
    <a:masterClrMapping/>
  </p:clrMapOvr>
  <p:transition spd="med">
    <p:wipe dir="r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>
          <a:xfrm>
            <a:off x="185921" y="451542"/>
            <a:ext cx="8772157" cy="838200"/>
          </a:xfrm>
        </p:spPr>
        <p:txBody>
          <a:bodyPr anchor="t"/>
          <a:lstStyle/>
          <a:p>
            <a:pPr algn="ctr"/>
            <a:r>
              <a:rPr lang="es-ES" sz="2800" dirty="0"/>
              <a:t>Configurar una ruta estática totalmente especificada (completamente conectada)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215643-1F10-48B2-972E-B789843154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461346"/>
            <a:ext cx="8079757" cy="4945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191345"/>
      </p:ext>
    </p:extLst>
  </p:cSld>
  <p:clrMapOvr>
    <a:masterClrMapping/>
  </p:clrMapOvr>
  <p:transition spd="med">
    <p:wipe dir="r"/>
  </p:transition>
</p:sld>
</file>

<file path=ppt/theme/theme1.xml><?xml version="1.0" encoding="utf-8"?>
<a:theme xmlns:a="http://schemas.openxmlformats.org/drawingml/2006/main" name="PPT-TMPLT-WHT_C">
  <a:themeElements>
    <a:clrScheme name="PPT-TMPLT-WHT_C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PPT-TMPLT-WHT_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PPT-TMPLT-WHT_C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NetAcad-4F_PPT-WHT_060408">
  <a:themeElements>
    <a:clrScheme name="Oct_2006_Cisco White Template 1">
      <a:dk1>
        <a:srgbClr val="000000"/>
      </a:dk1>
      <a:lt1>
        <a:srgbClr val="FFFFFF"/>
      </a:lt1>
      <a:dk2>
        <a:srgbClr val="0183B7"/>
      </a:dk2>
      <a:lt2>
        <a:srgbClr val="000000"/>
      </a:lt2>
      <a:accent1>
        <a:srgbClr val="0183B7"/>
      </a:accent1>
      <a:accent2>
        <a:srgbClr val="B21A1A"/>
      </a:accent2>
      <a:accent3>
        <a:srgbClr val="FFFFFF"/>
      </a:accent3>
      <a:accent4>
        <a:srgbClr val="000000"/>
      </a:accent4>
      <a:accent5>
        <a:srgbClr val="AAC1D8"/>
      </a:accent5>
      <a:accent6>
        <a:srgbClr val="A11616"/>
      </a:accent6>
      <a:hlink>
        <a:srgbClr val="83A2CF"/>
      </a:hlink>
      <a:folHlink>
        <a:srgbClr val="EFB525"/>
      </a:folHlink>
    </a:clrScheme>
    <a:fontScheme name="Oct_2006_Cisco White 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82124" tIns="41061" rIns="82124" bIns="41061" numCol="1" anchor="ctr" anchorCtr="0" compatLnSpc="1">
        <a:prstTxWarp prst="textNoShape">
          <a:avLst/>
        </a:prstTxWarp>
        <a:spAutoFit/>
      </a:bodyPr>
      <a:lstStyle>
        <a:defPPr marL="0" marR="0" indent="0" algn="ctr" defTabSz="814388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ct_2006_Cisco White Template 1">
        <a:dk1>
          <a:srgbClr val="000000"/>
        </a:dk1>
        <a:lt1>
          <a:srgbClr val="FFFFFF"/>
        </a:lt1>
        <a:dk2>
          <a:srgbClr val="0183B7"/>
        </a:dk2>
        <a:lt2>
          <a:srgbClr val="000000"/>
        </a:lt2>
        <a:accent1>
          <a:srgbClr val="0183B7"/>
        </a:accent1>
        <a:accent2>
          <a:srgbClr val="B21A1A"/>
        </a:accent2>
        <a:accent3>
          <a:srgbClr val="FFFFFF"/>
        </a:accent3>
        <a:accent4>
          <a:srgbClr val="000000"/>
        </a:accent4>
        <a:accent5>
          <a:srgbClr val="AAC1D8"/>
        </a:accent5>
        <a:accent6>
          <a:srgbClr val="A11616"/>
        </a:accent6>
        <a:hlink>
          <a:srgbClr val="83A2CF"/>
        </a:hlink>
        <a:folHlink>
          <a:srgbClr val="EFB52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28821</TotalTime>
  <Pages>28</Pages>
  <Words>662</Words>
  <Application>Microsoft Office PowerPoint</Application>
  <PresentationFormat>Presentación en pantalla (4:3)</PresentationFormat>
  <Paragraphs>71</Paragraphs>
  <Slides>15</Slides>
  <Notes>15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Courier New</vt:lpstr>
      <vt:lpstr>Wingdings</vt:lpstr>
      <vt:lpstr>PPT-TMPLT-WHT_C</vt:lpstr>
      <vt:lpstr>NetAcad-4F_PPT-WHT_060408</vt:lpstr>
      <vt:lpstr>Ruteo estático</vt:lpstr>
      <vt:lpstr>Ruteo estático Llegar a redes remotas</vt:lpstr>
      <vt:lpstr>Aplicaciones de las rutas estáticas</vt:lpstr>
      <vt:lpstr>Configurar rutas estáticas y por default (predeterminadas)</vt:lpstr>
      <vt:lpstr>Comando ip route</vt:lpstr>
      <vt:lpstr>Opciones del siguiente salto (Next-Hop)</vt:lpstr>
      <vt:lpstr>Configurar una ruta estática del siguiente salto (next – hop) o recursiva</vt:lpstr>
      <vt:lpstr>Configurar una ruta estática directamente conectada</vt:lpstr>
      <vt:lpstr>Configurar una ruta estática totalmente especificada (completamente conectada)</vt:lpstr>
      <vt:lpstr>Verificar una ruta estática</vt:lpstr>
      <vt:lpstr>Tipos de rutas estáticas Ruta estática por default (predeterminada)</vt:lpstr>
      <vt:lpstr>Ruta estática por default (predeterminada)</vt:lpstr>
      <vt:lpstr>Configurar una ruta estática por default del siguiente salto (next – hop) o recursiva</vt:lpstr>
      <vt:lpstr>Configurar una ruta estática por default directamente conectada</vt:lpstr>
      <vt:lpstr>Configurar una ruta estática por default completamente conectada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Lizethe Pérez Fuertes</cp:lastModifiedBy>
  <cp:revision>1157</cp:revision>
  <cp:lastPrinted>1999-01-27T00:54:54Z</cp:lastPrinted>
  <dcterms:created xsi:type="dcterms:W3CDTF">2006-10-23T15:07:30Z</dcterms:created>
  <dcterms:modified xsi:type="dcterms:W3CDTF">2023-05-29T21:36:25Z</dcterms:modified>
</cp:coreProperties>
</file>