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460" r:id="rId3"/>
    <p:sldId id="336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801" r:id="rId1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50" autoAdjust="0"/>
  </p:normalViewPr>
  <p:slideViewPr>
    <p:cSldViewPr>
      <p:cViewPr varScale="1">
        <p:scale>
          <a:sx n="103" d="100"/>
          <a:sy n="103" d="100"/>
        </p:scale>
        <p:origin x="177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17/05/2022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82251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6518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9703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17/05/2022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17/05/2022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17/05/2022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17/05/2022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Modelo TCP/IP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944023"/>
            <a:ext cx="4411483" cy="174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771900"/>
            <a:ext cx="2231943" cy="2231943"/>
          </a:xfrm>
          <a:prstGeom prst="rect">
            <a:avLst/>
          </a:prstGeom>
        </p:spPr>
      </p:pic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728" y="593350"/>
            <a:ext cx="47704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1574" y="2240406"/>
            <a:ext cx="4024139" cy="1620642"/>
          </a:xfrm>
        </p:spPr>
        <p:txBody>
          <a:bodyPr/>
          <a:lstStyle/>
          <a:p>
            <a:pPr marL="400050" lvl="1" indent="0"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Protocolos</a:t>
            </a:r>
          </a:p>
          <a:p>
            <a:pPr marL="400050" lvl="1" indent="0">
              <a:buNone/>
            </a:pPr>
            <a:endParaRPr lang="es-ES_tradnl" altLang="es-MX" sz="12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s-ES_tradnl" altLang="es-MX" sz="2400" b="1" u="sng" noProof="1">
                <a:solidFill>
                  <a:schemeClr val="bg2">
                    <a:lumMod val="25000"/>
                  </a:schemeClr>
                </a:solidFill>
              </a:rPr>
              <a:t>IP</a:t>
            </a:r>
            <a:r>
              <a:rPr lang="es-ES_tradnl" altLang="es-MX" sz="2400" noProof="1">
                <a:solidFill>
                  <a:schemeClr val="bg2">
                    <a:lumMod val="25000"/>
                  </a:schemeClr>
                </a:solidFill>
              </a:rPr>
              <a:t>-Internet Protocol</a:t>
            </a:r>
          </a:p>
          <a:p>
            <a:pPr lvl="1"/>
            <a:endParaRPr lang="es-ES_tradnl" altLang="es-MX" dirty="0"/>
          </a:p>
          <a:p>
            <a:pPr lvl="1"/>
            <a:endParaRPr lang="es-ES_tradnl" altLang="es-MX" dirty="0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1146175" y="2590800"/>
          <a:ext cx="22415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7" name="Imagen de mapa de bits" r:id="rId4" imgW="1552792" imgH="1638529" progId="Paint.Picture">
                  <p:embed/>
                </p:oleObj>
              </mc:Choice>
              <mc:Fallback>
                <p:oleObj name="Imagen de mapa de bits" r:id="rId4" imgW="1552792" imgH="16385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2590800"/>
                        <a:ext cx="224155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90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39752" y="548680"/>
            <a:ext cx="41608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1920" y="2132856"/>
            <a:ext cx="4104456" cy="151216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Protocolos</a:t>
            </a:r>
          </a:p>
          <a:p>
            <a:pPr marL="457200" lvl="1" indent="0">
              <a:buNone/>
            </a:pPr>
            <a:endParaRPr lang="es-ES_tradnl" alt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LAN &amp; WAN</a:t>
            </a:r>
            <a:r>
              <a:rPr lang="es-ES_tradnl" altLang="es-MX" sz="2000" b="1" noProof="1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Technologies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214438" y="2590800"/>
          <a:ext cx="21383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0" name="Imagen de mapa de bits" r:id="rId4" imgW="1514686" imgH="1619476" progId="Paint.Picture">
                  <p:embed/>
                </p:oleObj>
              </mc:Choice>
              <mc:Fallback>
                <p:oleObj name="Imagen de mapa de bits" r:id="rId4" imgW="1514686" imgH="1619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590800"/>
                        <a:ext cx="21383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3464236"/>
            <a:ext cx="3995936" cy="282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31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332656"/>
            <a:ext cx="5761038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OSI vs TCP/IP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556792"/>
            <a:ext cx="5832648" cy="479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32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80" y="332656"/>
            <a:ext cx="5761038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OSI vs TCP/IP</a:t>
            </a:r>
            <a:b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Unidades de datos de protocolo (PDU)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772816"/>
            <a:ext cx="9073008" cy="406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01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688" y="197768"/>
            <a:ext cx="5761038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OSI vs TCP/IP</a:t>
            </a:r>
            <a:b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7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</a:t>
            </a:r>
          </a:p>
        </p:txBody>
      </p:sp>
      <p:pic>
        <p:nvPicPr>
          <p:cNvPr id="4" name="Picture 3" descr="Introduction to Networks - Mozilla Firefox">
            <a:extLst>
              <a:ext uri="{FF2B5EF4-FFF2-40B4-BE49-F238E27FC236}">
                <a16:creationId xmlns:a16="http://schemas.microsoft.com/office/drawing/2014/main" id="{A8840FCC-DB06-4A15-A6FE-CB01B10FB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297" y="1628800"/>
            <a:ext cx="5672031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2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9A075BE-7631-4DBC-BC6F-099E2CE99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1772816"/>
            <a:ext cx="4036529" cy="2857318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02481" y="2348880"/>
            <a:ext cx="4036529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Modelo TCP/IP.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Funciones de las capas del modelo TCP/IP.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Protocolos TCP/IP.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672" y="260648"/>
            <a:ext cx="54562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altLang="es-MX" sz="2000" noProof="1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MX" altLang="es-MX" sz="2000" b="1" noProof="1">
                <a:solidFill>
                  <a:schemeClr val="accent6">
                    <a:lumMod val="75000"/>
                  </a:schemeClr>
                </a:solidFill>
              </a:rPr>
              <a:t>Modelo TCP/IP </a:t>
            </a:r>
            <a:r>
              <a:rPr lang="es-MX" altLang="es-MX" sz="2000" noProof="1">
                <a:solidFill>
                  <a:schemeClr val="bg2">
                    <a:lumMod val="25000"/>
                  </a:schemeClr>
                </a:solidFill>
              </a:rPr>
              <a:t>fue desarrollado por el Departamento de Defensa de los Estados Unidos al final de los 60s’, para asegurar comunicaciones de datos aún en las peores circunstancias.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altLang="es-MX" sz="2000" noProof="1">
                <a:solidFill>
                  <a:schemeClr val="bg2">
                    <a:lumMod val="25000"/>
                  </a:schemeClr>
                </a:solidFill>
              </a:rPr>
              <a:t>Desde entonces, TCP/IP se ha convertido en el método utilizado para las comunicaciones en </a:t>
            </a:r>
            <a:r>
              <a:rPr lang="es-MX" altLang="es-MX" sz="2000" b="1" noProof="1">
                <a:solidFill>
                  <a:schemeClr val="bg2">
                    <a:lumMod val="25000"/>
                  </a:schemeClr>
                </a:solidFill>
              </a:rPr>
              <a:t>Internet</a:t>
            </a:r>
            <a:r>
              <a:rPr lang="es-MX" altLang="es-MX" sz="2000" noProof="1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4263054"/>
            <a:ext cx="4910479" cy="183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5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16435" y="457200"/>
            <a:ext cx="53038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7864" y="1677888"/>
            <a:ext cx="5211763" cy="4343400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Capa de Aplicación</a:t>
            </a:r>
          </a:p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Incluye todas funciones de las capas de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</a:rPr>
              <a:t>Aplicación, Presentación y Sesión del Modelo OSI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Representación de Datos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Encriptación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Control de Dialogo</a:t>
            </a:r>
          </a:p>
        </p:txBody>
      </p:sp>
      <p:graphicFrame>
        <p:nvGraphicFramePr>
          <p:cNvPr id="614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087379"/>
              </p:ext>
            </p:extLst>
          </p:nvPr>
        </p:nvGraphicFramePr>
        <p:xfrm>
          <a:off x="755576" y="2634208"/>
          <a:ext cx="246221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Imagen de mapa de bits" r:id="rId3" imgW="1609524" imgH="1743318" progId="Paint.Picture">
                  <p:embed/>
                </p:oleObj>
              </mc:Choice>
              <mc:Fallback>
                <p:oleObj name="Imagen de mapa de bits" r:id="rId3" imgW="1609524" imgH="174331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634208"/>
                        <a:ext cx="2462213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4695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712" y="400050"/>
            <a:ext cx="47704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75856" y="1700808"/>
            <a:ext cx="5383088" cy="4343400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Capa de Transporte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Es responsable de l</a:t>
            </a:r>
            <a:r>
              <a:rPr lang="es-ES_tradnl" altLang="es-MX" sz="2000" dirty="0"/>
              <a:t>a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</a:rPr>
              <a:t>calidad de servicio (TCP)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Confiabilidad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Recuperación de Fallas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 err="1">
                <a:solidFill>
                  <a:schemeClr val="bg2">
                    <a:lumMod val="25000"/>
                  </a:schemeClr>
                </a:solidFill>
              </a:rPr>
              <a:t>Acknowledgment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Control de Flujo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Orientado a Conexión</a:t>
            </a:r>
          </a:p>
        </p:txBody>
      </p:sp>
      <p:graphicFrame>
        <p:nvGraphicFramePr>
          <p:cNvPr id="717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902762"/>
              </p:ext>
            </p:extLst>
          </p:nvPr>
        </p:nvGraphicFramePr>
        <p:xfrm>
          <a:off x="899592" y="2695575"/>
          <a:ext cx="2514600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Imagen de mapa de bits" r:id="rId4" imgW="1676634" imgH="1638529" progId="Paint.Picture">
                  <p:embed/>
                </p:oleObj>
              </mc:Choice>
              <mc:Fallback>
                <p:oleObj name="Imagen de mapa de bits" r:id="rId4" imgW="1676634" imgH="16385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695575"/>
                        <a:ext cx="2514600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897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476672"/>
            <a:ext cx="50752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63889" y="1907704"/>
            <a:ext cx="4392488" cy="3177480"/>
          </a:xfrm>
        </p:spPr>
        <p:txBody>
          <a:bodyPr/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Capa de Internet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Usa el protocolo IP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Determinación de Ruta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Conmutación de Paquetes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Direccionamiento</a:t>
            </a:r>
            <a:endParaRPr lang="es-ES_tradnl" altLang="es-MX" dirty="0"/>
          </a:p>
          <a:p>
            <a:pPr lvl="1"/>
            <a:endParaRPr lang="es-ES_tradnl" altLang="es-MX" dirty="0"/>
          </a:p>
        </p:txBody>
      </p:sp>
      <p:graphicFrame>
        <p:nvGraphicFramePr>
          <p:cNvPr id="8196" name="Object 5"/>
          <p:cNvGraphicFramePr>
            <a:graphicFrameLocks noChangeAspect="1"/>
          </p:cNvGraphicFramePr>
          <p:nvPr/>
        </p:nvGraphicFramePr>
        <p:xfrm>
          <a:off x="1146175" y="2590800"/>
          <a:ext cx="224155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1" name="Imagen de mapa de bits" r:id="rId4" imgW="1552792" imgH="1638529" progId="Paint.Picture">
                  <p:embed/>
                </p:oleObj>
              </mc:Choice>
              <mc:Fallback>
                <p:oleObj name="Imagen de mapa de bits" r:id="rId4" imgW="1552792" imgH="16385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2590800"/>
                        <a:ext cx="224155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908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35696" y="404664"/>
            <a:ext cx="52276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0" y="1752600"/>
            <a:ext cx="5364163" cy="4343400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Capa de Red 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(Host a Red)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Incluye las funciones de la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</a:rPr>
              <a:t>capa de Enlace de Datos y </a:t>
            </a:r>
            <a:r>
              <a:rPr lang="es-ES_tradnl" altLang="es-MX" sz="2000" b="1" dirty="0" err="1">
                <a:solidFill>
                  <a:schemeClr val="accent5">
                    <a:lumMod val="75000"/>
                  </a:schemeClr>
                </a:solidFill>
              </a:rPr>
              <a:t>Fisica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</a:rPr>
              <a:t> del Modelo OSI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Tecnologías </a:t>
            </a:r>
            <a:r>
              <a:rPr lang="es-ES_tradnl" altLang="es-MX" sz="2000" dirty="0" err="1">
                <a:solidFill>
                  <a:schemeClr val="bg2">
                    <a:lumMod val="25000"/>
                  </a:schemeClr>
                </a:solidFill>
              </a:rPr>
              <a:t>WANs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 y </a:t>
            </a:r>
            <a:r>
              <a:rPr lang="es-ES_tradnl" altLang="es-MX" sz="2000" dirty="0" err="1">
                <a:solidFill>
                  <a:schemeClr val="bg2">
                    <a:lumMod val="25000"/>
                  </a:schemeClr>
                </a:solidFill>
              </a:rPr>
              <a:t>LANs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Se encarga de todos los procesos requeridos para realizar el enlace físico</a:t>
            </a:r>
          </a:p>
        </p:txBody>
      </p:sp>
      <p:graphicFrame>
        <p:nvGraphicFramePr>
          <p:cNvPr id="9220" name="Object 5"/>
          <p:cNvGraphicFramePr>
            <a:graphicFrameLocks noChangeAspect="1"/>
          </p:cNvGraphicFramePr>
          <p:nvPr/>
        </p:nvGraphicFramePr>
        <p:xfrm>
          <a:off x="1214438" y="2590800"/>
          <a:ext cx="21383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name="Imagen de mapa de bits" r:id="rId3" imgW="1514686" imgH="1619476" progId="Paint.Picture">
                  <p:embed/>
                </p:oleObj>
              </mc:Choice>
              <mc:Fallback>
                <p:oleObj name="Imagen de mapa de bits" r:id="rId3" imgW="1514686" imgH="1619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590800"/>
                        <a:ext cx="21383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313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57611" y="476672"/>
            <a:ext cx="48466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77281" y="1772816"/>
            <a:ext cx="4911143" cy="3692624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Protocolos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FTP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-File Transfer Protocol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HTTP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-Hypertext Transfer Protocol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SMTP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-Simple Mail Transfer Protocol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DNS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-Domain Name Service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TFTP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-Trivial File Transfer Protocol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066800" y="2590800"/>
          <a:ext cx="2462213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9" name="Imagen de mapa de bits" r:id="rId3" imgW="1609524" imgH="1743318" progId="Paint.Picture">
                  <p:embed/>
                </p:oleObj>
              </mc:Choice>
              <mc:Fallback>
                <p:oleObj name="Imagen de mapa de bits" r:id="rId3" imgW="1609524" imgH="174331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590800"/>
                        <a:ext cx="2462213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8220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907160"/>
            <a:ext cx="3934786" cy="2042120"/>
          </a:xfrm>
          <a:prstGeom prst="rect">
            <a:avLst/>
          </a:prstGeom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1720" y="457200"/>
            <a:ext cx="4618037" cy="1143000"/>
          </a:xfrm>
        </p:spPr>
        <p:txBody>
          <a:bodyPr>
            <a:normAutofit/>
          </a:bodyPr>
          <a:lstStyle/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Modelo TCP/IP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0" y="2114855"/>
            <a:ext cx="5023047" cy="1964432"/>
          </a:xfrm>
        </p:spPr>
        <p:txBody>
          <a:bodyPr>
            <a:normAutofit/>
          </a:bodyPr>
          <a:lstStyle/>
          <a:p>
            <a:pPr marL="400050" lvl="1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2400" b="1" dirty="0">
                <a:solidFill>
                  <a:schemeClr val="accent6">
                    <a:lumMod val="75000"/>
                  </a:schemeClr>
                </a:solidFill>
              </a:rPr>
              <a:t>Protocolos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TCP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-Transmission Control Protocol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2000" b="1" u="sng" noProof="1">
                <a:solidFill>
                  <a:schemeClr val="bg2">
                    <a:lumMod val="25000"/>
                  </a:schemeClr>
                </a:solidFill>
              </a:rPr>
              <a:t>UDP</a:t>
            </a:r>
            <a:r>
              <a:rPr lang="es-ES_tradnl" altLang="es-MX" sz="2000" noProof="1">
                <a:solidFill>
                  <a:schemeClr val="bg2">
                    <a:lumMod val="25000"/>
                  </a:schemeClr>
                </a:solidFill>
              </a:rPr>
              <a:t>-User Datagram Protocol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670002"/>
              </p:ext>
            </p:extLst>
          </p:nvPr>
        </p:nvGraphicFramePr>
        <p:xfrm>
          <a:off x="1143000" y="2470770"/>
          <a:ext cx="2514600" cy="245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name="Imagen de mapa de bits" r:id="rId4" imgW="1676634" imgH="1638529" progId="Paint.Picture">
                  <p:embed/>
                </p:oleObj>
              </mc:Choice>
              <mc:Fallback>
                <p:oleObj name="Imagen de mapa de bits" r:id="rId4" imgW="1676634" imgH="163852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470770"/>
                        <a:ext cx="2514600" cy="245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87590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293</Words>
  <Application>Microsoft Office PowerPoint</Application>
  <PresentationFormat>Presentación en pantalla (4:3)</PresentationFormat>
  <Paragraphs>61</Paragraphs>
  <Slides>14</Slides>
  <Notes>4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Calibri</vt:lpstr>
      <vt:lpstr>Dom Casual</vt:lpstr>
      <vt:lpstr>Tema de Office</vt:lpstr>
      <vt:lpstr>Imagen de mapa de bits</vt:lpstr>
      <vt:lpstr>TC 2006B  Interconexión de dispositivos</vt:lpstr>
      <vt:lpstr>Presentación de PowerPoint</vt:lpstr>
      <vt:lpstr>Modelo TCP/IP</vt:lpstr>
      <vt:lpstr>Modelo TCP/IP</vt:lpstr>
      <vt:lpstr>Modelo TCP/IP</vt:lpstr>
      <vt:lpstr>Modelo TCP/IP</vt:lpstr>
      <vt:lpstr>Modelo TCP/IP</vt:lpstr>
      <vt:lpstr>Modelo TCP/IP</vt:lpstr>
      <vt:lpstr>Modelo TCP/IP</vt:lpstr>
      <vt:lpstr>Modelo TCP/IP</vt:lpstr>
      <vt:lpstr>Modelo TCP/IP</vt:lpstr>
      <vt:lpstr>Modelo OSI vs TCP/IP</vt:lpstr>
      <vt:lpstr>Modelo OSI vs TCP/IP Unidades de datos de protocolo (PDU)</vt:lpstr>
      <vt:lpstr>Modelo OSI vs TCP/IP Protocolos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94</cp:revision>
  <dcterms:created xsi:type="dcterms:W3CDTF">2013-06-11T22:32:36Z</dcterms:created>
  <dcterms:modified xsi:type="dcterms:W3CDTF">2022-05-17T22:22:51Z</dcterms:modified>
</cp:coreProperties>
</file>