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8"/>
  </p:notesMasterIdLst>
  <p:handoutMasterIdLst>
    <p:handoutMasterId r:id="rId19"/>
  </p:handoutMasterIdLst>
  <p:sldIdLst>
    <p:sldId id="500" r:id="rId3"/>
    <p:sldId id="791" r:id="rId4"/>
    <p:sldId id="912" r:id="rId5"/>
    <p:sldId id="977" r:id="rId6"/>
    <p:sldId id="992" r:id="rId7"/>
    <p:sldId id="994" r:id="rId8"/>
    <p:sldId id="995" r:id="rId9"/>
    <p:sldId id="996" r:id="rId10"/>
    <p:sldId id="997" r:id="rId11"/>
    <p:sldId id="913" r:id="rId12"/>
    <p:sldId id="998" r:id="rId13"/>
    <p:sldId id="999" r:id="rId14"/>
    <p:sldId id="1001" r:id="rId15"/>
    <p:sldId id="1002" r:id="rId16"/>
    <p:sldId id="1006" r:id="rId1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7352" autoAdjust="0"/>
    <p:restoredTop sz="84695" autoAdjust="0"/>
  </p:normalViewPr>
  <p:slideViewPr>
    <p:cSldViewPr snapToGrid="0">
      <p:cViewPr varScale="1">
        <p:scale>
          <a:sx n="56" d="100"/>
          <a:sy n="56" d="100"/>
        </p:scale>
        <p:origin x="64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148"/>
    </p:cViewPr>
  </p:sorterViewPr>
  <p:notesViewPr>
    <p:cSldViewPr snapToGrid="0">
      <p:cViewPr varScale="1">
        <p:scale>
          <a:sx n="84" d="100"/>
          <a:sy n="84" d="100"/>
        </p:scale>
        <p:origin x="-8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1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5" Type="http://schemas.openxmlformats.org/officeDocument/2006/relationships/slide" Target="slides/slide7.xml"/><Relationship Id="rId10" Type="http://schemas.openxmlformats.org/officeDocument/2006/relationships/slide" Target="slides/slide13.xml"/><Relationship Id="rId4" Type="http://schemas.openxmlformats.org/officeDocument/2006/relationships/slide" Target="slides/slide6.xml"/><Relationship Id="rId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29936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s-E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4: Redes conmutadas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10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4: Introducción a redes conmutadas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4.2 – </a:t>
            </a:r>
            <a:r>
              <a:rPr lang="es-ES" sz="1200" dirty="0">
                <a:latin typeface="Arial" charset="0"/>
              </a:rPr>
              <a:t>El entorno conmutado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4.2.1 – Reenvío de tramas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4.2.1.1 </a:t>
            </a:r>
            <a:r>
              <a:rPr lang="es-ES" dirty="0"/>
              <a:t>–</a:t>
            </a:r>
            <a:r>
              <a:rPr lang="es-ES" dirty="0">
                <a:latin typeface="Arial" charset="0"/>
              </a:rPr>
              <a:t> </a:t>
            </a:r>
            <a:r>
              <a:rPr lang="es-ES" sz="1200" dirty="0"/>
              <a:t>Switching como un concepto general en redes y telecomunicaciones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4.2 – </a:t>
            </a:r>
            <a:r>
              <a:rPr lang="es-ES" sz="1200" dirty="0">
                <a:latin typeface="Arial" charset="0"/>
              </a:rPr>
              <a:t>El entorno conmutado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4.2.1 – Reenvío de tramas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4.2.1.2 </a:t>
            </a:r>
            <a:r>
              <a:rPr lang="es-ES" dirty="0"/>
              <a:t>–</a:t>
            </a:r>
            <a:r>
              <a:rPr lang="es-ES" dirty="0">
                <a:latin typeface="Arial" charset="0"/>
              </a:rPr>
              <a:t> Completar en forma dinámica la tabla de direcciones MAC de un switch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4.2 – </a:t>
            </a:r>
            <a:r>
              <a:rPr lang="es-ES" sz="1200" dirty="0">
                <a:latin typeface="Arial" charset="0"/>
              </a:rPr>
              <a:t>El entorno conmutado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4.2.1 – Reenvío de tramas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4.2.1.3 – Métodos de reenvío de un switch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4.2 – </a:t>
            </a:r>
            <a:r>
              <a:rPr lang="es-ES" sz="1200" dirty="0">
                <a:latin typeface="Arial" charset="0"/>
              </a:rPr>
              <a:t>El entorno conmutado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4.2.1 – Reenvío de tramas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4.2.1.4 </a:t>
            </a:r>
            <a:r>
              <a:rPr lang="es-ES" dirty="0"/>
              <a:t>–</a:t>
            </a:r>
            <a:r>
              <a:rPr lang="es-ES" sz="1200" dirty="0"/>
              <a:t> Switching de almacenamiento y reenvío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4.2 – </a:t>
            </a:r>
            <a:r>
              <a:rPr lang="es-ES" sz="1200" dirty="0">
                <a:latin typeface="Arial" charset="0"/>
              </a:rPr>
              <a:t>El entorno conmutado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4.2.1 – Reenvío de tramas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4.2.1.5 – Switching por método de corte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4: Diseño de una red LAN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4.1 – </a:t>
            </a:r>
            <a:r>
              <a:rPr lang="es-ES" sz="1200" dirty="0">
                <a:latin typeface="Arial" charset="0"/>
              </a:rPr>
              <a:t>Diseño de una red 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 – Redes convergentes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Complejidad creciente de las redes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4.1 – </a:t>
            </a:r>
            <a:r>
              <a:rPr lang="es-ES" sz="1200" dirty="0">
                <a:latin typeface="Arial" charset="0"/>
              </a:rPr>
              <a:t>Diseño de una red 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 – Redes convergentes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4.1.1.2 – Elementos de una red convergente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4.1 – </a:t>
            </a:r>
            <a:r>
              <a:rPr lang="es-ES" sz="1200" dirty="0">
                <a:latin typeface="Arial" charset="0"/>
              </a:rPr>
              <a:t>Diseño de una red 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 – Redes convergentes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4.1.1.4 – Jerarquía en las redes conmutadas sin fronteras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4.1 – </a:t>
            </a:r>
            <a:r>
              <a:rPr lang="es-ES" sz="1200" dirty="0">
                <a:latin typeface="Arial" charset="0"/>
              </a:rPr>
              <a:t>Diseño de una red 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 – Redes convergentes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4.1.1.5 – Capas de acceso, distribución y principal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4.1 – </a:t>
            </a:r>
            <a:r>
              <a:rPr lang="es-ES" sz="1200" dirty="0">
                <a:latin typeface="Arial" charset="0"/>
              </a:rPr>
              <a:t>Diseño de una red 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4.1.2 – Redes conmutadas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baseline="0" dirty="0">
                <a:latin typeface="Arial" charset="0"/>
              </a:rPr>
              <a:t>4.1.2.2 – Factores de forma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4.1 – </a:t>
            </a:r>
            <a:r>
              <a:rPr lang="es-ES" sz="1200" dirty="0">
                <a:latin typeface="Arial" charset="0"/>
              </a:rPr>
              <a:t>Diseño de una red 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4.1.2 – Redes conmutadas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baseline="0" dirty="0">
                <a:latin typeface="Arial" charset="0"/>
              </a:rPr>
              <a:t>4.1.2.2 – Factores de forma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4.1 – </a:t>
            </a:r>
            <a:r>
              <a:rPr lang="es-ES" sz="1200" dirty="0">
                <a:latin typeface="Arial" charset="0"/>
              </a:rPr>
              <a:t>Diseño de una red LAN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4.1.2 – Redes conmutadas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baseline="0" dirty="0">
                <a:latin typeface="Arial" charset="0"/>
              </a:rPr>
              <a:t>4.1.2.2 – Factores de forma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>
                <a:latin typeface="Arial" charset="0"/>
              </a:rPr>
              <a:t>Capítulo 4: Redes conmutadas (</a:t>
            </a:r>
            <a:r>
              <a:rPr lang="es-ES" sz="2400" dirty="0" err="1">
                <a:latin typeface="Arial" charset="0"/>
              </a:rPr>
              <a:t>Switched</a:t>
            </a:r>
            <a:r>
              <a:rPr lang="es-ES" sz="2400" dirty="0">
                <a:latin typeface="Arial" charset="0"/>
              </a:rPr>
              <a:t> </a:t>
            </a:r>
            <a:r>
              <a:rPr lang="es-ES" sz="2400" dirty="0" err="1">
                <a:latin typeface="Arial" charset="0"/>
              </a:rPr>
              <a:t>networks</a:t>
            </a:r>
            <a:r>
              <a:rPr lang="es-ES" sz="2400" dirty="0">
                <a:latin typeface="Arial" charset="0"/>
              </a:rPr>
              <a:t>)</a:t>
            </a:r>
            <a:endParaRPr lang="es-E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s-ES"/>
              <a:t>Routing and Switching Essentials v6.0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242" y="2263774"/>
            <a:ext cx="4513006" cy="1526562"/>
          </a:xfrm>
        </p:spPr>
        <p:txBody>
          <a:bodyPr/>
          <a:lstStyle/>
          <a:p>
            <a:pPr eaLnBrk="1" hangingPunct="1"/>
            <a:r>
              <a:rPr lang="es-ES" sz="2400" dirty="0"/>
              <a:t>4.2 En entorno de los </a:t>
            </a:r>
            <a:r>
              <a:rPr lang="es-ES" sz="2400" dirty="0" err="1"/>
              <a:t>switches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691639"/>
            <a:ext cx="8772157" cy="838200"/>
          </a:xfrm>
        </p:spPr>
        <p:txBody>
          <a:bodyPr anchor="b"/>
          <a:lstStyle/>
          <a:p>
            <a:pPr eaLnBrk="1" hangingPunct="1"/>
            <a:r>
              <a:rPr lang="es-ES" sz="1800" dirty="0"/>
              <a:t>Reenvío de tramas</a:t>
            </a:r>
            <a:r>
              <a:rPr lang="en-US" dirty="0"/>
              <a:t>
</a:t>
            </a:r>
            <a:r>
              <a:rPr lang="es-ES" sz="2800" dirty="0" err="1"/>
              <a:t>Switching</a:t>
            </a:r>
            <a:r>
              <a:rPr lang="es-ES" sz="2800" dirty="0"/>
              <a:t> como un concepto general en redes y telecomunicaciones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43252" y="1873044"/>
            <a:ext cx="8343548" cy="4468761"/>
          </a:xfrm>
        </p:spPr>
        <p:txBody>
          <a:bodyPr/>
          <a:lstStyle/>
          <a:p>
            <a:pPr marL="342900" indent="-342900"/>
            <a:r>
              <a:rPr lang="es-ES" sz="2000" dirty="0"/>
              <a:t>Un switch </a:t>
            </a:r>
            <a:r>
              <a:rPr lang="es-ES" sz="2000" b="1" dirty="0"/>
              <a:t>toma una decisión sobre la base del puerto de entrada y de destino.</a:t>
            </a:r>
          </a:p>
          <a:p>
            <a:pPr marL="342900" indent="-342900"/>
            <a:r>
              <a:rPr lang="es-ES" sz="2000" dirty="0"/>
              <a:t>Los </a:t>
            </a:r>
            <a:r>
              <a:rPr lang="es-ES" sz="2000" b="1" dirty="0"/>
              <a:t>switches LAN mantienen una tabla</a:t>
            </a:r>
            <a:r>
              <a:rPr lang="es-ES" sz="2000" dirty="0"/>
              <a:t> que usan para determinar cómo </a:t>
            </a:r>
            <a:r>
              <a:rPr lang="es-ES" sz="2000" b="1" dirty="0"/>
              <a:t>reenviar</a:t>
            </a:r>
            <a:r>
              <a:rPr lang="es-ES" sz="2000" dirty="0"/>
              <a:t> el tráfico a través del switch.</a:t>
            </a:r>
          </a:p>
          <a:p>
            <a:pPr marL="342900" indent="-342900"/>
            <a:r>
              <a:rPr lang="es-ES" sz="2000" dirty="0"/>
              <a:t>Los switches LAN Cisco </a:t>
            </a:r>
            <a:r>
              <a:rPr lang="es-ES" sz="2000" b="1" dirty="0"/>
              <a:t>reenvían tramas</a:t>
            </a:r>
            <a:r>
              <a:rPr lang="es-ES" sz="2000" dirty="0"/>
              <a:t> de Ethernet según la </a:t>
            </a:r>
            <a:r>
              <a:rPr lang="es-ES" sz="2000" b="1" dirty="0"/>
              <a:t>dirección MAC de destino</a:t>
            </a:r>
            <a:r>
              <a:rPr lang="es-ES" sz="2000" dirty="0"/>
              <a:t> de las tramas.</a:t>
            </a:r>
          </a:p>
          <a:p>
            <a:pPr marL="0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15871679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691639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Reenvío de tramas</a:t>
            </a:r>
            <a:r>
              <a:rPr lang="en-US" dirty="0"/>
              <a:t>
</a:t>
            </a:r>
            <a:r>
              <a:rPr lang="es-ES" sz="2800" dirty="0"/>
              <a:t>Completar en forma dinámica la tabla de direcciones MAC de un </a:t>
            </a:r>
            <a:r>
              <a:rPr lang="es-ES" sz="2800" dirty="0" err="1"/>
              <a:t>switch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43252" y="1873044"/>
            <a:ext cx="8343548" cy="4468761"/>
          </a:xfrm>
        </p:spPr>
        <p:txBody>
          <a:bodyPr/>
          <a:lstStyle/>
          <a:p>
            <a:pPr marL="342900" indent="-342900"/>
            <a:r>
              <a:rPr lang="es-ES" sz="2000" dirty="0"/>
              <a:t>Para transmitir una trama, </a:t>
            </a:r>
            <a:r>
              <a:rPr lang="es-ES" sz="2000" b="1" dirty="0"/>
              <a:t>el switch primero debe averiguar qué dispositivos hay en cada puerto</a:t>
            </a:r>
            <a:r>
              <a:rPr lang="es-ES" sz="2000" dirty="0"/>
              <a:t>.</a:t>
            </a:r>
          </a:p>
          <a:p>
            <a:pPr marL="342900" indent="-342900"/>
            <a:r>
              <a:rPr lang="es-ES" sz="2000" dirty="0"/>
              <a:t>A medida que el switch detecta la relación entre puertos y dispositivos, </a:t>
            </a:r>
            <a:r>
              <a:rPr lang="es-ES" sz="2000" b="1" dirty="0"/>
              <a:t>crea una tabla denominada "tabla de direcciones MAC" </a:t>
            </a:r>
            <a:r>
              <a:rPr lang="es-ES" sz="2000" dirty="0"/>
              <a:t>o "tabla de memoria de contenido direccionable" (CAM).</a:t>
            </a:r>
          </a:p>
          <a:p>
            <a:pPr marL="342900" indent="-342900"/>
            <a:r>
              <a:rPr lang="es-ES" sz="2000" b="1" dirty="0"/>
              <a:t>CAM</a:t>
            </a:r>
            <a:r>
              <a:rPr lang="es-ES" sz="2000" dirty="0"/>
              <a:t> es un tipo de </a:t>
            </a:r>
            <a:r>
              <a:rPr lang="es-ES" sz="2000" b="1" dirty="0"/>
              <a:t>memoria especial que se usa en las aplicaciones de búsqueda de alta velocidad</a:t>
            </a:r>
            <a:r>
              <a:rPr lang="es-ES" sz="2000" dirty="0"/>
              <a:t>.</a:t>
            </a:r>
          </a:p>
          <a:p>
            <a:pPr marL="342900" indent="-342900"/>
            <a:r>
              <a:rPr lang="es-ES" sz="2000" dirty="0"/>
              <a:t>La información en la </a:t>
            </a:r>
            <a:r>
              <a:rPr lang="es-ES" sz="2000" b="1" dirty="0"/>
              <a:t>tabla de direcciones MAC se utiliza para enviar tramas.</a:t>
            </a:r>
          </a:p>
          <a:p>
            <a:pPr marL="342900" indent="-342900"/>
            <a:r>
              <a:rPr lang="es-ES" sz="2000" dirty="0"/>
              <a:t>Cuando un switch recibe </a:t>
            </a:r>
            <a:r>
              <a:rPr lang="es-ES" sz="2000" b="1" dirty="0"/>
              <a:t>una trama entrante </a:t>
            </a:r>
            <a:r>
              <a:rPr lang="es-ES" sz="2000" dirty="0"/>
              <a:t>con una</a:t>
            </a:r>
            <a:r>
              <a:rPr lang="es-ES" sz="2000" b="1" dirty="0"/>
              <a:t> dirección MAC que no figura en la tabla CAM</a:t>
            </a:r>
            <a:r>
              <a:rPr lang="es-ES" sz="2000" dirty="0"/>
              <a:t>, </a:t>
            </a:r>
            <a:r>
              <a:rPr lang="es-ES" sz="2000" b="1" dirty="0"/>
              <a:t>satura todos los puertos </a:t>
            </a:r>
            <a:r>
              <a:rPr lang="es-ES" sz="2000" dirty="0"/>
              <a:t>con la trama, excepto el puerto que la recibió.</a:t>
            </a:r>
          </a:p>
          <a:p>
            <a:pPr marL="0" indent="0"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968623338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Reenvío de tramas</a:t>
            </a:r>
            <a:r>
              <a:rPr lang="en-US" dirty="0"/>
              <a:t>
</a:t>
            </a:r>
            <a:r>
              <a:rPr lang="es-ES" sz="2800" dirty="0"/>
              <a:t>Métodos de reenvío de un </a:t>
            </a:r>
            <a:r>
              <a:rPr lang="es-ES" sz="2800" dirty="0" err="1"/>
              <a:t>switch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81" y="2028217"/>
            <a:ext cx="8519315" cy="410189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4211625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Reenvío de tramas</a:t>
            </a:r>
            <a:r>
              <a:rPr lang="en-US" dirty="0"/>
              <a:t>
</a:t>
            </a:r>
            <a:r>
              <a:rPr lang="es-ES" sz="2800" dirty="0" err="1"/>
              <a:t>Switching</a:t>
            </a:r>
            <a:r>
              <a:rPr lang="es-ES" sz="2800" dirty="0"/>
              <a:t> de almacenamiento y reenvío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299007" y="2286000"/>
            <a:ext cx="2688742" cy="3967316"/>
          </a:xfrm>
        </p:spPr>
        <p:txBody>
          <a:bodyPr/>
          <a:lstStyle/>
          <a:p>
            <a:pPr marL="342900" indent="-342900"/>
            <a:r>
              <a:rPr lang="es-ES" sz="1800" dirty="0"/>
              <a:t>Permite que el switch haga lo siguiente:</a:t>
            </a:r>
          </a:p>
          <a:p>
            <a:pPr marL="681037" lvl="1" indent="-342900">
              <a:buFont typeface="Wingdings" pitchFamily="2" charset="2"/>
              <a:buChar char="§"/>
            </a:pPr>
            <a:r>
              <a:rPr lang="es-ES" sz="1800" dirty="0"/>
              <a:t>Verificar si hay errores (mediante la verificación de FCS)</a:t>
            </a:r>
          </a:p>
          <a:p>
            <a:pPr marL="681037" lvl="1" indent="-342900">
              <a:buFont typeface="Wingdings" pitchFamily="2" charset="2"/>
              <a:buChar char="§"/>
            </a:pPr>
            <a:r>
              <a:rPr lang="es-ES" sz="1800" dirty="0"/>
              <a:t>Realizar el almacenamiento en búfer automático</a:t>
            </a:r>
          </a:p>
          <a:p>
            <a:pPr marL="342900" indent="-342900"/>
            <a:r>
              <a:rPr lang="es-ES" sz="1800" dirty="0"/>
              <a:t>Proceso de reenvío más lento</a:t>
            </a:r>
          </a:p>
          <a:p>
            <a:pPr marL="0" indent="0">
              <a:buNone/>
            </a:pPr>
            <a:endParaRPr lang="es-E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4256" y="2055404"/>
            <a:ext cx="5600698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677406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Reenvío de tramas</a:t>
            </a:r>
            <a:r>
              <a:rPr lang="en-US" dirty="0"/>
              <a:t>
</a:t>
            </a:r>
            <a:r>
              <a:rPr lang="es-ES" sz="2800" dirty="0" err="1"/>
              <a:t>Switching</a:t>
            </a:r>
            <a:r>
              <a:rPr lang="es-ES" sz="2800" dirty="0"/>
              <a:t> por método de corte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299007" y="2286000"/>
            <a:ext cx="2785248" cy="3905250"/>
          </a:xfrm>
        </p:spPr>
        <p:txBody>
          <a:bodyPr/>
          <a:lstStyle/>
          <a:p>
            <a:pPr marL="342900" indent="-342900"/>
            <a:r>
              <a:rPr lang="es-ES" sz="2000" dirty="0"/>
              <a:t>Permite que el switch comience a reenviar en 10 microsegundos aproximadamente.</a:t>
            </a:r>
          </a:p>
          <a:p>
            <a:pPr marL="342900" indent="-342900"/>
            <a:r>
              <a:rPr lang="es-ES" sz="2000" dirty="0"/>
              <a:t>No es necesaria la verificación de FCS.</a:t>
            </a:r>
          </a:p>
          <a:p>
            <a:pPr marL="342900" indent="-342900"/>
            <a:r>
              <a:rPr lang="es-ES" sz="2000" dirty="0"/>
              <a:t>No hay almacenamiento en búfer automático.</a:t>
            </a:r>
            <a:endParaRPr lang="es-E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0863" y="1876425"/>
            <a:ext cx="5476875" cy="375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825278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4.1 Diseño de LAN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Redes convergentes</a:t>
            </a:r>
            <a:r>
              <a:rPr lang="en-US" dirty="0"/>
              <a:t>
</a:t>
            </a:r>
            <a:r>
              <a:rPr lang="es-ES" sz="2800" dirty="0"/>
              <a:t>Complejidad creciente de las redes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84" y="2816942"/>
            <a:ext cx="2820635" cy="3607178"/>
          </a:xfrm>
        </p:spPr>
        <p:txBody>
          <a:bodyPr/>
          <a:lstStyle/>
          <a:p>
            <a:r>
              <a:rPr lang="es-ES" sz="2000" dirty="0"/>
              <a:t>El mundo digital está cambiando.</a:t>
            </a:r>
          </a:p>
          <a:p>
            <a:r>
              <a:rPr lang="es-ES" sz="2000" dirty="0"/>
              <a:t>Se debe acceder a la información desde cualquier lugar del mundo.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9489" y="1828800"/>
            <a:ext cx="5371527" cy="4305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003087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Redes convergentes</a:t>
            </a:r>
            <a:r>
              <a:rPr lang="en-US" dirty="0"/>
              <a:t>
</a:t>
            </a:r>
            <a:r>
              <a:rPr lang="es-ES" sz="2800" dirty="0"/>
              <a:t>Elementos de una red convergente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5768" y="1504337"/>
            <a:ext cx="4717196" cy="4408266"/>
          </a:xfrm>
        </p:spPr>
        <p:txBody>
          <a:bodyPr/>
          <a:lstStyle/>
          <a:p>
            <a:r>
              <a:rPr lang="es-ES" sz="2000" dirty="0"/>
              <a:t>Se ofrecen diversos servicios de datos, como sistemas de voz, teléfonos IP, gateways de voz, compatibilidad con vídeo y videoconferencias.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s-ES" b="1" dirty="0"/>
              <a:t>Varios tipos de tráfico y una sola red para administrar.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s-ES" dirty="0"/>
              <a:t>Ahorros sustanciales en la instalación y administración de redes de voz, vídeo y datos independientes.</a:t>
            </a:r>
          </a:p>
          <a:p>
            <a:endParaRPr lang="es-E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0704" y="1401096"/>
            <a:ext cx="3014202" cy="405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94997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48113" cy="838200"/>
          </a:xfrm>
        </p:spPr>
        <p:txBody>
          <a:bodyPr anchor="b"/>
          <a:lstStyle/>
          <a:p>
            <a:pPr eaLnBrk="1" hangingPunct="1"/>
            <a:r>
              <a:rPr lang="es-ES" sz="1800" dirty="0"/>
              <a:t>Redes convergentes</a:t>
            </a:r>
            <a:r>
              <a:rPr lang="en-US" dirty="0"/>
              <a:t>
</a:t>
            </a:r>
            <a:r>
              <a:rPr lang="es-ES" sz="2800" dirty="0"/>
              <a:t>Jerarquía en las redes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49" y="1750499"/>
            <a:ext cx="5069525" cy="41370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0618237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Redes convergentes</a:t>
            </a:r>
            <a:r>
              <a:rPr lang="en-US" dirty="0"/>
              <a:t>
</a:t>
            </a:r>
            <a:r>
              <a:rPr lang="es-ES" sz="2800" dirty="0"/>
              <a:t>Capas de acceso, distribución y principal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2461" y="1300285"/>
            <a:ext cx="6722666" cy="525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237876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Redes conmutadas</a:t>
            </a:r>
            <a:r>
              <a:rPr lang="en-US" dirty="0"/>
              <a:t>
</a:t>
            </a:r>
            <a:r>
              <a:rPr lang="es-ES" sz="2800" dirty="0" err="1"/>
              <a:t>Switches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93975" y="2418735"/>
            <a:ext cx="2106695" cy="973394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/>
              <a:t>Switches de </a:t>
            </a:r>
          </a:p>
          <a:p>
            <a:pPr marL="0" indent="0">
              <a:buNone/>
            </a:pPr>
            <a:r>
              <a:rPr lang="es-ES" sz="2000" b="1" dirty="0"/>
              <a:t>configuración </a:t>
            </a:r>
          </a:p>
          <a:p>
            <a:pPr marL="0" indent="0">
              <a:buNone/>
            </a:pPr>
            <a:r>
              <a:rPr lang="es-ES" sz="2000" b="1" dirty="0"/>
              <a:t>fija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1021" y="1612639"/>
            <a:ext cx="5203704" cy="437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86226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Redes conmutadas</a:t>
            </a:r>
            <a:r>
              <a:rPr lang="en-US" dirty="0"/>
              <a:t>
</a:t>
            </a:r>
            <a:r>
              <a:rPr lang="es-ES" sz="2800" dirty="0" err="1"/>
              <a:t>Switches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93975" y="2418735"/>
            <a:ext cx="3137367" cy="973394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/>
              <a:t>Plataforma</a:t>
            </a:r>
          </a:p>
          <a:p>
            <a:pPr marL="0" indent="0">
              <a:buNone/>
            </a:pPr>
            <a:r>
              <a:rPr lang="es-ES" sz="2000" b="1" dirty="0"/>
              <a:t>Modular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9264" y="1630311"/>
            <a:ext cx="5440076" cy="449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776324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Redes conmutadas</a:t>
            </a:r>
            <a:r>
              <a:rPr lang="en-US" dirty="0"/>
              <a:t>
</a:t>
            </a:r>
            <a:r>
              <a:rPr lang="es-ES" sz="2800" dirty="0" err="1"/>
              <a:t>Switches</a:t>
            </a:r>
            <a:endParaRPr lang="es-ES" sz="28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93975" y="2418734"/>
            <a:ext cx="1854257" cy="1474839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/>
              <a:t>Switches de</a:t>
            </a:r>
          </a:p>
          <a:p>
            <a:pPr marL="0" indent="0">
              <a:buNone/>
            </a:pPr>
            <a:r>
              <a:rPr lang="es-ES" sz="2000" b="1" dirty="0"/>
              <a:t>configuración </a:t>
            </a:r>
          </a:p>
          <a:p>
            <a:pPr marL="0" indent="0">
              <a:buNone/>
            </a:pPr>
            <a:r>
              <a:rPr lang="es-ES" sz="2000" b="1" dirty="0"/>
              <a:t>apilable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0997" y="1480037"/>
            <a:ext cx="5959723" cy="4596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713738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28394</TotalTime>
  <Pages>28</Pages>
  <Words>719</Words>
  <Application>Microsoft Office PowerPoint</Application>
  <PresentationFormat>Presentación en pantalla (4:3)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Wingdings</vt:lpstr>
      <vt:lpstr>PPT-TMPLT-WHT_C</vt:lpstr>
      <vt:lpstr>NetAcad-4F_PPT-WHT_060408</vt:lpstr>
      <vt:lpstr>Capítulo 4: Redes conmutadas (Switched networks)</vt:lpstr>
      <vt:lpstr>4.1 Diseño de LAN</vt:lpstr>
      <vt:lpstr>Redes convergentes
Complejidad creciente de las redes</vt:lpstr>
      <vt:lpstr>Redes convergentes
Elementos de una red convergente</vt:lpstr>
      <vt:lpstr>Redes convergentes
Jerarquía en las redes</vt:lpstr>
      <vt:lpstr>Redes convergentes
Capas de acceso, distribución y principal</vt:lpstr>
      <vt:lpstr>Redes conmutadas
Switches</vt:lpstr>
      <vt:lpstr>Redes conmutadas
Switches</vt:lpstr>
      <vt:lpstr>Redes conmutadas
Switches</vt:lpstr>
      <vt:lpstr>4.2 En entorno de los switches</vt:lpstr>
      <vt:lpstr>Reenvío de tramas
Switching como un concepto general en redes y telecomunicaciones</vt:lpstr>
      <vt:lpstr>Reenvío de tramas
Completar en forma dinámica la tabla de direcciones MAC de un switch</vt:lpstr>
      <vt:lpstr>Reenvío de tramas
Métodos de reenvío de un switch</vt:lpstr>
      <vt:lpstr>Reenvío de tramas
Switching de almacenamiento y reenvío</vt:lpstr>
      <vt:lpstr>Reenvío de tramas
Switching por método de corte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1069</cp:revision>
  <cp:lastPrinted>1999-01-27T00:54:54Z</cp:lastPrinted>
  <dcterms:created xsi:type="dcterms:W3CDTF">2006-10-23T15:07:30Z</dcterms:created>
  <dcterms:modified xsi:type="dcterms:W3CDTF">2021-03-16T19:12:09Z</dcterms:modified>
</cp:coreProperties>
</file>