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460" r:id="rId3"/>
    <p:sldId id="461" r:id="rId4"/>
    <p:sldId id="817" r:id="rId5"/>
    <p:sldId id="818" r:id="rId6"/>
    <p:sldId id="803" r:id="rId7"/>
    <p:sldId id="809" r:id="rId8"/>
    <p:sldId id="810" r:id="rId9"/>
    <p:sldId id="811" r:id="rId10"/>
    <p:sldId id="812" r:id="rId11"/>
    <p:sldId id="813" r:id="rId12"/>
    <p:sldId id="815" r:id="rId13"/>
    <p:sldId id="826" r:id="rId14"/>
    <p:sldId id="820" r:id="rId15"/>
    <p:sldId id="825" r:id="rId16"/>
    <p:sldId id="824" r:id="rId17"/>
    <p:sldId id="822" r:id="rId18"/>
    <p:sldId id="823" r:id="rId19"/>
    <p:sldId id="296" r:id="rId20"/>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3250" autoAdjust="0"/>
  </p:normalViewPr>
  <p:slideViewPr>
    <p:cSldViewPr>
      <p:cViewPr varScale="1">
        <p:scale>
          <a:sx n="59" d="100"/>
          <a:sy n="59" d="100"/>
        </p:scale>
        <p:origin x="1664" y="52"/>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19/05/2022</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15</a:t>
            </a:fld>
            <a:endParaRPr lang="es-MX" sz="1200"/>
          </a:p>
        </p:txBody>
      </p:sp>
    </p:spTree>
    <p:extLst>
      <p:ext uri="{BB962C8B-B14F-4D97-AF65-F5344CB8AC3E}">
        <p14:creationId xmlns:p14="http://schemas.microsoft.com/office/powerpoint/2010/main" val="3736787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16</a:t>
            </a:fld>
            <a:endParaRPr lang="es-MX" sz="1200"/>
          </a:p>
        </p:txBody>
      </p:sp>
    </p:spTree>
    <p:extLst>
      <p:ext uri="{BB962C8B-B14F-4D97-AF65-F5344CB8AC3E}">
        <p14:creationId xmlns:p14="http://schemas.microsoft.com/office/powerpoint/2010/main" val="368663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17</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18</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532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0DD413-231F-4AC9-8686-13F53941A84A}" type="slidenum">
              <a:rPr lang="es-MX" sz="1200"/>
              <a:pPr/>
              <a:t>19</a:t>
            </a:fld>
            <a:endParaRPr lang="es-MX" sz="1200"/>
          </a:p>
        </p:txBody>
      </p:sp>
    </p:spTree>
    <p:extLst>
      <p:ext uri="{BB962C8B-B14F-4D97-AF65-F5344CB8AC3E}">
        <p14:creationId xmlns:p14="http://schemas.microsoft.com/office/powerpoint/2010/main" val="324911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68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1E5CEDC6-FF9E-4C4B-B8AB-ECAF7FC41997}" type="slidenum">
              <a:rPr lang="es-MX" sz="1200"/>
              <a:pPr/>
              <a:t>9</a:t>
            </a:fld>
            <a:endParaRPr lang="es-MX" sz="1200"/>
          </a:p>
        </p:txBody>
      </p:sp>
    </p:spTree>
    <p:extLst>
      <p:ext uri="{BB962C8B-B14F-4D97-AF65-F5344CB8AC3E}">
        <p14:creationId xmlns:p14="http://schemas.microsoft.com/office/powerpoint/2010/main" val="131826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78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C1BC9F65-076D-4D41-94BB-8570E2D32CAC}" type="slidenum">
              <a:rPr lang="es-MX" sz="1200"/>
              <a:pPr/>
              <a:t>10</a:t>
            </a:fld>
            <a:endParaRPr lang="es-MX" sz="1200"/>
          </a:p>
        </p:txBody>
      </p:sp>
    </p:spTree>
    <p:extLst>
      <p:ext uri="{BB962C8B-B14F-4D97-AF65-F5344CB8AC3E}">
        <p14:creationId xmlns:p14="http://schemas.microsoft.com/office/powerpoint/2010/main" val="401677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89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D026298B-5E7C-4E78-85D0-66EA50753166}" type="slidenum">
              <a:rPr lang="es-MX" sz="1200"/>
              <a:pPr/>
              <a:t>11</a:t>
            </a:fld>
            <a:endParaRPr lang="es-MX" sz="1200"/>
          </a:p>
        </p:txBody>
      </p:sp>
    </p:spTree>
    <p:extLst>
      <p:ext uri="{BB962C8B-B14F-4D97-AF65-F5344CB8AC3E}">
        <p14:creationId xmlns:p14="http://schemas.microsoft.com/office/powerpoint/2010/main" val="1688599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147360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13</a:t>
            </a:fld>
            <a:endParaRPr lang="es-MX" sz="1200"/>
          </a:p>
        </p:txBody>
      </p:sp>
    </p:spTree>
    <p:extLst>
      <p:ext uri="{BB962C8B-B14F-4D97-AF65-F5344CB8AC3E}">
        <p14:creationId xmlns:p14="http://schemas.microsoft.com/office/powerpoint/2010/main" val="104528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14</a:t>
            </a:fld>
            <a:endParaRPr lang="es-MX" sz="1200"/>
          </a:p>
        </p:txBody>
      </p:sp>
    </p:spTree>
    <p:extLst>
      <p:ext uri="{BB962C8B-B14F-4D97-AF65-F5344CB8AC3E}">
        <p14:creationId xmlns:p14="http://schemas.microsoft.com/office/powerpoint/2010/main" val="119729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3.png"/><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71500" y="1143000"/>
            <a:ext cx="3214688"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dirty="0">
                <a:solidFill>
                  <a:schemeClr val="accent6">
                    <a:lumMod val="75000"/>
                  </a:schemeClr>
                </a:solidFill>
                <a:latin typeface="ZapfHumnst BT"/>
              </a:rPr>
              <a:t>RJ11</a:t>
            </a:r>
          </a:p>
        </p:txBody>
      </p:sp>
      <p:sp>
        <p:nvSpPr>
          <p:cNvPr id="16389" name="25 CuadroTexto"/>
          <p:cNvSpPr txBox="1">
            <a:spLocks noChangeArrowheads="1"/>
          </p:cNvSpPr>
          <p:nvPr/>
        </p:nvSpPr>
        <p:spPr bwMode="auto">
          <a:xfrm>
            <a:off x="857250" y="1928813"/>
            <a:ext cx="464343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el conector más difundido globalmente para la conexión de </a:t>
            </a:r>
            <a:r>
              <a:rPr lang="es-MX" sz="1800" b="1" dirty="0">
                <a:solidFill>
                  <a:schemeClr val="bg2">
                    <a:lumMod val="25000"/>
                  </a:schemeClr>
                </a:solidFill>
                <a:latin typeface="ZapfHumnst BT"/>
              </a:rPr>
              <a:t>aparatos telefónicos </a:t>
            </a:r>
            <a:r>
              <a:rPr lang="es-MX" sz="1800" dirty="0">
                <a:solidFill>
                  <a:schemeClr val="bg2">
                    <a:lumMod val="25000"/>
                  </a:schemeClr>
                </a:solidFill>
                <a:latin typeface="ZapfHumnst BT"/>
              </a:rPr>
              <a:t>convencionales, donde se suelen utilizar generalmente sólo los </a:t>
            </a:r>
            <a:r>
              <a:rPr lang="es-MX" sz="1800" b="1" dirty="0">
                <a:solidFill>
                  <a:schemeClr val="bg2">
                    <a:lumMod val="25000"/>
                  </a:schemeClr>
                </a:solidFill>
                <a:latin typeface="ZapfHumnst BT"/>
              </a:rPr>
              <a:t>dos pines centrales</a:t>
            </a:r>
            <a:r>
              <a:rPr lang="es-MX" sz="1800" dirty="0">
                <a:solidFill>
                  <a:schemeClr val="bg2">
                    <a:lumMod val="25000"/>
                  </a:schemeClr>
                </a:solidFill>
                <a:latin typeface="ZapfHumnst BT"/>
              </a:rPr>
              <a:t>.</a:t>
            </a:r>
          </a:p>
        </p:txBody>
      </p:sp>
      <p:pic>
        <p:nvPicPr>
          <p:cNvPr id="12293" name="8 Imagen" descr="rj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6438" y="2000250"/>
            <a:ext cx="280035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857250" y="3789040"/>
            <a:ext cx="47148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de medidas reducidas y tiene </a:t>
            </a:r>
            <a:r>
              <a:rPr lang="es-MX" sz="1800" b="1" dirty="0">
                <a:solidFill>
                  <a:schemeClr val="bg2">
                    <a:lumMod val="25000"/>
                  </a:schemeClr>
                </a:solidFill>
                <a:latin typeface="ZapfHumnst BT"/>
              </a:rPr>
              <a:t>seis contactos</a:t>
            </a:r>
            <a:r>
              <a:rPr lang="es-MX" sz="1800" dirty="0">
                <a:solidFill>
                  <a:schemeClr val="bg2">
                    <a:lumMod val="25000"/>
                  </a:schemeClr>
                </a:solidFill>
                <a:latin typeface="ZapfHumnst BT"/>
              </a:rPr>
              <a:t> como para soportar cables de hasta esa cantidad de hilos. </a:t>
            </a: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3170412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ox(in)">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38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928688"/>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los </a:t>
            </a:r>
            <a:r>
              <a:rPr lang="es-MX" sz="1800" b="1" u="sng" dirty="0">
                <a:solidFill>
                  <a:schemeClr val="accent5">
                    <a:lumMod val="75000"/>
                  </a:schemeClr>
                </a:solidFill>
                <a:latin typeface="ZapfHumnst BT"/>
              </a:rPr>
              <a:t>tipos de puertos</a:t>
            </a:r>
            <a:r>
              <a:rPr lang="es-MX" sz="1800" b="1" dirty="0">
                <a:solidFill>
                  <a:schemeClr val="accent5">
                    <a:lumMod val="75000"/>
                  </a:schemeClr>
                </a:solidFill>
                <a:latin typeface="ZapfHumnst BT"/>
              </a:rPr>
              <a:t>:</a:t>
            </a:r>
          </a:p>
        </p:txBody>
      </p:sp>
      <p:sp>
        <p:nvSpPr>
          <p:cNvPr id="10" name="Text Box 5"/>
          <p:cNvSpPr txBox="1">
            <a:spLocks noChangeArrowheads="1"/>
          </p:cNvSpPr>
          <p:nvPr/>
        </p:nvSpPr>
        <p:spPr bwMode="auto">
          <a:xfrm>
            <a:off x="571500" y="1643063"/>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u="sng" dirty="0">
                <a:solidFill>
                  <a:schemeClr val="accent6">
                    <a:lumMod val="75000"/>
                  </a:schemeClr>
                </a:solidFill>
                <a:latin typeface="ZapfHumnst BT"/>
              </a:rPr>
              <a:t>Puerto Ethernet</a:t>
            </a:r>
          </a:p>
        </p:txBody>
      </p:sp>
      <p:sp>
        <p:nvSpPr>
          <p:cNvPr id="17413" name="25 CuadroTexto"/>
          <p:cNvSpPr txBox="1">
            <a:spLocks noChangeArrowheads="1"/>
          </p:cNvSpPr>
          <p:nvPr/>
        </p:nvSpPr>
        <p:spPr bwMode="auto">
          <a:xfrm>
            <a:off x="928688" y="2286000"/>
            <a:ext cx="39290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Ethernet es el nombre de una tecnología de redes LAN basada en tramas de datos (</a:t>
            </a:r>
            <a:r>
              <a:rPr lang="es-MX" sz="1800" b="1" dirty="0" err="1">
                <a:solidFill>
                  <a:schemeClr val="bg2">
                    <a:lumMod val="25000"/>
                  </a:schemeClr>
                </a:solidFill>
                <a:latin typeface="ZapfHumnst BT"/>
              </a:rPr>
              <a:t>frames</a:t>
            </a:r>
            <a:r>
              <a:rPr lang="es-MX" sz="1800" dirty="0">
                <a:solidFill>
                  <a:schemeClr val="bg2">
                    <a:lumMod val="25000"/>
                  </a:schemeClr>
                </a:solidFill>
                <a:latin typeface="ZapfHumnst BT"/>
              </a:rPr>
              <a:t>). </a:t>
            </a:r>
          </a:p>
        </p:txBody>
      </p:sp>
      <p:pic>
        <p:nvPicPr>
          <p:cNvPr id="13318" name="12 Imagen" descr="puerto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1785938"/>
            <a:ext cx="3268663"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928688" y="3714750"/>
            <a:ext cx="42862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b="1" dirty="0">
                <a:solidFill>
                  <a:schemeClr val="bg2">
                    <a:lumMod val="25000"/>
                  </a:schemeClr>
                </a:solidFill>
                <a:latin typeface="ZapfHumnst BT"/>
              </a:rPr>
              <a:t>Ethernet define:</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Las </a:t>
            </a:r>
            <a:r>
              <a:rPr lang="es-MX" sz="1800" b="1" dirty="0">
                <a:solidFill>
                  <a:schemeClr val="bg2">
                    <a:lumMod val="25000"/>
                  </a:schemeClr>
                </a:solidFill>
                <a:latin typeface="ZapfHumnst BT"/>
              </a:rPr>
              <a:t>características de cableado</a:t>
            </a:r>
            <a:r>
              <a:rPr lang="es-MX" sz="1800" dirty="0">
                <a:solidFill>
                  <a:schemeClr val="bg2">
                    <a:lumMod val="25000"/>
                  </a:schemeClr>
                </a:solidFill>
                <a:latin typeface="ZapfHumnst BT"/>
              </a:rPr>
              <a:t> </a:t>
            </a:r>
          </a:p>
          <a:p>
            <a:pPr algn="just" eaLnBrk="1" hangingPunct="1">
              <a:lnSpc>
                <a:spcPct val="150000"/>
              </a:lnSpc>
            </a:pP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señalización</a:t>
            </a:r>
            <a:r>
              <a:rPr lang="es-MX" sz="1800" dirty="0">
                <a:solidFill>
                  <a:schemeClr val="bg2">
                    <a:lumMod val="25000"/>
                  </a:schemeClr>
                </a:solidFill>
                <a:latin typeface="ZapfHumnst BT"/>
              </a:rPr>
              <a:t> de nivel físico</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Los </a:t>
            </a:r>
            <a:r>
              <a:rPr lang="es-MX" sz="1800" b="1" dirty="0">
                <a:solidFill>
                  <a:schemeClr val="bg2">
                    <a:lumMod val="25000"/>
                  </a:schemeClr>
                </a:solidFill>
                <a:latin typeface="ZapfHumnst BT"/>
              </a:rPr>
              <a:t>formatos</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de trama (</a:t>
            </a:r>
            <a:r>
              <a:rPr lang="es-MX" sz="1800" b="1" dirty="0" err="1">
                <a:solidFill>
                  <a:schemeClr val="bg2">
                    <a:lumMod val="25000"/>
                  </a:schemeClr>
                </a:solidFill>
                <a:latin typeface="ZapfHumnst BT"/>
              </a:rPr>
              <a:t>frame</a:t>
            </a:r>
            <a:r>
              <a:rPr lang="es-MX" sz="1800" b="1" dirty="0">
                <a:solidFill>
                  <a:schemeClr val="bg2">
                    <a:lumMod val="25000"/>
                  </a:schemeClr>
                </a:solidFill>
                <a:latin typeface="ZapfHumnst BT"/>
              </a:rPr>
              <a:t>)</a:t>
            </a:r>
            <a:endParaRPr lang="es-MX" sz="1800" dirty="0">
              <a:solidFill>
                <a:schemeClr val="bg2">
                  <a:lumMod val="25000"/>
                </a:schemeClr>
              </a:solidFill>
              <a:latin typeface="ZapfHumnst BT"/>
            </a:endParaRPr>
          </a:p>
          <a:p>
            <a:pPr algn="just" eaLnBrk="1" hangingPunct="1">
              <a:lnSpc>
                <a:spcPct val="150000"/>
              </a:lnSpc>
            </a:pPr>
            <a:r>
              <a:rPr lang="es-MX" sz="1800" dirty="0">
                <a:solidFill>
                  <a:schemeClr val="bg2">
                    <a:lumMod val="25000"/>
                  </a:schemeClr>
                </a:solidFill>
                <a:latin typeface="ZapfHumnst BT"/>
              </a:rPr>
              <a:t>     del nivel de </a:t>
            </a:r>
            <a:r>
              <a:rPr lang="es-MX" sz="1800" b="1" dirty="0">
                <a:solidFill>
                  <a:schemeClr val="bg2">
                    <a:lumMod val="25000"/>
                  </a:schemeClr>
                </a:solidFill>
                <a:latin typeface="ZapfHumnst BT"/>
              </a:rPr>
              <a:t>enlace de datos </a:t>
            </a:r>
            <a:r>
              <a:rPr lang="es-MX" sz="1800" dirty="0">
                <a:solidFill>
                  <a:schemeClr val="bg2">
                    <a:lumMod val="25000"/>
                  </a:schemeClr>
                </a:solidFill>
                <a:latin typeface="ZapfHumnst BT"/>
              </a:rPr>
              <a:t>del   </a:t>
            </a:r>
          </a:p>
          <a:p>
            <a:pPr algn="just" eaLnBrk="1" hangingPunct="1">
              <a:lnSpc>
                <a:spcPct val="150000"/>
              </a:lnSpc>
            </a:pPr>
            <a:r>
              <a:rPr lang="es-MX" sz="1800" dirty="0">
                <a:solidFill>
                  <a:schemeClr val="bg2">
                    <a:lumMod val="25000"/>
                  </a:schemeClr>
                </a:solidFill>
                <a:latin typeface="ZapfHumnst BT"/>
              </a:rPr>
              <a:t>     modelo OSI. </a:t>
            </a:r>
          </a:p>
        </p:txBody>
      </p:sp>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281948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ox(in)">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413"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00063" y="100012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u="sng" dirty="0">
                <a:solidFill>
                  <a:schemeClr val="accent6">
                    <a:lumMod val="75000"/>
                  </a:schemeClr>
                </a:solidFill>
                <a:latin typeface="ZapfHumnst BT"/>
              </a:rPr>
              <a:t>Puerto Serial</a:t>
            </a:r>
          </a:p>
        </p:txBody>
      </p:sp>
      <p:sp>
        <p:nvSpPr>
          <p:cNvPr id="19460" name="25 CuadroTexto"/>
          <p:cNvSpPr txBox="1">
            <a:spLocks noChangeArrowheads="1"/>
          </p:cNvSpPr>
          <p:nvPr/>
        </p:nvSpPr>
        <p:spPr bwMode="auto">
          <a:xfrm>
            <a:off x="785813" y="1785938"/>
            <a:ext cx="52149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una interfaz de comunicaciones entre </a:t>
            </a:r>
            <a:r>
              <a:rPr lang="es-MX" sz="1800" b="1" dirty="0">
                <a:solidFill>
                  <a:schemeClr val="bg2">
                    <a:lumMod val="25000"/>
                  </a:schemeClr>
                </a:solidFill>
                <a:latin typeface="ZapfHumnst BT"/>
              </a:rPr>
              <a:t>computadoras</a:t>
            </a: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periféricos</a:t>
            </a:r>
            <a:r>
              <a:rPr lang="es-MX" sz="1800" dirty="0">
                <a:solidFill>
                  <a:schemeClr val="bg2">
                    <a:lumMod val="25000"/>
                  </a:schemeClr>
                </a:solidFill>
                <a:latin typeface="ZapfHumnst BT"/>
              </a:rPr>
              <a:t> en donde la información es transmitida bit a bit enviando o recibiendo un solo bit a la vez.</a:t>
            </a:r>
          </a:p>
        </p:txBody>
      </p:sp>
      <p:sp>
        <p:nvSpPr>
          <p:cNvPr id="19461" name="10 CuadroTexto"/>
          <p:cNvSpPr txBox="1">
            <a:spLocks noChangeArrowheads="1"/>
          </p:cNvSpPr>
          <p:nvPr/>
        </p:nvSpPr>
        <p:spPr bwMode="auto">
          <a:xfrm>
            <a:off x="782349" y="3587229"/>
            <a:ext cx="7929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En muchos periféricos la interfaz USB ha reemplazado al puerto serial. Sin embargo, los puertos seriales todavía  pueden encontrarse en:</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Sistemas de automatización industrial </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Dispositivos de redes (</a:t>
            </a:r>
            <a:r>
              <a:rPr lang="es-MX" sz="1800" dirty="0" err="1">
                <a:solidFill>
                  <a:schemeClr val="bg2">
                    <a:lumMod val="25000"/>
                  </a:schemeClr>
                </a:solidFill>
                <a:latin typeface="ZapfHumnst BT"/>
              </a:rPr>
              <a:t>routers</a:t>
            </a:r>
            <a:r>
              <a:rPr lang="es-MX" sz="1800" dirty="0">
                <a:solidFill>
                  <a:schemeClr val="bg2">
                    <a:lumMod val="25000"/>
                  </a:schemeClr>
                </a:solidFill>
                <a:latin typeface="ZapfHumnst BT"/>
              </a:rPr>
              <a:t> y </a:t>
            </a:r>
            <a:r>
              <a:rPr lang="es-MX" sz="1800" dirty="0" err="1">
                <a:solidFill>
                  <a:schemeClr val="bg2">
                    <a:lumMod val="25000"/>
                  </a:schemeClr>
                </a:solidFill>
                <a:latin typeface="ZapfHumnst BT"/>
              </a:rPr>
              <a:t>switches</a:t>
            </a:r>
            <a:r>
              <a:rPr lang="es-MX" sz="1800" dirty="0">
                <a:solidFill>
                  <a:schemeClr val="bg2">
                    <a:lumMod val="25000"/>
                  </a:schemeClr>
                </a:solidFill>
                <a:latin typeface="ZapfHumnst BT"/>
              </a:rPr>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4668708"/>
            <a:ext cx="2493370" cy="1439624"/>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936" y="1571625"/>
            <a:ext cx="2466975" cy="1857375"/>
          </a:xfrm>
          <a:prstGeom prst="rect">
            <a:avLst/>
          </a:prstGeom>
        </p:spPr>
      </p:pic>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3513495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ox(in)">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ox(in)">
                                      <p:cBhvr>
                                        <p:cTn id="1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460" grpId="0"/>
      <p:bldP spid="19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43508" y="70426"/>
            <a:ext cx="8856984" cy="72189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digital</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933651" y="823391"/>
            <a:ext cx="7461447"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400" b="1" dirty="0">
                <a:solidFill>
                  <a:schemeClr val="accent5">
                    <a:lumMod val="75000"/>
                  </a:schemeClr>
                </a:solidFill>
                <a:latin typeface="Arial" panose="020B0604020202020204" pitchFamily="34" charset="0"/>
                <a:cs typeface="Arial" panose="020B0604020202020204" pitchFamily="34" charset="0"/>
              </a:rPr>
              <a:t>Mide la cantidad de datos que pueden fluir desde un lugar hacia otro en un período de tiempo determinado. Se mide en bits/segundo.</a:t>
            </a:r>
            <a:endParaRPr lang="es-ES" sz="1800" b="1" dirty="0">
              <a:solidFill>
                <a:schemeClr val="accent5">
                  <a:lumMod val="75000"/>
                </a:schemeClr>
              </a:solidFill>
              <a:latin typeface="ZapfHumnst BT"/>
            </a:endParaRPr>
          </a:p>
        </p:txBody>
      </p:sp>
      <p:pic>
        <p:nvPicPr>
          <p:cNvPr id="3" name="Imagen 2">
            <a:extLst>
              <a:ext uri="{FF2B5EF4-FFF2-40B4-BE49-F238E27FC236}">
                <a16:creationId xmlns:a16="http://schemas.microsoft.com/office/drawing/2014/main" id="{779CCE95-012A-416C-BCDD-A18218A2FA95}"/>
              </a:ext>
            </a:extLst>
          </p:cNvPr>
          <p:cNvPicPr>
            <a:picLocks noChangeAspect="1"/>
          </p:cNvPicPr>
          <p:nvPr/>
        </p:nvPicPr>
        <p:blipFill>
          <a:blip r:embed="rId3"/>
          <a:stretch>
            <a:fillRect/>
          </a:stretch>
        </p:blipFill>
        <p:spPr>
          <a:xfrm>
            <a:off x="4283968" y="2357942"/>
            <a:ext cx="3384376" cy="2132620"/>
          </a:xfrm>
          <a:prstGeom prst="rect">
            <a:avLst/>
          </a:prstGeom>
        </p:spPr>
      </p:pic>
      <p:pic>
        <p:nvPicPr>
          <p:cNvPr id="6" name="Imagen 5" descr="Imagen que contiene luz&#10;&#10;Descripción generada automáticamente">
            <a:extLst>
              <a:ext uri="{FF2B5EF4-FFF2-40B4-BE49-F238E27FC236}">
                <a16:creationId xmlns:a16="http://schemas.microsoft.com/office/drawing/2014/main" id="{6C620411-E859-420D-8B7D-26E7ACE9D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683" y="1647369"/>
            <a:ext cx="2215908" cy="1865433"/>
          </a:xfrm>
          <a:prstGeom prst="rect">
            <a:avLst/>
          </a:prstGeom>
        </p:spPr>
      </p:pic>
      <p:pic>
        <p:nvPicPr>
          <p:cNvPr id="13" name="Imagen 12" descr="Gráfico, Gráfico de barras&#10;&#10;Descripción generada automáticamente">
            <a:extLst>
              <a:ext uri="{FF2B5EF4-FFF2-40B4-BE49-F238E27FC236}">
                <a16:creationId xmlns:a16="http://schemas.microsoft.com/office/drawing/2014/main" id="{0433EE4C-799B-421D-8A65-1A45D79AC7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884" y="1708394"/>
            <a:ext cx="3429000" cy="2695575"/>
          </a:xfrm>
          <a:prstGeom prst="rect">
            <a:avLst/>
          </a:prstGeom>
        </p:spPr>
      </p:pic>
      <p:pic>
        <p:nvPicPr>
          <p:cNvPr id="9" name="Picture 3">
            <a:extLst>
              <a:ext uri="{FF2B5EF4-FFF2-40B4-BE49-F238E27FC236}">
                <a16:creationId xmlns:a16="http://schemas.microsoft.com/office/drawing/2014/main" id="{D81BFD06-C3B0-4A3E-9C17-9CD6B49B6C4F}"/>
              </a:ext>
            </a:extLst>
          </p:cNvPr>
          <p:cNvPicPr>
            <a:picLocks noChangeAspect="1"/>
          </p:cNvPicPr>
          <p:nvPr/>
        </p:nvPicPr>
        <p:blipFill>
          <a:blip r:embed="rId6"/>
          <a:stretch>
            <a:fillRect/>
          </a:stretch>
        </p:blipFill>
        <p:spPr>
          <a:xfrm>
            <a:off x="771601" y="4585125"/>
            <a:ext cx="7785546" cy="1865432"/>
          </a:xfrm>
          <a:prstGeom prst="rect">
            <a:avLst/>
          </a:prstGeom>
        </p:spPr>
      </p:pic>
    </p:spTree>
    <p:extLst>
      <p:ext uri="{BB962C8B-B14F-4D97-AF65-F5344CB8AC3E}">
        <p14:creationId xmlns:p14="http://schemas.microsoft.com/office/powerpoint/2010/main" val="3166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467544" y="919389"/>
            <a:ext cx="806489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b="1" dirty="0">
                <a:solidFill>
                  <a:schemeClr val="accent5">
                    <a:lumMod val="75000"/>
                  </a:schemeClr>
                </a:solidFill>
                <a:latin typeface="ZapfHumnst BT"/>
              </a:rPr>
              <a:t>Mide la cantidad de datos movidos satisfactoriamente de un lugar a otro en un período de tiempo determinado. </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Rendimiento</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Throughput</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1834927"/>
            <a:ext cx="7929562"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dirty="0">
                <a:solidFill>
                  <a:schemeClr val="bg2">
                    <a:lumMod val="25000"/>
                  </a:schemeClr>
                </a:solidFill>
                <a:latin typeface="ZapfHumnst BT"/>
              </a:rPr>
              <a:t>En general, no coincide con el </a:t>
            </a:r>
            <a:r>
              <a:rPr lang="es-ES" sz="1800" b="1" dirty="0">
                <a:solidFill>
                  <a:schemeClr val="bg2">
                    <a:lumMod val="25000"/>
                  </a:schemeClr>
                </a:solidFill>
                <a:latin typeface="ZapfHumnst BT"/>
              </a:rPr>
              <a:t>ancho de banda </a:t>
            </a:r>
            <a:r>
              <a:rPr lang="es-ES" sz="1800" dirty="0">
                <a:solidFill>
                  <a:schemeClr val="bg2">
                    <a:lumMod val="25000"/>
                  </a:schemeClr>
                </a:solidFill>
                <a:latin typeface="ZapfHumnst BT"/>
              </a:rPr>
              <a:t>debido a diversos factores:</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Cantidad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Tipo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Latencia (demora) creada por los dispositivos de red encontrados entre origen y destino.</a:t>
            </a:r>
          </a:p>
        </p:txBody>
      </p:sp>
      <p:sp>
        <p:nvSpPr>
          <p:cNvPr id="2" name="Rectangle 1">
            <a:extLst>
              <a:ext uri="{FF2B5EF4-FFF2-40B4-BE49-F238E27FC236}">
                <a16:creationId xmlns:a16="http://schemas.microsoft.com/office/drawing/2014/main" id="{56DB030F-1D15-4E29-8D4C-65924A454A40}"/>
              </a:ext>
            </a:extLst>
          </p:cNvPr>
          <p:cNvSpPr>
            <a:spLocks noChangeArrowheads="1"/>
          </p:cNvSpPr>
          <p:nvPr/>
        </p:nvSpPr>
        <p:spPr bwMode="auto">
          <a:xfrm>
            <a:off x="445669" y="5523112"/>
            <a:ext cx="81086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1600" b="1" dirty="0">
                <a:solidFill>
                  <a:schemeClr val="bg2">
                    <a:lumMod val="25000"/>
                  </a:schemeClr>
                </a:solidFill>
                <a:latin typeface="ZapfHumnst BT"/>
              </a:rPr>
              <a:t>Por ejemplo: </a:t>
            </a:r>
            <a:r>
              <a:rPr lang="es-ES" altLang="es-MX" sz="1600" dirty="0">
                <a:solidFill>
                  <a:schemeClr val="bg2">
                    <a:lumMod val="25000"/>
                  </a:schemeClr>
                </a:solidFill>
                <a:latin typeface="ZapfHumnst BT"/>
              </a:rPr>
              <a:t>Su ISP afirma que su conexión de </a:t>
            </a:r>
            <a:r>
              <a:rPr lang="es-ES" altLang="es-MX" sz="1600" b="1" dirty="0">
                <a:solidFill>
                  <a:schemeClr val="bg2">
                    <a:lumMod val="25000"/>
                  </a:schemeClr>
                </a:solidFill>
                <a:latin typeface="ZapfHumnst BT"/>
              </a:rPr>
              <a:t>ancho de banda </a:t>
            </a:r>
            <a:r>
              <a:rPr lang="es-ES" altLang="es-MX" sz="1600" dirty="0">
                <a:solidFill>
                  <a:schemeClr val="bg2">
                    <a:lumMod val="25000"/>
                  </a:schemeClr>
                </a:solidFill>
                <a:latin typeface="ZapfHumnst BT"/>
              </a:rPr>
              <a:t>ofrece </a:t>
            </a:r>
            <a:r>
              <a:rPr lang="es-ES" altLang="es-MX" sz="1600" b="1" dirty="0">
                <a:solidFill>
                  <a:schemeClr val="bg2">
                    <a:lumMod val="25000"/>
                  </a:schemeClr>
                </a:solidFill>
                <a:latin typeface="ZapfHumnst BT"/>
              </a:rPr>
              <a:t>50 Mbps </a:t>
            </a:r>
            <a:r>
              <a:rPr lang="es-ES" altLang="es-MX" sz="1600" dirty="0">
                <a:solidFill>
                  <a:schemeClr val="bg2">
                    <a:lumMod val="25000"/>
                  </a:schemeClr>
                </a:solidFill>
                <a:latin typeface="ZapfHumnst BT"/>
              </a:rPr>
              <a:t>pero en realidad obtiene </a:t>
            </a:r>
            <a:r>
              <a:rPr lang="es-ES" altLang="es-MX" sz="1600" b="1" dirty="0">
                <a:solidFill>
                  <a:schemeClr val="bg2">
                    <a:lumMod val="25000"/>
                  </a:schemeClr>
                </a:solidFill>
                <a:latin typeface="ZapfHumnst BT"/>
              </a:rPr>
              <a:t>20 Mbps</a:t>
            </a:r>
            <a:r>
              <a:rPr lang="es-ES" altLang="es-MX" sz="1600" dirty="0">
                <a:solidFill>
                  <a:schemeClr val="bg2">
                    <a:lumMod val="25000"/>
                  </a:schemeClr>
                </a:solidFill>
                <a:latin typeface="ZapfHumnst BT"/>
              </a:rPr>
              <a:t>. Aquí el rendimiento es de 20 Mbps, mientras que el ancho de banda es de 50 Mbps (el rendimiento máximo). </a:t>
            </a:r>
          </a:p>
        </p:txBody>
      </p:sp>
      <p:pic>
        <p:nvPicPr>
          <p:cNvPr id="4" name="Imagen 3" descr="Diagrama&#10;&#10;Descripción generada automáticamente">
            <a:extLst>
              <a:ext uri="{FF2B5EF4-FFF2-40B4-BE49-F238E27FC236}">
                <a16:creationId xmlns:a16="http://schemas.microsoft.com/office/drawing/2014/main" id="{06FE28A6-B3E3-47B7-B226-0CDD3E9D2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91" y="3717032"/>
            <a:ext cx="3715268" cy="1819529"/>
          </a:xfrm>
          <a:prstGeom prst="rect">
            <a:avLst/>
          </a:prstGeom>
        </p:spPr>
      </p:pic>
    </p:spTree>
    <p:extLst>
      <p:ext uri="{BB962C8B-B14F-4D97-AF65-F5344CB8AC3E}">
        <p14:creationId xmlns:p14="http://schemas.microsoft.com/office/powerpoint/2010/main" val="217082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743190" y="959862"/>
            <a:ext cx="7657619"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Para señales analógicas, el ancho de banda es la longitud medida en Hz del rango de frecuencias en el que se concentra la mayor parte de la potencia de la señal.</a:t>
            </a:r>
            <a:endParaRPr lang="es-ES" sz="1600" dirty="0">
              <a:solidFill>
                <a:schemeClr val="bg2">
                  <a:lumMod val="25000"/>
                </a:schemeClr>
              </a:solidFill>
              <a:latin typeface="ZapfHumnst BT"/>
            </a:endParaRPr>
          </a:p>
        </p:txBody>
      </p:sp>
      <p:sp>
        <p:nvSpPr>
          <p:cNvPr id="8" name="Rectangle 2"/>
          <p:cNvSpPr txBox="1">
            <a:spLocks noChangeArrowheads="1"/>
          </p:cNvSpPr>
          <p:nvPr/>
        </p:nvSpPr>
        <p:spPr>
          <a:xfrm>
            <a:off x="89756" y="72618"/>
            <a:ext cx="8964488" cy="887244"/>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analógico</a:t>
            </a:r>
          </a:p>
        </p:txBody>
      </p:sp>
      <p:pic>
        <p:nvPicPr>
          <p:cNvPr id="3" name="Imagen 2" descr="Gráfico, Gráfico de líneas&#10;&#10;Descripción generada automáticamente">
            <a:extLst>
              <a:ext uri="{FF2B5EF4-FFF2-40B4-BE49-F238E27FC236}">
                <a16:creationId xmlns:a16="http://schemas.microsoft.com/office/drawing/2014/main" id="{2AAF2C20-360A-4CFC-A456-1ED35C289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2276872"/>
            <a:ext cx="2857500" cy="1857375"/>
          </a:xfrm>
          <a:prstGeom prst="rect">
            <a:avLst/>
          </a:prstGeom>
        </p:spPr>
      </p:pic>
      <p:sp>
        <p:nvSpPr>
          <p:cNvPr id="10" name="29 CuadroTexto">
            <a:extLst>
              <a:ext uri="{FF2B5EF4-FFF2-40B4-BE49-F238E27FC236}">
                <a16:creationId xmlns:a16="http://schemas.microsoft.com/office/drawing/2014/main" id="{64DEAA36-445C-429C-8966-225F6C34B96C}"/>
              </a:ext>
            </a:extLst>
          </p:cNvPr>
          <p:cNvSpPr txBox="1">
            <a:spLocks noChangeArrowheads="1"/>
          </p:cNvSpPr>
          <p:nvPr/>
        </p:nvSpPr>
        <p:spPr bwMode="auto">
          <a:xfrm>
            <a:off x="627317" y="4437112"/>
            <a:ext cx="7889364" cy="1160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algn="just">
              <a:lnSpc>
                <a:spcPct val="150000"/>
              </a:lnSpc>
              <a:buClr>
                <a:schemeClr val="tx1"/>
              </a:buClr>
              <a:buSzPct val="65000"/>
              <a:buNone/>
            </a:pPr>
            <a:r>
              <a:rPr lang="es-MX" altLang="es-MX" sz="1600" dirty="0">
                <a:latin typeface="ZapfHumnst BT"/>
              </a:rPr>
              <a:t>El ancho de banda del medio está relacionado con las </a:t>
            </a:r>
            <a:r>
              <a:rPr lang="es-MX" altLang="es-MX" sz="1600" b="1" dirty="0">
                <a:solidFill>
                  <a:schemeClr val="accent6">
                    <a:lumMod val="75000"/>
                  </a:schemeClr>
                </a:solidFill>
                <a:latin typeface="ZapfHumnst BT"/>
              </a:rPr>
              <a:t>limitación inherente de las propiedades físicas del medio</a:t>
            </a:r>
            <a:r>
              <a:rPr lang="es-MX" altLang="es-MX" sz="1600" dirty="0">
                <a:latin typeface="ZapfHumnst BT"/>
              </a:rPr>
              <a:t>; cada línea tiene un rango de frecuencias que puede transmitir.</a:t>
            </a:r>
            <a:endParaRPr lang="es-MX" altLang="es-MX" sz="1600" dirty="0"/>
          </a:p>
        </p:txBody>
      </p:sp>
    </p:spTree>
    <p:extLst>
      <p:ext uri="{BB962C8B-B14F-4D97-AF65-F5344CB8AC3E}">
        <p14:creationId xmlns:p14="http://schemas.microsoft.com/office/powerpoint/2010/main" val="3225514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9 CuadroTexto">
            <a:extLst>
              <a:ext uri="{FF2B5EF4-FFF2-40B4-BE49-F238E27FC236}">
                <a16:creationId xmlns:a16="http://schemas.microsoft.com/office/drawing/2014/main" id="{C5A1D130-8974-47F8-ABB0-B854BEE25DE0}"/>
              </a:ext>
            </a:extLst>
          </p:cNvPr>
          <p:cNvSpPr txBox="1">
            <a:spLocks noChangeArrowheads="1"/>
          </p:cNvSpPr>
          <p:nvPr/>
        </p:nvSpPr>
        <p:spPr bwMode="auto">
          <a:xfrm>
            <a:off x="610481" y="3556851"/>
            <a:ext cx="7858125"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Un </a:t>
            </a:r>
            <a:r>
              <a:rPr lang="es-MX" altLang="es-MX" sz="1600" b="1" dirty="0">
                <a:solidFill>
                  <a:srgbClr val="FF0000"/>
                </a:solidFill>
                <a:latin typeface="ZapfHumnst BT"/>
              </a:rPr>
              <a:t>cable UTP Cat5 </a:t>
            </a:r>
            <a:r>
              <a:rPr lang="es-MX" altLang="es-MX" sz="1600" dirty="0">
                <a:latin typeface="ZapfHumnst BT"/>
              </a:rPr>
              <a:t>tiene un ancho de banda limitado a </a:t>
            </a:r>
            <a:r>
              <a:rPr lang="es-MX" altLang="es-MX" sz="1600" b="1" dirty="0">
                <a:solidFill>
                  <a:schemeClr val="accent6">
                    <a:lumMod val="75000"/>
                  </a:schemeClr>
                </a:solidFill>
                <a:latin typeface="ZapfHumnst BT"/>
              </a:rPr>
              <a:t>100 </a:t>
            </a:r>
            <a:r>
              <a:rPr lang="es-MX" altLang="es-MX" sz="1600" b="1" dirty="0" err="1">
                <a:solidFill>
                  <a:schemeClr val="accent6">
                    <a:lumMod val="75000"/>
                  </a:schemeClr>
                </a:solidFill>
                <a:latin typeface="ZapfHumnst BT"/>
              </a:rPr>
              <a:t>Mhz</a:t>
            </a:r>
            <a:r>
              <a:rPr lang="es-MX" altLang="es-MX" sz="1600" dirty="0">
                <a:latin typeface="ZapfHumnst BT"/>
              </a:rPr>
              <a:t>.</a:t>
            </a:r>
            <a:endParaRPr lang="es-MX" altLang="es-MX" sz="1600" dirty="0"/>
          </a:p>
        </p:txBody>
      </p:sp>
      <p:sp>
        <p:nvSpPr>
          <p:cNvPr id="10" name="10 CuadroTexto">
            <a:extLst>
              <a:ext uri="{FF2B5EF4-FFF2-40B4-BE49-F238E27FC236}">
                <a16:creationId xmlns:a16="http://schemas.microsoft.com/office/drawing/2014/main" id="{39655BC0-CE40-4639-9543-B122E985EFC8}"/>
              </a:ext>
            </a:extLst>
          </p:cNvPr>
          <p:cNvSpPr txBox="1">
            <a:spLocks noChangeArrowheads="1"/>
          </p:cNvSpPr>
          <p:nvPr/>
        </p:nvSpPr>
        <p:spPr bwMode="auto">
          <a:xfrm>
            <a:off x="3798339" y="4189519"/>
            <a:ext cx="4670267" cy="153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No puedes insertar una señal de mayor frecuencia a </a:t>
            </a:r>
            <a:r>
              <a:rPr lang="es-MX" altLang="es-MX" sz="1600" b="1" dirty="0">
                <a:latin typeface="ZapfHumnst BT"/>
              </a:rPr>
              <a:t>100 </a:t>
            </a:r>
            <a:r>
              <a:rPr lang="es-MX" altLang="es-MX" sz="1600" b="1" dirty="0" err="1">
                <a:latin typeface="ZapfHumnst BT"/>
              </a:rPr>
              <a:t>Mhz</a:t>
            </a:r>
            <a:r>
              <a:rPr lang="es-MX" altLang="es-MX" sz="1600" dirty="0">
                <a:latin typeface="ZapfHumnst BT"/>
              </a:rPr>
              <a:t>, ya que si le envías una frecuencia que sea mayor a este ancho de banda, la </a:t>
            </a:r>
            <a:r>
              <a:rPr lang="es-MX" altLang="es-MX" sz="1600" b="1" dirty="0">
                <a:latin typeface="ZapfHumnst BT"/>
              </a:rPr>
              <a:t>señal puede salir desfasada.</a:t>
            </a:r>
            <a:endParaRPr lang="es-MX" altLang="es-MX" sz="1600" b="1" dirty="0"/>
          </a:p>
        </p:txBody>
      </p:sp>
      <p:graphicFrame>
        <p:nvGraphicFramePr>
          <p:cNvPr id="11" name="Object 3">
            <a:extLst>
              <a:ext uri="{FF2B5EF4-FFF2-40B4-BE49-F238E27FC236}">
                <a16:creationId xmlns:a16="http://schemas.microsoft.com/office/drawing/2014/main" id="{6B59D438-4221-457F-B9BA-22EC6B912B1D}"/>
              </a:ext>
            </a:extLst>
          </p:cNvPr>
          <p:cNvGraphicFramePr>
            <a:graphicFrameLocks noChangeAspect="1"/>
          </p:cNvGraphicFramePr>
          <p:nvPr>
            <p:extLst>
              <p:ext uri="{D42A27DB-BD31-4B8C-83A1-F6EECF244321}">
                <p14:modId xmlns:p14="http://schemas.microsoft.com/office/powerpoint/2010/main" val="2215128303"/>
              </p:ext>
            </p:extLst>
          </p:nvPr>
        </p:nvGraphicFramePr>
        <p:xfrm>
          <a:off x="899592" y="4155240"/>
          <a:ext cx="2627964" cy="2101071"/>
        </p:xfrm>
        <a:graphic>
          <a:graphicData uri="http://schemas.openxmlformats.org/presentationml/2006/ole">
            <mc:AlternateContent xmlns:mc="http://schemas.openxmlformats.org/markup-compatibility/2006">
              <mc:Choice xmlns:v="urn:schemas-microsoft-com:vml" Requires="v">
                <p:oleObj spid="_x0000_s33807" name="Bitmap Image" r:id="rId4" imgW="3848142" imgH="3076257" progId="Paint.Picture">
                  <p:embed/>
                </p:oleObj>
              </mc:Choice>
              <mc:Fallback>
                <p:oleObj name="Bitmap Image" r:id="rId4" imgW="3848142" imgH="3076257" progId="Paint.Picture">
                  <p:embed/>
                  <p:pic>
                    <p:nvPicPr>
                      <p:cNvPr id="245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4155240"/>
                        <a:ext cx="2627964" cy="2101071"/>
                      </a:xfrm>
                      <a:prstGeom prst="rect">
                        <a:avLst/>
                      </a:prstGeom>
                      <a:noFill/>
                      <a:ln>
                        <a:noFill/>
                      </a:ln>
                      <a:effectLst/>
                    </p:spPr>
                  </p:pic>
                </p:oleObj>
              </mc:Fallback>
            </mc:AlternateContent>
          </a:graphicData>
        </a:graphic>
      </p:graphicFrame>
      <p:sp>
        <p:nvSpPr>
          <p:cNvPr id="6" name="Rectangle 2">
            <a:extLst>
              <a:ext uri="{FF2B5EF4-FFF2-40B4-BE49-F238E27FC236}">
                <a16:creationId xmlns:a16="http://schemas.microsoft.com/office/drawing/2014/main" id="{80FBB470-FB5C-4304-81C1-1EE6EE2550A8}"/>
              </a:ext>
            </a:extLst>
          </p:cNvPr>
          <p:cNvSpPr txBox="1">
            <a:spLocks noChangeArrowheads="1"/>
          </p:cNvSpPr>
          <p:nvPr/>
        </p:nvSpPr>
        <p:spPr>
          <a:xfrm>
            <a:off x="89755" y="229448"/>
            <a:ext cx="8964488" cy="100689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analógico</a:t>
            </a:r>
          </a:p>
          <a:p>
            <a:pPr>
              <a:defRPr/>
            </a:pPr>
            <a:r>
              <a:rPr lang="es-ES_tradnl" sz="2000" b="1" dirty="0">
                <a:solidFill>
                  <a:schemeClr val="accent6">
                    <a:lumMod val="75000"/>
                  </a:schemeClr>
                </a:solidFill>
                <a:effectLst>
                  <a:outerShdw blurRad="38100" dist="38100" dir="2700000" algn="tl">
                    <a:srgbClr val="C0C0C0"/>
                  </a:outerShdw>
                </a:effectLst>
                <a:latin typeface="Dom Casual" charset="0"/>
              </a:rPr>
              <a:t>Ancho de banda limitado</a:t>
            </a:r>
          </a:p>
        </p:txBody>
      </p:sp>
      <p:sp>
        <p:nvSpPr>
          <p:cNvPr id="7" name="10 CuadroTexto">
            <a:extLst>
              <a:ext uri="{FF2B5EF4-FFF2-40B4-BE49-F238E27FC236}">
                <a16:creationId xmlns:a16="http://schemas.microsoft.com/office/drawing/2014/main" id="{6C1C0901-71FD-467A-BAD1-160AE079488F}"/>
              </a:ext>
            </a:extLst>
          </p:cNvPr>
          <p:cNvSpPr txBox="1">
            <a:spLocks noChangeArrowheads="1"/>
          </p:cNvSpPr>
          <p:nvPr/>
        </p:nvSpPr>
        <p:spPr bwMode="auto">
          <a:xfrm>
            <a:off x="642937" y="1412567"/>
            <a:ext cx="7825669" cy="79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Cada línea tiene un límite superior y un límite inferior para las frecuencias de las señales que puede transportar. Este rango limitado es lo que se le denomina </a:t>
            </a:r>
            <a:r>
              <a:rPr lang="es-MX" altLang="es-MX" sz="1600" b="1" dirty="0">
                <a:solidFill>
                  <a:schemeClr val="accent6">
                    <a:lumMod val="75000"/>
                  </a:schemeClr>
                </a:solidFill>
                <a:latin typeface="ZapfHumnst BT"/>
              </a:rPr>
              <a:t>ancho de banda</a:t>
            </a:r>
            <a:r>
              <a:rPr lang="es-MX" altLang="es-MX" sz="1600" dirty="0">
                <a:latin typeface="ZapfHumnst BT"/>
              </a:rPr>
              <a:t>.</a:t>
            </a:r>
            <a:endParaRPr lang="es-MX" altLang="es-MX" sz="1600" dirty="0"/>
          </a:p>
        </p:txBody>
      </p:sp>
      <p:sp>
        <p:nvSpPr>
          <p:cNvPr id="12" name="11 CuadroTexto">
            <a:extLst>
              <a:ext uri="{FF2B5EF4-FFF2-40B4-BE49-F238E27FC236}">
                <a16:creationId xmlns:a16="http://schemas.microsoft.com/office/drawing/2014/main" id="{EAF30E30-2D69-4CA7-9845-B1450386E1B9}"/>
              </a:ext>
            </a:extLst>
          </p:cNvPr>
          <p:cNvSpPr txBox="1">
            <a:spLocks noChangeArrowheads="1"/>
          </p:cNvSpPr>
          <p:nvPr/>
        </p:nvSpPr>
        <p:spPr bwMode="auto">
          <a:xfrm>
            <a:off x="610481" y="2259995"/>
            <a:ext cx="4429125" cy="11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Las </a:t>
            </a:r>
            <a:r>
              <a:rPr lang="es-MX" altLang="es-MX" sz="1600" b="1" dirty="0">
                <a:solidFill>
                  <a:srgbClr val="FF0000"/>
                </a:solidFill>
                <a:latin typeface="ZapfHumnst BT"/>
              </a:rPr>
              <a:t>líneas telefónicas </a:t>
            </a:r>
            <a:r>
              <a:rPr lang="es-MX" altLang="es-MX" sz="1600" dirty="0">
                <a:latin typeface="ZapfHumnst BT"/>
              </a:rPr>
              <a:t>tradicionales pueden transportar frecuencias entre </a:t>
            </a:r>
            <a:r>
              <a:rPr lang="es-MX" altLang="es-MX" sz="1600" b="1" dirty="0">
                <a:latin typeface="ZapfHumnst BT"/>
              </a:rPr>
              <a:t>300 Hz y 3,300 Hz</a:t>
            </a:r>
            <a:r>
              <a:rPr lang="es-MX" altLang="es-MX" sz="1600" dirty="0">
                <a:latin typeface="ZapfHumnst BT"/>
              </a:rPr>
              <a:t>, lo que le da un ancho de banda de </a:t>
            </a:r>
            <a:r>
              <a:rPr lang="es-MX" altLang="es-MX" sz="1600" b="1" dirty="0">
                <a:solidFill>
                  <a:schemeClr val="accent6">
                    <a:lumMod val="75000"/>
                  </a:schemeClr>
                </a:solidFill>
                <a:latin typeface="ZapfHumnst BT"/>
              </a:rPr>
              <a:t>3,000 Hz</a:t>
            </a:r>
            <a:r>
              <a:rPr lang="es-MX" altLang="es-MX" sz="1600" b="1" dirty="0">
                <a:latin typeface="ZapfHumnst BT"/>
              </a:rPr>
              <a:t>.</a:t>
            </a:r>
          </a:p>
        </p:txBody>
      </p:sp>
      <p:graphicFrame>
        <p:nvGraphicFramePr>
          <p:cNvPr id="13" name="Object 5">
            <a:extLst>
              <a:ext uri="{FF2B5EF4-FFF2-40B4-BE49-F238E27FC236}">
                <a16:creationId xmlns:a16="http://schemas.microsoft.com/office/drawing/2014/main" id="{9D918773-AC82-4555-81A9-8CF666B1E54F}"/>
              </a:ext>
            </a:extLst>
          </p:cNvPr>
          <p:cNvGraphicFramePr>
            <a:graphicFrameLocks/>
          </p:cNvGraphicFramePr>
          <p:nvPr>
            <p:extLst>
              <p:ext uri="{D42A27DB-BD31-4B8C-83A1-F6EECF244321}">
                <p14:modId xmlns:p14="http://schemas.microsoft.com/office/powerpoint/2010/main" val="236798024"/>
              </p:ext>
            </p:extLst>
          </p:nvPr>
        </p:nvGraphicFramePr>
        <p:xfrm>
          <a:off x="5419124" y="2325981"/>
          <a:ext cx="2880459" cy="1267419"/>
        </p:xfrm>
        <a:graphic>
          <a:graphicData uri="http://schemas.openxmlformats.org/presentationml/2006/ole">
            <mc:AlternateContent xmlns:mc="http://schemas.openxmlformats.org/markup-compatibility/2006">
              <mc:Choice xmlns:v="urn:schemas-microsoft-com:vml" Requires="v">
                <p:oleObj spid="_x0000_s33808" name="Imagen" r:id="rId6" imgW="3676650" imgH="1965325" progId="MS_ClipArt_Gallery.2">
                  <p:embed/>
                </p:oleObj>
              </mc:Choice>
              <mc:Fallback>
                <p:oleObj name="Imagen" r:id="rId6" imgW="3676650" imgH="1965325" progId="MS_ClipArt_Gallery.2">
                  <p:embed/>
                  <p:pic>
                    <p:nvPicPr>
                      <p:cNvPr id="14" name="Object 5">
                        <a:extLst>
                          <a:ext uri="{FF2B5EF4-FFF2-40B4-BE49-F238E27FC236}">
                            <a16:creationId xmlns:a16="http://schemas.microsoft.com/office/drawing/2014/main" id="{E8AC02A8-A640-4114-8039-4D4E1B52BBA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9124" y="2325981"/>
                        <a:ext cx="2880459" cy="126741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3606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611560" y="825763"/>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984576"/>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21088"/>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150145"/>
            <a:ext cx="8136904" cy="2733697"/>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y 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Es el tiempo que transcurre desde que tu navegador realiza una solicitud de información y el tiempo que demora en llegar la respuesta solicitada. 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la latencia/ping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Grupo"/>
          <p:cNvGrpSpPr>
            <a:grpSpLocks/>
          </p:cNvGrpSpPr>
          <p:nvPr/>
        </p:nvGrpSpPr>
        <p:grpSpPr bwMode="auto">
          <a:xfrm>
            <a:off x="827584" y="1778362"/>
            <a:ext cx="3529317" cy="1653478"/>
            <a:chOff x="642910" y="2496529"/>
            <a:chExt cx="3529342" cy="1901397"/>
          </a:xfrm>
        </p:grpSpPr>
        <p:sp>
          <p:nvSpPr>
            <p:cNvPr id="28680" name="5 CuadroTexto"/>
            <p:cNvSpPr txBox="1">
              <a:spLocks noChangeArrowheads="1"/>
            </p:cNvSpPr>
            <p:nvPr/>
          </p:nvSpPr>
          <p:spPr bwMode="auto">
            <a:xfrm>
              <a:off x="642910" y="2714620"/>
              <a:ext cx="1071570" cy="100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t</a:t>
              </a:r>
              <a:r>
                <a:rPr lang="es-MX" sz="1800" dirty="0">
                  <a:latin typeface="ZapfHumnst BT"/>
                </a:rPr>
                <a:t> </a:t>
              </a:r>
              <a:r>
                <a:rPr lang="es-MX" sz="1800" dirty="0" err="1">
                  <a:latin typeface="ZapfHumnst BT"/>
                </a:rPr>
                <a:t>tx</a:t>
              </a:r>
              <a:r>
                <a:rPr lang="es-MX" sz="1800" dirty="0">
                  <a:latin typeface="ZapfHumnst BT"/>
                </a:rPr>
                <a:t>  =</a:t>
              </a:r>
              <a:endParaRPr lang="es-MX" sz="1800" b="1" dirty="0">
                <a:latin typeface="ZapfHumnst BT"/>
              </a:endParaRPr>
            </a:p>
          </p:txBody>
        </p:sp>
        <p:sp>
          <p:nvSpPr>
            <p:cNvPr id="28681" name="7 CuadroTexto"/>
            <p:cNvSpPr txBox="1">
              <a:spLocks noChangeArrowheads="1"/>
            </p:cNvSpPr>
            <p:nvPr/>
          </p:nvSpPr>
          <p:spPr bwMode="auto">
            <a:xfrm>
              <a:off x="1541785" y="2496529"/>
              <a:ext cx="2630467" cy="75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200" dirty="0">
                  <a:latin typeface="ZapfHumnst BT"/>
                </a:rPr>
                <a:t># bits / #bytes</a:t>
              </a:r>
            </a:p>
          </p:txBody>
        </p:sp>
        <p:cxnSp>
          <p:nvCxnSpPr>
            <p:cNvPr id="28682" name="9 Conector recto"/>
            <p:cNvCxnSpPr>
              <a:cxnSpLocks noChangeShapeType="1"/>
            </p:cNvCxnSpPr>
            <p:nvPr/>
          </p:nvCxnSpPr>
          <p:spPr bwMode="auto">
            <a:xfrm>
              <a:off x="1541785" y="3566790"/>
              <a:ext cx="2497478"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8683" name="10 CuadroTexto"/>
            <p:cNvSpPr txBox="1">
              <a:spLocks noChangeArrowheads="1"/>
            </p:cNvSpPr>
            <p:nvPr/>
          </p:nvSpPr>
          <p:spPr bwMode="auto">
            <a:xfrm>
              <a:off x="2412886" y="3434884"/>
              <a:ext cx="864102" cy="96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600" dirty="0">
                  <a:latin typeface="ZapfHumnst BT"/>
                </a:rPr>
                <a:t>B</a:t>
              </a:r>
              <a:r>
                <a:rPr lang="es-MX" sz="1800" dirty="0">
                  <a:latin typeface="ZapfHumnst BT"/>
                </a:rPr>
                <a:t> </a:t>
              </a:r>
              <a:r>
                <a:rPr lang="es-MX" sz="1800" dirty="0" err="1">
                  <a:latin typeface="ZapfHumnst BT"/>
                </a:rPr>
                <a:t>tx</a:t>
              </a:r>
              <a:endParaRPr lang="es-MX" sz="1800" b="1" dirty="0">
                <a:latin typeface="ZapfHumnst BT"/>
              </a:endParaRPr>
            </a:p>
          </p:txBody>
        </p:sp>
      </p:grpSp>
      <p:sp>
        <p:nvSpPr>
          <p:cNvPr id="32775" name="12 CuadroTexto"/>
          <p:cNvSpPr txBox="1">
            <a:spLocks noChangeArrowheads="1"/>
          </p:cNvSpPr>
          <p:nvPr/>
        </p:nvSpPr>
        <p:spPr bwMode="auto">
          <a:xfrm>
            <a:off x="770600" y="4289489"/>
            <a:ext cx="4178524" cy="134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3363"/>
              </a:lnSpc>
            </a:pPr>
            <a:r>
              <a:rPr lang="es-MX" sz="1800" dirty="0">
                <a:latin typeface="ZapfHumnst BT"/>
              </a:rPr>
              <a:t>Si hablamos de :</a:t>
            </a:r>
          </a:p>
          <a:p>
            <a:pPr algn="just" eaLnBrk="1" hangingPunct="1">
              <a:lnSpc>
                <a:spcPts val="3363"/>
              </a:lnSpc>
              <a:buFont typeface="Arial" pitchFamily="34" charset="0"/>
              <a:buChar char="•"/>
            </a:pPr>
            <a:r>
              <a:rPr lang="es-MX" sz="1600" b="1" dirty="0">
                <a:solidFill>
                  <a:schemeClr val="tx2">
                    <a:lumMod val="60000"/>
                    <a:lumOff val="40000"/>
                  </a:schemeClr>
                </a:solidFill>
                <a:latin typeface="ZapfHumnst BT"/>
              </a:rPr>
              <a:t>  Información:</a:t>
            </a:r>
            <a:r>
              <a:rPr lang="es-MX" sz="1600" dirty="0">
                <a:latin typeface="ZapfHumnst BT"/>
              </a:rPr>
              <a:t> 1 kbit = 2</a:t>
            </a:r>
            <a:r>
              <a:rPr lang="es-MX" sz="1600" baseline="30000" dirty="0">
                <a:latin typeface="ZapfHumnst BT"/>
              </a:rPr>
              <a:t>10</a:t>
            </a:r>
            <a:r>
              <a:rPr lang="es-MX" sz="1600" dirty="0">
                <a:latin typeface="ZapfHumnst BT"/>
              </a:rPr>
              <a:t> bits = 1024 bits</a:t>
            </a:r>
          </a:p>
          <a:p>
            <a:pPr algn="just" eaLnBrk="1" hangingPunct="1">
              <a:lnSpc>
                <a:spcPts val="3363"/>
              </a:lnSpc>
              <a:buFont typeface="Arial" pitchFamily="34" charset="0"/>
              <a:buChar char="•"/>
            </a:pPr>
            <a:r>
              <a:rPr lang="es-MX" sz="1600" b="1" dirty="0">
                <a:solidFill>
                  <a:schemeClr val="accent5">
                    <a:lumMod val="75000"/>
                  </a:schemeClr>
                </a:solidFill>
                <a:latin typeface="ZapfHumnst BT"/>
              </a:rPr>
              <a:t>  </a:t>
            </a:r>
            <a:r>
              <a:rPr lang="es-MX" sz="1600" b="1" dirty="0">
                <a:solidFill>
                  <a:schemeClr val="tx2">
                    <a:lumMod val="60000"/>
                    <a:lumOff val="40000"/>
                  </a:schemeClr>
                </a:solidFill>
                <a:latin typeface="ZapfHumnst BT"/>
              </a:rPr>
              <a:t>Velocidad:</a:t>
            </a:r>
            <a:r>
              <a:rPr lang="es-MX" sz="1600" b="1" dirty="0">
                <a:solidFill>
                  <a:schemeClr val="accent5">
                    <a:lumMod val="75000"/>
                  </a:schemeClr>
                </a:solidFill>
                <a:latin typeface="ZapfHumnst BT"/>
              </a:rPr>
              <a:t> </a:t>
            </a:r>
            <a:r>
              <a:rPr lang="es-MX" sz="1600" dirty="0">
                <a:latin typeface="ZapfHumnst BT"/>
              </a:rPr>
              <a:t>1kbit = 10</a:t>
            </a:r>
            <a:r>
              <a:rPr lang="es-MX" sz="1600" baseline="30000" dirty="0">
                <a:latin typeface="ZapfHumnst BT"/>
              </a:rPr>
              <a:t>3</a:t>
            </a:r>
            <a:r>
              <a:rPr lang="es-MX" sz="1600" dirty="0">
                <a:latin typeface="ZapfHumnst BT"/>
              </a:rPr>
              <a:t> bits = 1000 bits</a:t>
            </a:r>
          </a:p>
        </p:txBody>
      </p:sp>
      <p:sp>
        <p:nvSpPr>
          <p:cNvPr id="12" name="Rectangle 2"/>
          <p:cNvSpPr txBox="1">
            <a:spLocks noChangeArrowheads="1"/>
          </p:cNvSpPr>
          <p:nvPr/>
        </p:nvSpPr>
        <p:spPr>
          <a:xfrm>
            <a:off x="89756" y="30662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Tiempo de transmisión</a:t>
            </a:r>
          </a:p>
        </p:txBody>
      </p:sp>
      <p:sp>
        <p:nvSpPr>
          <p:cNvPr id="14" name="12 CuadroTexto">
            <a:extLst>
              <a:ext uri="{FF2B5EF4-FFF2-40B4-BE49-F238E27FC236}">
                <a16:creationId xmlns:a16="http://schemas.microsoft.com/office/drawing/2014/main" id="{BEAA38EC-54C2-464E-8047-D6880E096E6B}"/>
              </a:ext>
            </a:extLst>
          </p:cNvPr>
          <p:cNvSpPr txBox="1">
            <a:spLocks noChangeArrowheads="1"/>
          </p:cNvSpPr>
          <p:nvPr/>
        </p:nvSpPr>
        <p:spPr bwMode="auto">
          <a:xfrm>
            <a:off x="5580112" y="2269485"/>
            <a:ext cx="2497460" cy="4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ts val="3363"/>
              </a:lnSpc>
            </a:pPr>
            <a:r>
              <a:rPr lang="es-MX" sz="1600" b="1" dirty="0">
                <a:solidFill>
                  <a:srgbClr val="FF0000"/>
                </a:solidFill>
                <a:latin typeface="ZapfHumnst BT"/>
              </a:rPr>
              <a:t>1 Megabyte = 8 Megabits</a:t>
            </a:r>
          </a:p>
        </p:txBody>
      </p:sp>
    </p:spTree>
    <p:extLst>
      <p:ext uri="{BB962C8B-B14F-4D97-AF65-F5344CB8AC3E}">
        <p14:creationId xmlns:p14="http://schemas.microsoft.com/office/powerpoint/2010/main" val="2641096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box(in)">
                                      <p:cBhvr>
                                        <p:cTn id="17"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158" y="2060848"/>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09782" y="1484784"/>
            <a:ext cx="4050249"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conectores.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puertos.</a:t>
            </a:r>
          </a:p>
          <a:p>
            <a:pPr marL="241300" indent="-228600">
              <a:lnSpc>
                <a:spcPct val="150000"/>
              </a:lnSpc>
              <a:buClr>
                <a:srgbClr val="454551"/>
              </a:buClr>
              <a:buFont typeface="Arial"/>
              <a:buChar char="•"/>
              <a:tabLst>
                <a:tab pos="241300" algn="l"/>
              </a:tabLst>
            </a:pPr>
            <a:r>
              <a:rPr lang="es-ES" sz="1800" spc="-20" dirty="0">
                <a:latin typeface="Calibri"/>
                <a:cs typeface="Calibri"/>
              </a:rPr>
              <a:t>Ancho de banda digital.</a:t>
            </a:r>
          </a:p>
          <a:p>
            <a:pPr marL="241300" indent="-228600">
              <a:lnSpc>
                <a:spcPct val="150000"/>
              </a:lnSpc>
              <a:buClr>
                <a:srgbClr val="454551"/>
              </a:buClr>
              <a:buFont typeface="Arial"/>
              <a:buChar char="•"/>
              <a:tabLst>
                <a:tab pos="241300" algn="l"/>
              </a:tabLst>
            </a:pPr>
            <a:r>
              <a:rPr lang="es-ES" sz="1800" spc="-20" dirty="0">
                <a:latin typeface="Calibri"/>
                <a:cs typeface="Calibri"/>
              </a:rPr>
              <a:t>Rendimiento.</a:t>
            </a:r>
          </a:p>
          <a:p>
            <a:pPr marL="241300" indent="-228600">
              <a:lnSpc>
                <a:spcPct val="150000"/>
              </a:lnSpc>
              <a:buClr>
                <a:srgbClr val="454551"/>
              </a:buClr>
              <a:buFont typeface="Arial"/>
              <a:buChar char="•"/>
              <a:tabLst>
                <a:tab pos="241300" algn="l"/>
              </a:tabLst>
            </a:pPr>
            <a:r>
              <a:rPr lang="es-ES" sz="1800" spc="-20" dirty="0">
                <a:latin typeface="Calibri"/>
                <a:cs typeface="Calibri"/>
              </a:rPr>
              <a:t>Ancho de banda analógico.</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p>
          <a:p>
            <a:pPr marL="241300" indent="-228600">
              <a:lnSpc>
                <a:spcPct val="150000"/>
              </a:lnSpc>
              <a:buClr>
                <a:srgbClr val="454551"/>
              </a:buClr>
              <a:buFont typeface="Arial"/>
              <a:buChar char="•"/>
              <a:tabLst>
                <a:tab pos="241300" algn="l"/>
              </a:tabLst>
            </a:pPr>
            <a:r>
              <a:rPr lang="es-ES" sz="1800" spc="-20" dirty="0">
                <a:latin typeface="Calibri"/>
                <a:cs typeface="Calibri"/>
              </a:rPr>
              <a:t>Tiempo de transmisión.</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 calcmode="lin" valueType="num">
                                      <p:cBhvr>
                                        <p:cTn id="1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fltVal val="0"/>
                                          </p:val>
                                        </p:tav>
                                        <p:tav tm="100000">
                                          <p:val>
                                            <p:strVal val="#ppt_w"/>
                                          </p:val>
                                        </p:tav>
                                      </p:tavLst>
                                    </p:anim>
                                    <p:anim calcmode="lin" valueType="num">
                                      <p:cBhvr>
                                        <p:cTn id="56" dur="1000" fill="hold"/>
                                        <p:tgtEl>
                                          <p:spTgt spid="22"/>
                                        </p:tgtEl>
                                        <p:attrNameLst>
                                          <p:attrName>ppt_h</p:attrName>
                                        </p:attrNameLst>
                                      </p:cBhvr>
                                      <p:tavLst>
                                        <p:tav tm="0">
                                          <p:val>
                                            <p:fltVal val="0"/>
                                          </p:val>
                                        </p:tav>
                                        <p:tav tm="100000">
                                          <p:val>
                                            <p:strVal val="#ppt_h"/>
                                          </p:val>
                                        </p:tav>
                                      </p:tavLst>
                                    </p:anim>
                                    <p:anim calcmode="lin" valueType="num">
                                      <p:cBhvr>
                                        <p:cTn id="5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1000" fill="hold"/>
                                        <p:tgtEl>
                                          <p:spTgt spid="24"/>
                                        </p:tgtEl>
                                        <p:attrNameLst>
                                          <p:attrName>ppt_w</p:attrName>
                                        </p:attrNameLst>
                                      </p:cBhvr>
                                      <p:tavLst>
                                        <p:tav tm="0">
                                          <p:val>
                                            <p:fltVal val="0"/>
                                          </p:val>
                                        </p:tav>
                                        <p:tav tm="100000">
                                          <p:val>
                                            <p:strVal val="#ppt_w"/>
                                          </p:val>
                                        </p:tav>
                                      </p:tavLst>
                                    </p:anim>
                                    <p:anim calcmode="lin" valueType="num">
                                      <p:cBhvr>
                                        <p:cTn id="64" dur="1000" fill="hold"/>
                                        <p:tgtEl>
                                          <p:spTgt spid="24"/>
                                        </p:tgtEl>
                                        <p:attrNameLst>
                                          <p:attrName>ppt_h</p:attrName>
                                        </p:attrNameLst>
                                      </p:cBhvr>
                                      <p:tavLst>
                                        <p:tav tm="0">
                                          <p:val>
                                            <p:fltVal val="0"/>
                                          </p:val>
                                        </p:tav>
                                        <p:tav tm="100000">
                                          <p:val>
                                            <p:strVal val="#ppt_h"/>
                                          </p:val>
                                        </p:tav>
                                      </p:tavLst>
                                    </p:anim>
                                    <p:anim calcmode="lin" valueType="num">
                                      <p:cBhvr>
                                        <p:cTn id="6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1000" fill="hold"/>
                                        <p:tgtEl>
                                          <p:spTgt spid="25"/>
                                        </p:tgtEl>
                                        <p:attrNameLst>
                                          <p:attrName>ppt_w</p:attrName>
                                        </p:attrNameLst>
                                      </p:cBhvr>
                                      <p:tavLst>
                                        <p:tav tm="0">
                                          <p:val>
                                            <p:fltVal val="0"/>
                                          </p:val>
                                        </p:tav>
                                        <p:tav tm="100000">
                                          <p:val>
                                            <p:strVal val="#ppt_w"/>
                                          </p:val>
                                        </p:tav>
                                      </p:tavLst>
                                    </p:anim>
                                    <p:anim calcmode="lin" valueType="num">
                                      <p:cBhvr>
                                        <p:cTn id="72" dur="1000" fill="hold"/>
                                        <p:tgtEl>
                                          <p:spTgt spid="25"/>
                                        </p:tgtEl>
                                        <p:attrNameLst>
                                          <p:attrName>ppt_h</p:attrName>
                                        </p:attrNameLst>
                                      </p:cBhvr>
                                      <p:tavLst>
                                        <p:tav tm="0">
                                          <p:val>
                                            <p:fltVal val="0"/>
                                          </p:val>
                                        </p:tav>
                                        <p:tav tm="100000">
                                          <p:val>
                                            <p:strVal val="#ppt_h"/>
                                          </p:val>
                                        </p:tav>
                                      </p:tavLst>
                                    </p:anim>
                                    <p:anim calcmode="lin" valueType="num">
                                      <p:cBhvr>
                                        <p:cTn id="7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1000" fill="hold"/>
                                        <p:tgtEl>
                                          <p:spTgt spid="26"/>
                                        </p:tgtEl>
                                        <p:attrNameLst>
                                          <p:attrName>ppt_w</p:attrName>
                                        </p:attrNameLst>
                                      </p:cBhvr>
                                      <p:tavLst>
                                        <p:tav tm="0">
                                          <p:val>
                                            <p:fltVal val="0"/>
                                          </p:val>
                                        </p:tav>
                                        <p:tav tm="100000">
                                          <p:val>
                                            <p:strVal val="#ppt_w"/>
                                          </p:val>
                                        </p:tav>
                                      </p:tavLst>
                                    </p:anim>
                                    <p:anim calcmode="lin" valueType="num">
                                      <p:cBhvr>
                                        <p:cTn id="80" dur="1000" fill="hold"/>
                                        <p:tgtEl>
                                          <p:spTgt spid="26"/>
                                        </p:tgtEl>
                                        <p:attrNameLst>
                                          <p:attrName>ppt_h</p:attrName>
                                        </p:attrNameLst>
                                      </p:cBhvr>
                                      <p:tavLst>
                                        <p:tav tm="0">
                                          <p:val>
                                            <p:fltVal val="0"/>
                                          </p:val>
                                        </p:tav>
                                        <p:tav tm="100000">
                                          <p:val>
                                            <p:strVal val="#ppt_h"/>
                                          </p:val>
                                        </p:tav>
                                      </p:tavLst>
                                    </p:anim>
                                    <p:anim calcmode="lin" valueType="num">
                                      <p:cBhvr>
                                        <p:cTn id="81"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868881"/>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spid="_x0000_s28718" name="Imagen" r:id="rId3" imgW="3675063" imgH="1587500" progId="MS_ClipArt_Gallery.2">
                  <p:embed/>
                </p:oleObj>
              </mc:Choice>
              <mc:Fallback>
                <p:oleObj name="Imagen" r:id="rId3" imgW="3675063" imgH="1587500" progId="MS_ClipArt_Gallery.2">
                  <p:embed/>
                  <p:pic>
                    <p:nvPicPr>
                      <p:cNvPr id="307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spid="_x0000_s29878" name="Imagen" r:id="rId3" imgW="3676650" imgH="1965325" progId="MS_ClipArt_Gallery.2">
                  <p:embed/>
                </p:oleObj>
              </mc:Choice>
              <mc:Fallback>
                <p:oleObj name="Imagen" r:id="rId3" imgW="3676650" imgH="1965325" progId="MS_ClipArt_Gallery.2">
                  <p:embed/>
                  <p:pic>
                    <p:nvPicPr>
                      <p:cNvPr id="1024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spid="_x0000_s29879" name="Imagen" r:id="rId5" imgW="2012950" imgH="977900" progId="MS_ClipArt_Gallery.2">
                  <p:embed/>
                </p:oleObj>
              </mc:Choice>
              <mc:Fallback>
                <p:oleObj name="Imagen" r:id="rId5" imgW="2012950" imgH="977900" progId="MS_ClipArt_Gallery.2">
                  <p:embed/>
                  <p:pic>
                    <p:nvPicPr>
                      <p:cNvPr id="10246"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spid="_x0000_s29880" name="Imagen" r:id="rId7" imgW="1912938" imgH="1168400" progId="MS_ClipArt_Gallery.2">
                  <p:embed/>
                </p:oleObj>
              </mc:Choice>
              <mc:Fallback>
                <p:oleObj name="Imagen" r:id="rId7" imgW="1912938" imgH="1168400" progId="MS_ClipArt_Gallery.2">
                  <p:embed/>
                  <p:pic>
                    <p:nvPicPr>
                      <p:cNvPr id="10248"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spid="_x0000_s29881" name="Imagen" r:id="rId9" imgW="2697163" imgH="2465388" progId="MS_ClipArt_Gallery.2">
                  <p:embed/>
                </p:oleObj>
              </mc:Choice>
              <mc:Fallback>
                <p:oleObj name="Imagen" r:id="rId9" imgW="2697163" imgH="2465388" progId="MS_ClipArt_Gallery.2">
                  <p:embed/>
                  <p:pic>
                    <p:nvPicPr>
                      <p:cNvPr id="10249"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89248" y="952557"/>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conector </a:t>
            </a:r>
            <a:r>
              <a:rPr lang="es-MX" sz="1800" b="1" dirty="0">
                <a:solidFill>
                  <a:schemeClr val="accent5">
                    <a:lumMod val="75000"/>
                  </a:schemeClr>
                </a:solidFill>
                <a:latin typeface="ZapfHumnst BT"/>
              </a:rPr>
              <a:t>a utilizar:</a:t>
            </a:r>
          </a:p>
        </p:txBody>
      </p:sp>
      <p:sp>
        <p:nvSpPr>
          <p:cNvPr id="10" name="Text Box 5"/>
          <p:cNvSpPr txBox="1">
            <a:spLocks noChangeArrowheads="1"/>
          </p:cNvSpPr>
          <p:nvPr/>
        </p:nvSpPr>
        <p:spPr bwMode="auto">
          <a:xfrm>
            <a:off x="571500" y="1651805"/>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dirty="0">
                <a:solidFill>
                  <a:schemeClr val="accent6">
                    <a:lumMod val="75000"/>
                  </a:schemeClr>
                </a:solidFill>
                <a:latin typeface="ZapfHumnst BT"/>
              </a:rPr>
              <a:t>RJ45</a:t>
            </a:r>
          </a:p>
        </p:txBody>
      </p:sp>
      <p:sp>
        <p:nvSpPr>
          <p:cNvPr id="15365" name="25 CuadroTexto"/>
          <p:cNvSpPr txBox="1">
            <a:spLocks noChangeArrowheads="1"/>
          </p:cNvSpPr>
          <p:nvPr/>
        </p:nvSpPr>
        <p:spPr bwMode="auto">
          <a:xfrm>
            <a:off x="857250" y="2271713"/>
            <a:ext cx="7500938"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latin typeface="ZapfHumnst BT"/>
              </a:rPr>
              <a:t>Es una interfaz física usada para conectar redes de cableado estructurado, (categorías 5, 6, 7 y 8). </a:t>
            </a:r>
          </a:p>
        </p:txBody>
      </p:sp>
      <p:sp>
        <p:nvSpPr>
          <p:cNvPr id="15366" name="16 CuadroTexto"/>
          <p:cNvSpPr txBox="1">
            <a:spLocks noChangeArrowheads="1"/>
          </p:cNvSpPr>
          <p:nvPr/>
        </p:nvSpPr>
        <p:spPr bwMode="auto">
          <a:xfrm>
            <a:off x="857250" y="3259138"/>
            <a:ext cx="392906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a:latin typeface="ZapfHumnst BT"/>
              </a:rPr>
              <a:t>Posee ocho "pines“ o conexiones eléctricas, que normalmente se usan como extremos de cables de </a:t>
            </a:r>
            <a:r>
              <a:rPr lang="es-MX" sz="1800" b="1">
                <a:latin typeface="ZapfHumnst BT"/>
              </a:rPr>
              <a:t>par trenzado</a:t>
            </a:r>
            <a:r>
              <a:rPr lang="es-MX" sz="1800">
                <a:latin typeface="ZapfHumnst BT"/>
              </a:rPr>
              <a:t> (cables de red </a:t>
            </a:r>
            <a:r>
              <a:rPr lang="es-MX" sz="1800" b="1">
                <a:latin typeface="ZapfHumnst BT"/>
              </a:rPr>
              <a:t>Ethernet</a:t>
            </a:r>
            <a:r>
              <a:rPr lang="es-MX" sz="1800">
                <a:latin typeface="ZapfHumnst BT"/>
              </a:rPr>
              <a:t>) de 8 pines (4 pares). </a:t>
            </a:r>
          </a:p>
        </p:txBody>
      </p:sp>
      <p:pic>
        <p:nvPicPr>
          <p:cNvPr id="112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2857500"/>
            <a:ext cx="293846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107504" y="44624"/>
            <a:ext cx="8964488" cy="1070992"/>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228595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box(in)">
                                      <p:cBhvr>
                                        <p:cTn id="17" dur="500"/>
                                        <p:tgtEl>
                                          <p:spTgt spid="15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box(in)">
                                      <p:cBhvr>
                                        <p:cTn id="2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365" grpId="0"/>
      <p:bldP spid="1536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8944</TotalTime>
  <Words>1315</Words>
  <Application>Microsoft Office PowerPoint</Application>
  <PresentationFormat>Presentación en pantalla (4:3)</PresentationFormat>
  <Paragraphs>163</Paragraphs>
  <Slides>19</Slides>
  <Notes>14</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19</vt:i4>
      </vt:variant>
    </vt:vector>
  </HeadingPairs>
  <TitlesOfParts>
    <vt:vector size="29" baseType="lpstr">
      <vt:lpstr>Arial</vt:lpstr>
      <vt:lpstr>Calibri</vt:lpstr>
      <vt:lpstr>Dom Casual</vt:lpstr>
      <vt:lpstr>Monotype Sorts</vt:lpstr>
      <vt:lpstr>Times New Roman</vt:lpstr>
      <vt:lpstr>Wingdings</vt:lpstr>
      <vt:lpstr>ZapfHumnst BT</vt:lpstr>
      <vt:lpstr>Tema de Office</vt:lpstr>
      <vt:lpstr>Imagen</vt:lpstr>
      <vt:lpstr>Bitmap Image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153</cp:revision>
  <cp:lastPrinted>2020-02-27T15:33:41Z</cp:lastPrinted>
  <dcterms:created xsi:type="dcterms:W3CDTF">2013-06-11T22:32:36Z</dcterms:created>
  <dcterms:modified xsi:type="dcterms:W3CDTF">2022-05-20T01:20:23Z</dcterms:modified>
</cp:coreProperties>
</file>