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460" r:id="rId3"/>
    <p:sldId id="259" r:id="rId4"/>
    <p:sldId id="269" r:id="rId5"/>
    <p:sldId id="276" r:id="rId6"/>
    <p:sldId id="461" r:id="rId7"/>
    <p:sldId id="277" r:id="rId8"/>
    <p:sldId id="303" r:id="rId9"/>
    <p:sldId id="275" r:id="rId10"/>
    <p:sldId id="261" r:id="rId11"/>
    <p:sldId id="262" r:id="rId12"/>
    <p:sldId id="278" r:id="rId13"/>
    <p:sldId id="263" r:id="rId14"/>
    <p:sldId id="266" r:id="rId15"/>
    <p:sldId id="267" r:id="rId16"/>
    <p:sldId id="273" r:id="rId17"/>
    <p:sldId id="462" r:id="rId1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2819" autoAdjust="0"/>
  </p:normalViewPr>
  <p:slideViewPr>
    <p:cSldViewPr>
      <p:cViewPr varScale="1">
        <p:scale>
          <a:sx n="102" d="100"/>
          <a:sy n="102" d="100"/>
        </p:scale>
        <p:origin x="181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95930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07998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867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1146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27/04/2022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Direccionamiento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3461" y="3717032"/>
            <a:ext cx="235267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Picture 1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23" y="2060848"/>
            <a:ext cx="7858125" cy="349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2FE32F02-807D-4776-923F-27FACF3828F1}"/>
              </a:ext>
            </a:extLst>
          </p:cNvPr>
          <p:cNvSpPr txBox="1">
            <a:spLocks noChangeArrowheads="1"/>
          </p:cNvSpPr>
          <p:nvPr/>
        </p:nvSpPr>
        <p:spPr>
          <a:xfrm>
            <a:off x="100525" y="32442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7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o 2">
            <a:extLst>
              <a:ext uri="{FF2B5EF4-FFF2-40B4-BE49-F238E27FC236}">
                <a16:creationId xmlns:a16="http://schemas.microsoft.com/office/drawing/2014/main" id="{5A3DA36D-0534-4C34-A5FB-91B2CA74D0DC}"/>
              </a:ext>
            </a:extLst>
          </p:cNvPr>
          <p:cNvGrpSpPr/>
          <p:nvPr/>
        </p:nvGrpSpPr>
        <p:grpSpPr>
          <a:xfrm>
            <a:off x="467544" y="1916832"/>
            <a:ext cx="8193087" cy="3500438"/>
            <a:chOff x="539552" y="1916832"/>
            <a:chExt cx="8193087" cy="3500438"/>
          </a:xfrm>
        </p:grpSpPr>
        <p:pic>
          <p:nvPicPr>
            <p:cNvPr id="33796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916832"/>
              <a:ext cx="8193087" cy="3500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AF158590-9096-4ED3-8108-2BDEF440D0DB}"/>
                </a:ext>
              </a:extLst>
            </p:cNvPr>
            <p:cNvSpPr txBox="1"/>
            <p:nvPr/>
          </p:nvSpPr>
          <p:spPr>
            <a:xfrm>
              <a:off x="1259632" y="2708921"/>
              <a:ext cx="720080" cy="3600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rtlCol="0">
              <a:spAutoFit/>
            </a:bodyPr>
            <a:lstStyle/>
            <a:p>
              <a:r>
                <a:rPr lang="es-ES" sz="17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1 - 127</a:t>
              </a:r>
              <a:endParaRPr lang="es-MX" sz="1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" name="Rectangle 2">
            <a:extLst>
              <a:ext uri="{FF2B5EF4-FFF2-40B4-BE49-F238E27FC236}">
                <a16:creationId xmlns:a16="http://schemas.microsoft.com/office/drawing/2014/main" id="{6DD0A43D-112C-4A45-8BC3-78D94F341CEF}"/>
              </a:ext>
            </a:extLst>
          </p:cNvPr>
          <p:cNvSpPr txBox="1">
            <a:spLocks noChangeArrowheads="1"/>
          </p:cNvSpPr>
          <p:nvPr/>
        </p:nvSpPr>
        <p:spPr>
          <a:xfrm>
            <a:off x="100525" y="3417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251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91680" y="1543858"/>
            <a:ext cx="5832648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2400" b="1" spc="-1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qué 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ase</a:t>
            </a:r>
            <a:r>
              <a:rPr sz="2400" b="1" spc="-2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perten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sz="2400" b="1" spc="-4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</a:t>
            </a:r>
            <a:r>
              <a:rPr sz="2400" b="1" spc="-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sigu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3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ecc</a:t>
            </a:r>
            <a:r>
              <a:rPr sz="2400" b="1" spc="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2400" b="1" spc="-25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red?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438412"/>
              </p:ext>
            </p:extLst>
          </p:nvPr>
        </p:nvGraphicFramePr>
        <p:xfrm>
          <a:off x="2327906" y="2614021"/>
          <a:ext cx="4848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1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59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9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</a:t>
                      </a:r>
                      <a:r>
                        <a:rPr sz="2400" b="1" spc="-5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ección</a:t>
                      </a:r>
                      <a:r>
                        <a:rPr sz="2400" b="1" spc="-30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IPv4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85725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Clase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5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127. 0. 0. 0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65. 0. 0. 0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r>
                        <a:rPr sz="2400" b="1" spc="-5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172. 16. 0. 0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8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225. 255. 254. 245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CD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BA5025F5-7064-40D8-BCFF-4572274632F8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197768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6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 de clase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4EF4536-84F0-4343-B7F8-DCAA1B7A2EED}"/>
              </a:ext>
            </a:extLst>
          </p:cNvPr>
          <p:cNvSpPr txBox="1"/>
          <p:nvPr/>
        </p:nvSpPr>
        <p:spPr>
          <a:xfrm>
            <a:off x="2267743" y="5688720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El primer byte nos dice la clase a la que pertenece.</a:t>
            </a:r>
            <a:endParaRPr lang="es-MX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1428604"/>
            <a:ext cx="2847975" cy="1600200"/>
          </a:xfrm>
          <a:prstGeom prst="rect">
            <a:avLst/>
          </a:prstGeom>
        </p:spPr>
      </p:pic>
      <p:sp>
        <p:nvSpPr>
          <p:cNvPr id="34820" name="4 CuadroTexto"/>
          <p:cNvSpPr txBox="1">
            <a:spLocks noChangeArrowheads="1"/>
          </p:cNvSpPr>
          <p:nvPr/>
        </p:nvSpPr>
        <p:spPr bwMode="auto">
          <a:xfrm>
            <a:off x="539552" y="1387193"/>
            <a:ext cx="5904656" cy="4770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reservada para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loopback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7" name="4 CuadroTexto"/>
          <p:cNvSpPr txBox="1">
            <a:spLocks noChangeArrowheads="1"/>
          </p:cNvSpPr>
          <p:nvPr/>
        </p:nvSpPr>
        <p:spPr bwMode="auto">
          <a:xfrm>
            <a:off x="539552" y="4702785"/>
            <a:ext cx="8001000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 utiliza en tareas de diagnóstico de conectividad y validez del protocolo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comunicación. Se utiliza para checar que la tarjeta de red esté funcionando. Ping 127.0.0.1. Todas las tarjetas se conectan a esta dirección.</a:t>
            </a:r>
          </a:p>
        </p:txBody>
      </p:sp>
      <p:sp>
        <p:nvSpPr>
          <p:cNvPr id="9" name="4 CuadroTexto"/>
          <p:cNvSpPr txBox="1">
            <a:spLocks noChangeArrowheads="1"/>
          </p:cNvSpPr>
          <p:nvPr/>
        </p:nvSpPr>
        <p:spPr bwMode="auto">
          <a:xfrm>
            <a:off x="539552" y="1958693"/>
            <a:ext cx="5133115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dispositivo de red loopback es 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interfaz de red virtual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siempre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representa al propio dispositivo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independientemente de la dirección IP que se le haya asignado. </a:t>
            </a:r>
          </a:p>
        </p:txBody>
      </p:sp>
      <p:sp>
        <p:nvSpPr>
          <p:cNvPr id="10" name="4 CuadroTexto"/>
          <p:cNvSpPr txBox="1">
            <a:spLocks noChangeArrowheads="1"/>
          </p:cNvSpPr>
          <p:nvPr/>
        </p:nvSpPr>
        <p:spPr bwMode="auto">
          <a:xfrm>
            <a:off x="539552" y="3717032"/>
            <a:ext cx="8001000" cy="81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55600" indent="-355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3000"/>
              </a:lnSpc>
              <a:buFont typeface="Arial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interface loopback no está asociada con ningún tipo de hardware y no está físicamente conectada a la red.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Dirección IP 127.0.0.1</a:t>
            </a:r>
            <a:endParaRPr lang="es-ES_tradnl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04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7" grpId="0"/>
      <p:bldP spid="9" grpId="0"/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7851" y="1169388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500"/>
              </a:lnSpc>
              <a:defRPr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direcciones de cada clase que no están asignadas.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655696"/>
              </p:ext>
            </p:extLst>
          </p:nvPr>
        </p:nvGraphicFramePr>
        <p:xfrm>
          <a:off x="738188" y="4794150"/>
          <a:ext cx="7839075" cy="122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</a:t>
                      </a:r>
                      <a:r>
                        <a:rPr lang="es-MX" sz="16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10.X.X.X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10.0.0.0 a 10.255.255.255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B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172.16.X.X – 172.31.X.X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172.16.0.0 a 172.31.255.255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C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192.168.X.X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192.168.0.0 a 192.168.255.255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604838" y="1700112"/>
            <a:ext cx="7999412" cy="137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pueden ser utilizadas por: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usan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traducción de dirección de red (NAT)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para conectarse a una red pública.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no se conectan a Internet.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188" y="3166962"/>
            <a:ext cx="7999412" cy="1054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una misma red no pueden existir dos direcciones iguales, pero sí se pueden repetir en dos redes privadas que no tengan conexión entre sí o que se conecten mediante el protocolo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 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(Network Address Translation - Traducción de Dirección de Red)</a:t>
            </a:r>
            <a:r>
              <a:rPr lang="es-E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11188" y="4292500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son: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 privadas</a:t>
            </a:r>
          </a:p>
        </p:txBody>
      </p:sp>
    </p:spTree>
    <p:extLst>
      <p:ext uri="{BB962C8B-B14F-4D97-AF65-F5344CB8AC3E}">
        <p14:creationId xmlns:p14="http://schemas.microsoft.com/office/powerpoint/2010/main" val="2140676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32820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899592" y="2318765"/>
            <a:ext cx="7758113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Las direcciones privadas se pueden utilizar junto con un </a:t>
            </a:r>
            <a:r>
              <a:rPr lang="es-E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servidor de traducción de direcciones de red (NAT)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para suministrar conectividad a todos los hosts de una red que tiene relativamente pocas direcciones públicas disponibles. 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739266" y="1374042"/>
            <a:ext cx="7773987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 uso más común es permitir utilizar direcciones privadas para acceder a Internet.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174601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4975025" cy="3168352"/>
          </a:xfrm>
          <a:prstGeom prst="rect">
            <a:avLst/>
          </a:prstGeom>
        </p:spPr>
      </p:pic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683568" y="1556792"/>
            <a:ext cx="770356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número de direcciones privadas es muy grande puede usarse solo una parte de direcciones públicas para salir a Internet desde la red privada.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De esta manera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simultáneamente sólo pueden salir a Internet con una dirección IP tantos equipos como direcciones públicas se hayan contratado</a:t>
            </a:r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74536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5499" y="2289540"/>
            <a:ext cx="3672925" cy="2363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7 CuadroTexto"/>
          <p:cNvSpPr txBox="1">
            <a:spLocks noChangeArrowheads="1"/>
          </p:cNvSpPr>
          <p:nvPr/>
        </p:nvSpPr>
        <p:spPr bwMode="auto">
          <a:xfrm>
            <a:off x="611043" y="2245792"/>
            <a:ext cx="3672409" cy="23635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Es normalmente un equipo informático configurado para dotar a las máquinas de una red local (LAN) conectadas a él de un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acceso hacia una red exterior.</a:t>
            </a:r>
            <a:endParaRPr lang="es-MX" sz="1800" b="1" dirty="0">
              <a:solidFill>
                <a:schemeClr val="accent5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6868" name="10 CuadroTexto"/>
          <p:cNvSpPr txBox="1">
            <a:spLocks noChangeArrowheads="1"/>
          </p:cNvSpPr>
          <p:nvPr/>
        </p:nvSpPr>
        <p:spPr bwMode="auto">
          <a:xfrm>
            <a:off x="827068" y="1555138"/>
            <a:ext cx="410445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Puerta de enlace o Gateway</a:t>
            </a: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</a:t>
            </a:r>
          </a:p>
        </p:txBody>
      </p:sp>
    </p:spTree>
    <p:extLst>
      <p:ext uri="{BB962C8B-B14F-4D97-AF65-F5344CB8AC3E}">
        <p14:creationId xmlns:p14="http://schemas.microsoft.com/office/powerpoint/2010/main" val="366449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6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450" y="1654527"/>
            <a:ext cx="3448645" cy="3548945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971600" y="1772816"/>
            <a:ext cx="3285951" cy="300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Direccionamiento físico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Direccionamiento lógico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Direccionamiento IPv4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Clases de redes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Dirección IP 127.0.0.1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Direcciones privadas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Puerta de enlace o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gateway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971600" y="692696"/>
            <a:ext cx="736349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17 Rectángulo redondeado"/>
          <p:cNvSpPr>
            <a:spLocks noChangeArrowheads="1"/>
          </p:cNvSpPr>
          <p:nvPr/>
        </p:nvSpPr>
        <p:spPr bwMode="auto">
          <a:xfrm>
            <a:off x="1143000" y="1636713"/>
            <a:ext cx="1928813" cy="465137"/>
          </a:xfrm>
          <a:prstGeom prst="roundRect">
            <a:avLst>
              <a:gd name="adj" fmla="val 16667"/>
            </a:avLst>
          </a:prstGeom>
          <a:solidFill>
            <a:srgbClr val="FFFF66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s-MX" sz="1600" b="1">
                <a:latin typeface="Arial" pitchFamily="34" charset="0"/>
                <a:cs typeface="Arial" pitchFamily="34" charset="0"/>
              </a:rPr>
              <a:t>Red</a:t>
            </a:r>
          </a:p>
        </p:txBody>
      </p:sp>
      <p:sp>
        <p:nvSpPr>
          <p:cNvPr id="4100" name="18 Rectángulo redondeado"/>
          <p:cNvSpPr>
            <a:spLocks noChangeArrowheads="1"/>
          </p:cNvSpPr>
          <p:nvPr/>
        </p:nvSpPr>
        <p:spPr bwMode="auto">
          <a:xfrm>
            <a:off x="1143000" y="2776889"/>
            <a:ext cx="1928813" cy="465138"/>
          </a:xfrm>
          <a:prstGeom prst="roundRect">
            <a:avLst>
              <a:gd name="adj" fmla="val 16667"/>
            </a:avLst>
          </a:prstGeom>
          <a:solidFill>
            <a:srgbClr val="FF66CC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s-MX" sz="1600" b="1" dirty="0">
                <a:latin typeface="Arial" pitchFamily="34" charset="0"/>
                <a:cs typeface="Arial" pitchFamily="34" charset="0"/>
              </a:rPr>
              <a:t>Enlace de datos</a:t>
            </a:r>
          </a:p>
        </p:txBody>
      </p:sp>
      <p:sp>
        <p:nvSpPr>
          <p:cNvPr id="4101" name="11 CuadroTexto"/>
          <p:cNvSpPr txBox="1">
            <a:spLocks noChangeArrowheads="1"/>
          </p:cNvSpPr>
          <p:nvPr/>
        </p:nvSpPr>
        <p:spPr bwMode="auto">
          <a:xfrm>
            <a:off x="3429000" y="1684338"/>
            <a:ext cx="5607496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800" b="1" dirty="0">
                <a:latin typeface="ZapfHumnst BT"/>
              </a:rPr>
              <a:t>IP</a:t>
            </a:r>
            <a:r>
              <a:rPr lang="es-MX" sz="1800" dirty="0">
                <a:latin typeface="ZapfHumnst BT"/>
              </a:rPr>
              <a:t> (Internet </a:t>
            </a:r>
            <a:r>
              <a:rPr lang="es-MX" sz="1800" dirty="0" err="1">
                <a:latin typeface="ZapfHumnst BT"/>
              </a:rPr>
              <a:t>Protocol</a:t>
            </a:r>
            <a:r>
              <a:rPr lang="es-MX" sz="1800" dirty="0">
                <a:latin typeface="ZapfHumnst BT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Direccionamiento lógico</a:t>
            </a:r>
          </a:p>
        </p:txBody>
      </p:sp>
      <p:sp>
        <p:nvSpPr>
          <p:cNvPr id="4102" name="12 CuadroTexto"/>
          <p:cNvSpPr txBox="1">
            <a:spLocks noChangeArrowheads="1"/>
          </p:cNvSpPr>
          <p:nvPr/>
        </p:nvSpPr>
        <p:spPr bwMode="auto">
          <a:xfrm>
            <a:off x="3429000" y="2854677"/>
            <a:ext cx="4383360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800" b="1" dirty="0">
                <a:latin typeface="ZapfHumnst BT"/>
              </a:rPr>
              <a:t>MAC </a:t>
            </a:r>
            <a:r>
              <a:rPr lang="es-MX" sz="1800" dirty="0">
                <a:latin typeface="ZapfHumnst BT"/>
              </a:rPr>
              <a:t>(Media Access Control)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Direccionamiento físico</a:t>
            </a:r>
          </a:p>
        </p:txBody>
      </p:sp>
      <p:pic>
        <p:nvPicPr>
          <p:cNvPr id="4103" name="10 Imagen" descr="addres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933056"/>
            <a:ext cx="3328911" cy="2700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72008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</a:t>
            </a:r>
          </a:p>
        </p:txBody>
      </p:sp>
    </p:spTree>
    <p:extLst>
      <p:ext uri="{BB962C8B-B14F-4D97-AF65-F5344CB8AC3E}">
        <p14:creationId xmlns:p14="http://schemas.microsoft.com/office/powerpoint/2010/main" val="13552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7 CuadroTexto"/>
          <p:cNvSpPr txBox="1">
            <a:spLocks noChangeArrowheads="1"/>
          </p:cNvSpPr>
          <p:nvPr/>
        </p:nvSpPr>
        <p:spPr bwMode="auto">
          <a:xfrm>
            <a:off x="747464" y="1700808"/>
            <a:ext cx="8001000" cy="154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  La dirección MAC es la dirección de la tarjeta de red.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  La dirección MAC es única e irrepetible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s-MX" sz="900" dirty="0">
              <a:latin typeface="ZapfHumnst BT"/>
            </a:endParaRPr>
          </a:p>
          <a:p>
            <a:pPr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Una dirección MAC puede escribirse de dos formas:</a:t>
            </a:r>
          </a:p>
        </p:txBody>
      </p:sp>
      <p:sp>
        <p:nvSpPr>
          <p:cNvPr id="36868" name="10 CuadroTexto"/>
          <p:cNvSpPr txBox="1">
            <a:spLocks noChangeArrowheads="1"/>
          </p:cNvSpPr>
          <p:nvPr/>
        </p:nvSpPr>
        <p:spPr bwMode="auto">
          <a:xfrm>
            <a:off x="642938" y="1143000"/>
            <a:ext cx="721518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MAC (Direccionamiento físico o de hardware)</a:t>
            </a:r>
          </a:p>
        </p:txBody>
      </p:sp>
      <p:pic>
        <p:nvPicPr>
          <p:cNvPr id="3686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41" y="3429000"/>
            <a:ext cx="8529638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70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16" y="4509120"/>
            <a:ext cx="7556500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-182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Físico</a:t>
            </a:r>
          </a:p>
        </p:txBody>
      </p:sp>
    </p:spTree>
    <p:extLst>
      <p:ext uri="{BB962C8B-B14F-4D97-AF65-F5344CB8AC3E}">
        <p14:creationId xmlns:p14="http://schemas.microsoft.com/office/powerpoint/2010/main" val="6126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/>
      <p:bldP spid="368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758577" y="1569951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758577" y="2255751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93176" y="3026355"/>
            <a:ext cx="457200" cy="4648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00643" y="1617459"/>
            <a:ext cx="7687509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2300">
              <a:lnSpc>
                <a:spcPct val="100000"/>
              </a:lnSpc>
            </a:pPr>
            <a:r>
              <a:rPr sz="2000" spc="-15" dirty="0">
                <a:cs typeface="Times New Roman"/>
              </a:rPr>
              <a:t>Diseñado</a:t>
            </a:r>
            <a:r>
              <a:rPr sz="2000" spc="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al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inicio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de</a:t>
            </a:r>
            <a:r>
              <a:rPr sz="2000" spc="-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1</a:t>
            </a:r>
            <a:r>
              <a:rPr sz="2000" spc="-10" dirty="0">
                <a:cs typeface="Times New Roman"/>
              </a:rPr>
              <a:t>9</a:t>
            </a:r>
            <a:r>
              <a:rPr sz="2000" spc="-15" dirty="0">
                <a:cs typeface="Times New Roman"/>
              </a:rPr>
              <a:t>80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sz="2000" spc="-15" dirty="0">
                <a:cs typeface="Times New Roman"/>
              </a:rPr>
              <a:t>Se</a:t>
            </a:r>
            <a:r>
              <a:rPr sz="2000" spc="310" dirty="0">
                <a:cs typeface="Times New Roman"/>
              </a:rPr>
              <a:t> </a:t>
            </a:r>
            <a:r>
              <a:rPr sz="2000" spc="-20" dirty="0">
                <a:cs typeface="Times New Roman"/>
              </a:rPr>
              <a:t>u</a:t>
            </a:r>
            <a:r>
              <a:rPr sz="2000" spc="-10" dirty="0">
                <a:cs typeface="Times New Roman"/>
              </a:rPr>
              <a:t>s</a:t>
            </a:r>
            <a:r>
              <a:rPr sz="2000" spc="-15" dirty="0">
                <a:cs typeface="Times New Roman"/>
              </a:rPr>
              <a:t>an</a:t>
            </a:r>
            <a:r>
              <a:rPr sz="2000" spc="33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4</a:t>
            </a:r>
            <a:r>
              <a:rPr sz="2000" spc="325" dirty="0">
                <a:cs typeface="Times New Roman"/>
              </a:rPr>
              <a:t> </a:t>
            </a:r>
            <a:r>
              <a:rPr sz="2000" spc="-20" dirty="0">
                <a:cs typeface="Times New Roman"/>
              </a:rPr>
              <a:t>b</a:t>
            </a:r>
            <a:r>
              <a:rPr sz="2000" spc="-10" dirty="0">
                <a:cs typeface="Times New Roman"/>
              </a:rPr>
              <a:t>y</a:t>
            </a:r>
            <a:r>
              <a:rPr sz="2000" spc="-15" dirty="0">
                <a:cs typeface="Times New Roman"/>
              </a:rPr>
              <a:t>tes</a:t>
            </a:r>
            <a:r>
              <a:rPr sz="2000" spc="325" dirty="0">
                <a:cs typeface="Times New Roman"/>
              </a:rPr>
              <a:t> </a:t>
            </a:r>
            <a:r>
              <a:rPr sz="2000" spc="-20" dirty="0">
                <a:cs typeface="Times New Roman"/>
              </a:rPr>
              <a:t>p</a:t>
            </a:r>
            <a:r>
              <a:rPr sz="2000" spc="-1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ra</a:t>
            </a:r>
            <a:r>
              <a:rPr sz="2000" spc="320" dirty="0">
                <a:cs typeface="Times New Roman"/>
              </a:rPr>
              <a:t> </a:t>
            </a:r>
            <a:r>
              <a:rPr sz="2000" spc="-10" dirty="0">
                <a:cs typeface="Times New Roman"/>
              </a:rPr>
              <a:t>id</a:t>
            </a:r>
            <a:r>
              <a:rPr sz="2000" spc="-15" dirty="0">
                <a:cs typeface="Times New Roman"/>
              </a:rPr>
              <a:t>en</a:t>
            </a:r>
            <a:r>
              <a:rPr sz="2000" spc="-5" dirty="0">
                <a:cs typeface="Times New Roman"/>
              </a:rPr>
              <a:t>t</a:t>
            </a:r>
            <a:r>
              <a:rPr sz="2000" spc="-10" dirty="0">
                <a:cs typeface="Times New Roman"/>
              </a:rPr>
              <a:t>i</a:t>
            </a:r>
            <a:r>
              <a:rPr sz="2000" spc="-5" dirty="0">
                <a:cs typeface="Times New Roman"/>
              </a:rPr>
              <a:t>f</a:t>
            </a:r>
            <a:r>
              <a:rPr sz="2000" spc="-10" dirty="0">
                <a:cs typeface="Times New Roman"/>
              </a:rPr>
              <a:t>i</a:t>
            </a:r>
            <a:r>
              <a:rPr sz="2000" spc="-30" dirty="0">
                <a:cs typeface="Times New Roman"/>
              </a:rPr>
              <a:t>c</a:t>
            </a:r>
            <a:r>
              <a:rPr sz="2000" spc="-10" dirty="0">
                <a:cs typeface="Times New Roman"/>
              </a:rPr>
              <a:t>a</a:t>
            </a:r>
            <a:r>
              <a:rPr sz="2000" spc="-15" dirty="0">
                <a:cs typeface="Times New Roman"/>
              </a:rPr>
              <a:t>r</a:t>
            </a:r>
            <a:r>
              <a:rPr sz="2000" spc="254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de</a:t>
            </a:r>
            <a:r>
              <a:rPr sz="2000" spc="315" dirty="0">
                <a:cs typeface="Times New Roman"/>
              </a:rPr>
              <a:t> </a:t>
            </a:r>
            <a:r>
              <a:rPr sz="2000" spc="-20" dirty="0" err="1">
                <a:cs typeface="Times New Roman"/>
              </a:rPr>
              <a:t>m</a:t>
            </a:r>
            <a:r>
              <a:rPr sz="2000" spc="-15" dirty="0" err="1">
                <a:cs typeface="Times New Roman"/>
              </a:rPr>
              <a:t>ane</a:t>
            </a:r>
            <a:r>
              <a:rPr sz="2000" spc="-30" dirty="0" err="1">
                <a:cs typeface="Times New Roman"/>
              </a:rPr>
              <a:t>r</a:t>
            </a:r>
            <a:r>
              <a:rPr sz="2000" spc="-15" dirty="0" err="1">
                <a:cs typeface="Times New Roman"/>
              </a:rPr>
              <a:t>a</a:t>
            </a:r>
            <a:r>
              <a:rPr lang="es-ES" sz="2000" spc="-15" dirty="0">
                <a:cs typeface="Times New Roman"/>
              </a:rPr>
              <a:t> </a:t>
            </a:r>
            <a:r>
              <a:rPr sz="2000" spc="-20" dirty="0" err="1">
                <a:cs typeface="Times New Roman"/>
              </a:rPr>
              <a:t>ún</a:t>
            </a:r>
            <a:r>
              <a:rPr sz="2000" spc="-5" dirty="0" err="1">
                <a:cs typeface="Times New Roman"/>
              </a:rPr>
              <a:t>i</a:t>
            </a:r>
            <a:r>
              <a:rPr sz="2000" spc="-15" dirty="0" err="1">
                <a:cs typeface="Times New Roman"/>
              </a:rPr>
              <a:t>ca</a:t>
            </a:r>
            <a:r>
              <a:rPr sz="2000" spc="-5" dirty="0">
                <a:cs typeface="Times New Roman"/>
              </a:rPr>
              <a:t> </a:t>
            </a:r>
            <a:r>
              <a:rPr lang="es-ES" sz="2000" spc="-5" dirty="0">
                <a:cs typeface="Times New Roman"/>
              </a:rPr>
              <a:t>a </a:t>
            </a:r>
            <a:r>
              <a:rPr sz="2000" spc="-15" dirty="0" err="1">
                <a:cs typeface="Times New Roman"/>
              </a:rPr>
              <a:t>cada</a:t>
            </a:r>
            <a:r>
              <a:rPr lang="es-ES" sz="2000" spc="-15" dirty="0">
                <a:cs typeface="Times New Roman"/>
              </a:rPr>
              <a:t> </a:t>
            </a:r>
            <a:r>
              <a:rPr sz="2000" spc="-15" dirty="0" err="1">
                <a:cs typeface="Times New Roman"/>
              </a:rPr>
              <a:t>di</a:t>
            </a:r>
            <a:r>
              <a:rPr sz="2000" spc="-10" dirty="0" err="1">
                <a:cs typeface="Times New Roman"/>
              </a:rPr>
              <a:t>s</a:t>
            </a:r>
            <a:r>
              <a:rPr sz="2000" spc="-20" dirty="0" err="1">
                <a:cs typeface="Times New Roman"/>
              </a:rPr>
              <a:t>p</a:t>
            </a:r>
            <a:r>
              <a:rPr sz="2000" spc="-10" dirty="0" err="1">
                <a:cs typeface="Times New Roman"/>
              </a:rPr>
              <a:t>osi</a:t>
            </a:r>
            <a:r>
              <a:rPr sz="2000" spc="-5" dirty="0" err="1">
                <a:cs typeface="Times New Roman"/>
              </a:rPr>
              <a:t>t</a:t>
            </a:r>
            <a:r>
              <a:rPr sz="2000" spc="-15" dirty="0" err="1">
                <a:cs typeface="Times New Roman"/>
              </a:rPr>
              <a:t>ivo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de</a:t>
            </a:r>
            <a:r>
              <a:rPr sz="2000" dirty="0">
                <a:cs typeface="Times New Roman"/>
              </a:rPr>
              <a:t> </a:t>
            </a:r>
            <a:r>
              <a:rPr sz="2000" spc="-70" dirty="0">
                <a:cs typeface="Times New Roman"/>
              </a:rPr>
              <a:t>r</a:t>
            </a:r>
            <a:r>
              <a:rPr sz="2000" spc="-15" dirty="0">
                <a:cs typeface="Times New Roman"/>
              </a:rPr>
              <a:t>e</a:t>
            </a:r>
            <a:r>
              <a:rPr sz="2000" spc="-25" dirty="0">
                <a:cs typeface="Times New Roman"/>
              </a:rPr>
              <a:t>d</a:t>
            </a:r>
            <a:r>
              <a:rPr sz="2000" spc="-10" dirty="0">
                <a:cs typeface="Times New Roman"/>
              </a:rPr>
              <a:t>.</a:t>
            </a:r>
            <a:endParaRPr sz="20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"/>
              </a:spcBef>
            </a:pPr>
            <a:endParaRPr sz="2000" dirty="0">
              <a:cs typeface="Times New Roman"/>
            </a:endParaRPr>
          </a:p>
          <a:p>
            <a:pPr marL="622300">
              <a:lnSpc>
                <a:spcPct val="100000"/>
              </a:lnSpc>
            </a:pPr>
            <a:r>
              <a:rPr lang="es-ES" sz="2000" spc="-15" dirty="0">
                <a:cs typeface="Times New Roman"/>
              </a:rPr>
              <a:t>Una dirección IP puede escribirse de tres formas distintas:</a:t>
            </a:r>
            <a:endParaRPr sz="2000" dirty="0">
              <a:cs typeface="Times New Roman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37A58A2-3222-41B3-B4F8-398C147C9C1E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4462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lógico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Direccionamiento IPv4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307CD98A-4345-433E-8FE2-617674AC3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43" y="3924549"/>
            <a:ext cx="757237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object 6">
            <a:extLst>
              <a:ext uri="{FF2B5EF4-FFF2-40B4-BE49-F238E27FC236}">
                <a16:creationId xmlns:a16="http://schemas.microsoft.com/office/drawing/2014/main" id="{AFA466A7-8DF2-4CD5-90A0-DC38D0B0E3C3}"/>
              </a:ext>
            </a:extLst>
          </p:cNvPr>
          <p:cNvSpPr txBox="1"/>
          <p:nvPr/>
        </p:nvSpPr>
        <p:spPr>
          <a:xfrm>
            <a:off x="1185119" y="5315475"/>
            <a:ext cx="7687509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60"/>
              </a:spcBef>
            </a:pPr>
            <a:r>
              <a:rPr sz="2000" b="1" spc="-10" dirty="0">
                <a:cs typeface="Times New Roman"/>
              </a:rPr>
              <a:t>¿</a:t>
            </a:r>
            <a:r>
              <a:rPr sz="2000" b="1" spc="-20" dirty="0">
                <a:cs typeface="Times New Roman"/>
              </a:rPr>
              <a:t>Cóm</a:t>
            </a:r>
            <a:r>
              <a:rPr sz="2000" b="1" spc="-15" dirty="0">
                <a:cs typeface="Times New Roman"/>
              </a:rPr>
              <a:t>o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eco</a:t>
            </a:r>
            <a:r>
              <a:rPr sz="2000" b="1" spc="-10" dirty="0">
                <a:cs typeface="Times New Roman"/>
              </a:rPr>
              <a:t>no</a:t>
            </a:r>
            <a:r>
              <a:rPr sz="2000" b="1" spc="-15" dirty="0">
                <a:cs typeface="Times New Roman"/>
              </a:rPr>
              <a:t>cer</a:t>
            </a:r>
            <a:r>
              <a:rPr sz="2000" b="1" spc="-60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q</a:t>
            </a:r>
            <a:r>
              <a:rPr sz="2000" b="1" spc="-10" dirty="0">
                <a:cs typeface="Times New Roman"/>
              </a:rPr>
              <a:t>u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pa</a:t>
            </a:r>
            <a:r>
              <a:rPr sz="2000" b="1" spc="-15" dirty="0">
                <a:cs typeface="Times New Roman"/>
              </a:rPr>
              <a:t>rte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per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enece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la</a:t>
            </a:r>
            <a:r>
              <a:rPr sz="2000" b="1" spc="10" dirty="0">
                <a:cs typeface="Times New Roman"/>
              </a:rPr>
              <a:t> </a:t>
            </a:r>
            <a:r>
              <a:rPr sz="2000" b="1" spc="-70" dirty="0">
                <a:cs typeface="Times New Roman"/>
              </a:rPr>
              <a:t>r</a:t>
            </a:r>
            <a:r>
              <a:rPr sz="2000" b="1" spc="-15" dirty="0">
                <a:cs typeface="Times New Roman"/>
              </a:rPr>
              <a:t>ed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y</a:t>
            </a:r>
            <a:r>
              <a:rPr lang="es-ES" sz="2000" b="1" spc="-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q</a:t>
            </a:r>
            <a:r>
              <a:rPr sz="2000" b="1" spc="-10" dirty="0">
                <a:cs typeface="Times New Roman"/>
              </a:rPr>
              <a:t>u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0" dirty="0">
                <a:cs typeface="Times New Roman"/>
              </a:rPr>
              <a:t>p</a:t>
            </a:r>
            <a:r>
              <a:rPr sz="2000" b="1" spc="-15" dirty="0">
                <a:cs typeface="Times New Roman"/>
              </a:rPr>
              <a:t>ar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e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15" dirty="0">
                <a:cs typeface="Times New Roman"/>
              </a:rPr>
              <a:t>a</a:t>
            </a:r>
            <a:r>
              <a:rPr sz="2000" b="1" spc="-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un</a:t>
            </a:r>
            <a:r>
              <a:rPr sz="2000" b="1" spc="15" dirty="0">
                <a:cs typeface="Times New Roman"/>
              </a:rPr>
              <a:t> </a:t>
            </a:r>
            <a:r>
              <a:rPr sz="2000" b="1" spc="-20" dirty="0">
                <a:cs typeface="Times New Roman"/>
              </a:rPr>
              <a:t>h</a:t>
            </a:r>
            <a:r>
              <a:rPr sz="2000" b="1" spc="-5" dirty="0">
                <a:cs typeface="Times New Roman"/>
              </a:rPr>
              <a:t>o</a:t>
            </a:r>
            <a:r>
              <a:rPr sz="2000" b="1" spc="-15" dirty="0">
                <a:cs typeface="Times New Roman"/>
              </a:rPr>
              <a:t>s</a:t>
            </a:r>
            <a:r>
              <a:rPr sz="2000" b="1" spc="-5" dirty="0">
                <a:cs typeface="Times New Roman"/>
              </a:rPr>
              <a:t>t</a:t>
            </a:r>
            <a:r>
              <a:rPr sz="2000" b="1" spc="-15" dirty="0">
                <a:cs typeface="Times New Roman"/>
              </a:rPr>
              <a:t>?</a:t>
            </a:r>
            <a:endParaRPr sz="2000" dirty="0"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5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262" y="2132856"/>
            <a:ext cx="5220906" cy="23401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9756" y="2606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4EEA52F8-9EC6-4F02-8EB8-7392257FBE78}"/>
              </a:ext>
            </a:extLst>
          </p:cNvPr>
          <p:cNvSpPr txBox="1"/>
          <p:nvPr/>
        </p:nvSpPr>
        <p:spPr>
          <a:xfrm>
            <a:off x="1735137" y="1609055"/>
            <a:ext cx="56737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cs typeface="Times New Roman"/>
              </a:rPr>
              <a:t>Cinco</a:t>
            </a:r>
            <a:r>
              <a:rPr sz="2000" spc="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clases</a:t>
            </a:r>
            <a:r>
              <a:rPr sz="2000" spc="-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di</a:t>
            </a:r>
            <a:r>
              <a:rPr sz="2000" spc="-10" dirty="0">
                <a:cs typeface="Times New Roman"/>
              </a:rPr>
              <a:t>s</a:t>
            </a:r>
            <a:r>
              <a:rPr sz="2000" spc="-15" dirty="0">
                <a:cs typeface="Times New Roman"/>
              </a:rPr>
              <a:t>eñadas</a:t>
            </a:r>
            <a:r>
              <a:rPr sz="2000" spc="-10" dirty="0">
                <a:cs typeface="Times New Roman"/>
              </a:rPr>
              <a:t> :</a:t>
            </a:r>
            <a:r>
              <a:rPr sz="2000" spc="-14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A,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B,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C,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D,</a:t>
            </a:r>
            <a:r>
              <a:rPr sz="2000" spc="15" dirty="0">
                <a:cs typeface="Times New Roman"/>
              </a:rPr>
              <a:t> </a:t>
            </a:r>
            <a:r>
              <a:rPr sz="2000" spc="-20" dirty="0">
                <a:cs typeface="Times New Roman"/>
              </a:rPr>
              <a:t>E</a:t>
            </a:r>
            <a:endParaRPr sz="2000" dirty="0">
              <a:cs typeface="Times New Roman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814983E7-00A7-43C5-804D-CB6F656BD162}"/>
              </a:ext>
            </a:extLst>
          </p:cNvPr>
          <p:cNvSpPr/>
          <p:nvPr/>
        </p:nvSpPr>
        <p:spPr>
          <a:xfrm>
            <a:off x="864138" y="1556792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EA9D2FF2-E471-4BB3-B671-8A4A1EA4B5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039605"/>
              </p:ext>
            </p:extLst>
          </p:nvPr>
        </p:nvGraphicFramePr>
        <p:xfrm>
          <a:off x="6265437" y="2167718"/>
          <a:ext cx="1834955" cy="562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562865"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16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1600" dirty="0">
                        <a:solidFill>
                          <a:srgbClr val="FF000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571001"/>
                  </a:ext>
                </a:extLst>
              </a:tr>
            </a:tbl>
          </a:graphicData>
        </a:graphic>
      </p:graphicFrame>
      <p:graphicFrame>
        <p:nvGraphicFramePr>
          <p:cNvPr id="13" name="Tabla 12">
            <a:extLst>
              <a:ext uri="{FF2B5EF4-FFF2-40B4-BE49-F238E27FC236}">
                <a16:creationId xmlns:a16="http://schemas.microsoft.com/office/drawing/2014/main" id="{5B1688EE-BCE1-428A-8728-936AF6573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900559"/>
              </p:ext>
            </p:extLst>
          </p:nvPr>
        </p:nvGraphicFramePr>
        <p:xfrm>
          <a:off x="6265436" y="2990988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  <p:sp>
        <p:nvSpPr>
          <p:cNvPr id="17" name="7 CuadroTexto">
            <a:extLst>
              <a:ext uri="{FF2B5EF4-FFF2-40B4-BE49-F238E27FC236}">
                <a16:creationId xmlns:a16="http://schemas.microsoft.com/office/drawing/2014/main" id="{DC5D292A-342A-4380-B461-7EC74C5499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969" y="5048039"/>
            <a:ext cx="7403769" cy="692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  <a:buFont typeface="Arial" pitchFamily="34" charset="0"/>
              <a:buChar char="•"/>
            </a:pPr>
            <a:r>
              <a:rPr lang="es-MX" sz="1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un código numérico que forma parte de la dirección IP de las computadoras, tiene el mismo formato que la dirección IP, pero afecta sólo a un segmento particular de la red.</a:t>
            </a:r>
            <a:endParaRPr lang="es-MX" sz="12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8" name="10 CuadroTexto">
            <a:extLst>
              <a:ext uri="{FF2B5EF4-FFF2-40B4-BE49-F238E27FC236}">
                <a16:creationId xmlns:a16="http://schemas.microsoft.com/office/drawing/2014/main" id="{74B02BF7-D4C4-40CF-A44D-297646FF52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262" y="4795675"/>
            <a:ext cx="631882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600" b="1" dirty="0">
                <a:solidFill>
                  <a:srgbClr val="FF0000"/>
                </a:solidFill>
                <a:latin typeface="ZapfHumnst BT"/>
              </a:rPr>
              <a:t>Máscara de subred (</a:t>
            </a:r>
            <a:r>
              <a:rPr lang="es-MX" sz="1600" b="1" dirty="0" err="1">
                <a:solidFill>
                  <a:srgbClr val="FF0000"/>
                </a:solidFill>
                <a:latin typeface="ZapfHumnst BT"/>
              </a:rPr>
              <a:t>Subnetting</a:t>
            </a:r>
            <a:r>
              <a:rPr lang="es-MX" sz="1600" b="1" dirty="0">
                <a:solidFill>
                  <a:srgbClr val="FF0000"/>
                </a:solidFill>
                <a:latin typeface="ZapfHumnst BT"/>
              </a:rPr>
              <a:t> </a:t>
            </a:r>
            <a:r>
              <a:rPr lang="es-MX" sz="1600" b="1" dirty="0" err="1">
                <a:solidFill>
                  <a:srgbClr val="FF0000"/>
                </a:solidFill>
                <a:latin typeface="ZapfHumnst BT"/>
              </a:rPr>
              <a:t>Mask</a:t>
            </a:r>
            <a:r>
              <a:rPr lang="es-MX" sz="1600" b="1" dirty="0">
                <a:solidFill>
                  <a:srgbClr val="FF0000"/>
                </a:solidFill>
                <a:latin typeface="ZapfHumnst BT"/>
              </a:rPr>
              <a:t>)</a:t>
            </a:r>
          </a:p>
        </p:txBody>
      </p:sp>
      <p:sp>
        <p:nvSpPr>
          <p:cNvPr id="19" name="7 CuadroTexto">
            <a:extLst>
              <a:ext uri="{FF2B5EF4-FFF2-40B4-BE49-F238E27FC236}">
                <a16:creationId xmlns:a16="http://schemas.microsoft.com/office/drawing/2014/main" id="{F69DEE17-F41B-4FDD-A83F-8C0F2D9CC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260" y="5738145"/>
            <a:ext cx="7407341" cy="699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73050" indent="-2730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s-MX" sz="1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Se utiliza para dividir grandes redes en redes menores</a:t>
            </a:r>
            <a:r>
              <a:rPr lang="es-MX" sz="1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de tal manera que será la misma para las computadoras de una misma subred.</a:t>
            </a:r>
            <a:endParaRPr lang="es-MX" sz="12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graphicFrame>
        <p:nvGraphicFramePr>
          <p:cNvPr id="20" name="Tabla 19">
            <a:extLst>
              <a:ext uri="{FF2B5EF4-FFF2-40B4-BE49-F238E27FC236}">
                <a16:creationId xmlns:a16="http://schemas.microsoft.com/office/drawing/2014/main" id="{498E4EA1-2253-4C58-ABE8-F54C87665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649336"/>
              </p:ext>
            </p:extLst>
          </p:nvPr>
        </p:nvGraphicFramePr>
        <p:xfrm>
          <a:off x="6264604" y="3482435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255.255.0.0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  <p:graphicFrame>
        <p:nvGraphicFramePr>
          <p:cNvPr id="21" name="Tabla 20">
            <a:extLst>
              <a:ext uri="{FF2B5EF4-FFF2-40B4-BE49-F238E27FC236}">
                <a16:creationId xmlns:a16="http://schemas.microsoft.com/office/drawing/2014/main" id="{CC60CB33-F1CE-4345-9AAD-DDFBD5B9E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320826"/>
              </p:ext>
            </p:extLst>
          </p:nvPr>
        </p:nvGraphicFramePr>
        <p:xfrm>
          <a:off x="6265437" y="4065144"/>
          <a:ext cx="1834955" cy="3339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34955">
                  <a:extLst>
                    <a:ext uri="{9D8B030D-6E8A-4147-A177-3AD203B41FA5}">
                      <a16:colId xmlns:a16="http://schemas.microsoft.com/office/drawing/2014/main" val="891007143"/>
                    </a:ext>
                  </a:extLst>
                </a:gridCol>
              </a:tblGrid>
              <a:tr h="333961">
                <a:tc>
                  <a:txBody>
                    <a:bodyPr/>
                    <a:lstStyle/>
                    <a:p>
                      <a:pPr marL="358775" indent="0" algn="l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731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23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092444" y="599748"/>
            <a:ext cx="118872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onti</a:t>
            </a:r>
            <a:r>
              <a:rPr sz="1800" b="1" i="1" spc="-20" dirty="0">
                <a:solidFill>
                  <a:srgbClr val="FFFFFF"/>
                </a:solidFill>
                <a:latin typeface="Arial Narrow"/>
                <a:cs typeface="Arial Narrow"/>
              </a:rPr>
              <a:t>n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u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00" b="1" i="1" dirty="0">
                <a:solidFill>
                  <a:srgbClr val="FFFFFF"/>
                </a:solidFill>
                <a:latin typeface="Arial Narrow"/>
                <a:cs typeface="Arial Narrow"/>
              </a:rPr>
              <a:t>c</a:t>
            </a:r>
            <a:r>
              <a:rPr sz="1800" b="1" i="1" spc="-10" dirty="0">
                <a:solidFill>
                  <a:srgbClr val="FFFFFF"/>
                </a:solidFill>
                <a:latin typeface="Arial Narrow"/>
                <a:cs typeface="Arial Narrow"/>
              </a:rPr>
              <a:t>ión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5656" y="1825079"/>
            <a:ext cx="567372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15" dirty="0">
                <a:cs typeface="Times New Roman"/>
              </a:rPr>
              <a:t>Cinco</a:t>
            </a:r>
            <a:r>
              <a:rPr sz="2000" spc="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clases</a:t>
            </a:r>
            <a:r>
              <a:rPr sz="2000" spc="-10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di</a:t>
            </a:r>
            <a:r>
              <a:rPr sz="2000" spc="-10" dirty="0">
                <a:cs typeface="Times New Roman"/>
              </a:rPr>
              <a:t>s</a:t>
            </a:r>
            <a:r>
              <a:rPr sz="2000" spc="-15" dirty="0">
                <a:cs typeface="Times New Roman"/>
              </a:rPr>
              <a:t>eñadas</a:t>
            </a:r>
            <a:r>
              <a:rPr sz="2000" spc="-10" dirty="0">
                <a:cs typeface="Times New Roman"/>
              </a:rPr>
              <a:t> :</a:t>
            </a:r>
            <a:r>
              <a:rPr sz="2000" spc="-14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A,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B,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C,</a:t>
            </a:r>
            <a:r>
              <a:rPr sz="2000" spc="-5" dirty="0">
                <a:cs typeface="Times New Roman"/>
              </a:rPr>
              <a:t> </a:t>
            </a:r>
            <a:r>
              <a:rPr sz="2000" spc="-15" dirty="0">
                <a:cs typeface="Times New Roman"/>
              </a:rPr>
              <a:t>D,</a:t>
            </a:r>
            <a:r>
              <a:rPr sz="2000" spc="15" dirty="0">
                <a:cs typeface="Times New Roman"/>
              </a:rPr>
              <a:t> </a:t>
            </a:r>
            <a:r>
              <a:rPr sz="2000" spc="-20" dirty="0">
                <a:cs typeface="Times New Roman"/>
              </a:rPr>
              <a:t>E</a:t>
            </a:r>
            <a:endParaRPr sz="2000" dirty="0"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34662" y="1728508"/>
            <a:ext cx="457200" cy="464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00525" y="4594232"/>
            <a:ext cx="1490306" cy="7004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ctr">
              <a:lnSpc>
                <a:spcPct val="150000"/>
              </a:lnSpc>
            </a:pPr>
            <a:r>
              <a:rPr sz="1600" b="1" dirty="0">
                <a:cs typeface="Times New Roman"/>
              </a:rPr>
              <a:t>Mult</a:t>
            </a:r>
            <a:r>
              <a:rPr sz="1600" b="1" spc="5" dirty="0">
                <a:cs typeface="Times New Roman"/>
              </a:rPr>
              <a:t>i</a:t>
            </a:r>
            <a:r>
              <a:rPr sz="1600" b="1" dirty="0">
                <a:cs typeface="Times New Roman"/>
              </a:rPr>
              <a:t>cast</a:t>
            </a:r>
          </a:p>
          <a:p>
            <a:pPr algn="ctr">
              <a:lnSpc>
                <a:spcPct val="150000"/>
              </a:lnSpc>
            </a:pPr>
            <a:r>
              <a:rPr sz="1600" b="1" dirty="0" err="1">
                <a:cs typeface="Times New Roman"/>
              </a:rPr>
              <a:t>I</a:t>
            </a:r>
            <a:r>
              <a:rPr sz="1600" b="1" spc="-10" dirty="0" err="1">
                <a:cs typeface="Times New Roman"/>
              </a:rPr>
              <a:t>n</a:t>
            </a:r>
            <a:r>
              <a:rPr sz="1600" b="1" dirty="0" err="1">
                <a:cs typeface="Times New Roman"/>
              </a:rPr>
              <a:t>vestiga</a:t>
            </a:r>
            <a:r>
              <a:rPr sz="1600" b="1" spc="5" dirty="0" err="1">
                <a:cs typeface="Times New Roman"/>
              </a:rPr>
              <a:t>c</a:t>
            </a:r>
            <a:r>
              <a:rPr sz="1600" b="1" dirty="0" err="1">
                <a:cs typeface="Times New Roman"/>
              </a:rPr>
              <a:t>ión</a:t>
            </a:r>
            <a:endParaRPr sz="1600" b="1" dirty="0">
              <a:cs typeface="Times New Roman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328279"/>
              </p:ext>
            </p:extLst>
          </p:nvPr>
        </p:nvGraphicFramePr>
        <p:xfrm>
          <a:off x="1547939" y="2564904"/>
          <a:ext cx="6862548" cy="27388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3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7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31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8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3688"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</a:pP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Clase</a:t>
                      </a:r>
                      <a:endParaRPr sz="16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4615" marR="88900" indent="-4445" algn="ctr">
                        <a:lnSpc>
                          <a:spcPct val="95700"/>
                        </a:lnSpc>
                      </a:pP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 rese</a:t>
                      </a:r>
                      <a:r>
                        <a:rPr sz="16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vados p</a:t>
                      </a:r>
                      <a:r>
                        <a:rPr sz="16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o</a:t>
                      </a: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6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600" b="1" spc="-2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</a:t>
                      </a:r>
                      <a:r>
                        <a:rPr sz="1600" b="1" spc="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c</a:t>
                      </a:r>
                      <a:r>
                        <a:rPr sz="16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l</a:t>
                      </a: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ase</a:t>
                      </a:r>
                      <a:endParaRPr sz="16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7790" marR="92710" algn="ctr">
                        <a:lnSpc>
                          <a:spcPct val="95700"/>
                        </a:lnSpc>
                      </a:pP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Bytes</a:t>
                      </a:r>
                      <a:r>
                        <a:rPr sz="1600" b="1" spc="-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pa</a:t>
                      </a:r>
                      <a:r>
                        <a:rPr sz="1600" b="1" spc="-10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r</a:t>
                      </a: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a identificar Ho</a:t>
                      </a:r>
                      <a:r>
                        <a:rPr sz="1600" b="1" spc="-15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s</a:t>
                      </a:r>
                      <a:r>
                        <a:rPr sz="1600" b="1" dirty="0">
                          <a:solidFill>
                            <a:srgbClr val="0070C0"/>
                          </a:solidFill>
                          <a:latin typeface="+mn-lt"/>
                          <a:cs typeface="Times New Roman"/>
                        </a:rPr>
                        <a:t>ts</a:t>
                      </a:r>
                      <a:endParaRPr sz="1600" dirty="0">
                        <a:solidFill>
                          <a:srgbClr val="0070C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725" marR="78105" indent="3175" algn="ctr">
                        <a:lnSpc>
                          <a:spcPts val="2300"/>
                        </a:lnSpc>
                      </a:pPr>
                      <a:r>
                        <a:rPr lang="es-ES" sz="1600" b="1" dirty="0">
                          <a:solidFill>
                            <a:srgbClr val="FF0000"/>
                          </a:solidFill>
                          <a:latin typeface="+mn-lt"/>
                          <a:cs typeface="Times New Roman"/>
                        </a:rPr>
                        <a:t>Máscara de subred</a:t>
                      </a:r>
                      <a:endParaRPr sz="1600" dirty="0">
                        <a:solidFill>
                          <a:srgbClr val="FF0000"/>
                        </a:solidFill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1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A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1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3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8775" indent="0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255.0.0.0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3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B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2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2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8775" indent="0">
                        <a:lnSpc>
                          <a:spcPct val="100000"/>
                        </a:lnSpc>
                      </a:pPr>
                      <a:r>
                        <a:rPr lang="es-ES" sz="1600" b="1" spc="-5" dirty="0">
                          <a:latin typeface="+mn-lt"/>
                          <a:cs typeface="Times New Roman"/>
                        </a:rPr>
                        <a:t>255.255.0.0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91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C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3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1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8775" indent="0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255.255.255.0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937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D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4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No tiene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914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E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0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4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1">
                      <a:solidFill>
                        <a:srgbClr val="000000"/>
                      </a:solidFill>
                      <a:prstDash val="solid"/>
                    </a:lnL>
                    <a:lnR w="7350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2900">
                        <a:lnSpc>
                          <a:spcPct val="100000"/>
                        </a:lnSpc>
                      </a:pPr>
                      <a:r>
                        <a:rPr lang="es-ES" sz="1600" b="1" dirty="0">
                          <a:latin typeface="+mn-lt"/>
                          <a:cs typeface="Times New Roman"/>
                        </a:rPr>
                        <a:t>No tiene</a:t>
                      </a:r>
                      <a:endParaRPr lang="es-ES"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 anchor="ctr">
                    <a:lnL w="7350">
                      <a:solidFill>
                        <a:srgbClr val="000000"/>
                      </a:solidFill>
                      <a:prstDash val="solid"/>
                    </a:lnL>
                    <a:lnR w="7351">
                      <a:solidFill>
                        <a:srgbClr val="000000"/>
                      </a:solidFill>
                      <a:prstDash val="solid"/>
                    </a:lnR>
                    <a:lnT w="7357">
                      <a:solidFill>
                        <a:srgbClr val="000000"/>
                      </a:solidFill>
                      <a:prstDash val="solid"/>
                    </a:lnT>
                    <a:lnB w="7357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Rectangle 2">
            <a:extLst>
              <a:ext uri="{FF2B5EF4-FFF2-40B4-BE49-F238E27FC236}">
                <a16:creationId xmlns:a16="http://schemas.microsoft.com/office/drawing/2014/main" id="{17FC8B9D-BF05-4C1E-AFE1-0D07550D1A6C}"/>
              </a:ext>
            </a:extLst>
          </p:cNvPr>
          <p:cNvSpPr txBox="1">
            <a:spLocks noChangeArrowheads="1"/>
          </p:cNvSpPr>
          <p:nvPr/>
        </p:nvSpPr>
        <p:spPr>
          <a:xfrm>
            <a:off x="144016" y="32442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85D6007-616A-4287-B29E-A3D2168DB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420888"/>
            <a:ext cx="3248025" cy="2524125"/>
          </a:xfrm>
          <a:prstGeom prst="rect">
            <a:avLst/>
          </a:prstGeom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3C7349E8-C914-42B8-9483-F3A528EFC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85" y="1761474"/>
            <a:ext cx="3096344" cy="43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Bytes para Network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AC801020-40F2-45B1-84D8-D7B2F0614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1214" y="1760772"/>
            <a:ext cx="4991265" cy="433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Rango de cada clase en binario</a:t>
            </a:r>
            <a:endParaRPr lang="es-MX" altLang="es-MX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6" name="Tabla 13">
            <a:extLst>
              <a:ext uri="{FF2B5EF4-FFF2-40B4-BE49-F238E27FC236}">
                <a16:creationId xmlns:a16="http://schemas.microsoft.com/office/drawing/2014/main" id="{8B1FBD4D-C81A-432F-92E6-26ECB9640382}"/>
              </a:ext>
            </a:extLst>
          </p:cNvPr>
          <p:cNvGraphicFramePr>
            <a:graphicFrameLocks noGrp="1"/>
          </p:cNvGraphicFramePr>
          <p:nvPr/>
        </p:nvGraphicFramePr>
        <p:xfrm>
          <a:off x="4427984" y="2539950"/>
          <a:ext cx="4032448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836254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137304507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763344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7860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570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9957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s-ES" sz="2400" b="1" i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</a:t>
                      </a:r>
                      <a:endParaRPr lang="es-MX" sz="2400" b="1" i="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1110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410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0000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400" b="1" i="0" dirty="0">
                          <a:solidFill>
                            <a:srgbClr val="FF0000"/>
                          </a:solidFill>
                        </a:rPr>
                        <a:t>1111</a:t>
                      </a:r>
                      <a:r>
                        <a:rPr lang="es-ES" sz="2400" b="1" i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1111</a:t>
                      </a:r>
                      <a:endParaRPr lang="es-MX" sz="2400" b="1" i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240305"/>
                  </a:ext>
                </a:extLst>
              </a:tr>
            </a:tbl>
          </a:graphicData>
        </a:graphic>
      </p:graphicFrame>
      <p:sp>
        <p:nvSpPr>
          <p:cNvPr id="7" name="Rectangle 2">
            <a:extLst>
              <a:ext uri="{FF2B5EF4-FFF2-40B4-BE49-F238E27FC236}">
                <a16:creationId xmlns:a16="http://schemas.microsoft.com/office/drawing/2014/main" id="{ADCFC7A5-CC29-42AD-BB06-2951B18A56D2}"/>
              </a:ext>
            </a:extLst>
          </p:cNvPr>
          <p:cNvSpPr txBox="1">
            <a:spLocks noChangeArrowheads="1"/>
          </p:cNvSpPr>
          <p:nvPr/>
        </p:nvSpPr>
        <p:spPr>
          <a:xfrm>
            <a:off x="100525" y="32442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707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76623" y="1002958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Clase D</a:t>
            </a:r>
            <a:endParaRPr lang="es-MX" altLang="es-MX" sz="1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5602" name="Picture 2" descr="Las direcciones de clase 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9" y="2871217"/>
            <a:ext cx="2381250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67544" y="1565639"/>
            <a:ext cx="8208912" cy="7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reservadas para </a:t>
            </a:r>
            <a:r>
              <a:rPr lang="es-MX" altLang="es-MX" sz="1600" b="1" dirty="0">
                <a:solidFill>
                  <a:srgbClr val="EE2200"/>
                </a:solidFill>
                <a:latin typeface="Arial" pitchFamily="34" charset="0"/>
                <a:cs typeface="Arial" pitchFamily="34" charset="0"/>
              </a:rPr>
              <a:t>multicast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(multidifusión). Los datos de la multidifusión no están destinados para un host en particular.</a:t>
            </a: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61895" y="2367161"/>
            <a:ext cx="8466082" cy="477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1110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dando una serie de: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442802" y="3374305"/>
            <a:ext cx="8111692" cy="1020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resto de los bits se utilizan para identificar el grupo de computadoras al que el mensaje del </a:t>
            </a:r>
            <a:r>
              <a:rPr lang="es-MX" sz="1600" b="1" dirty="0">
                <a:solidFill>
                  <a:srgbClr val="EE2200"/>
                </a:solidFill>
                <a:latin typeface="Arial" pitchFamily="34" charset="0"/>
                <a:cs typeface="Arial" pitchFamily="34" charset="0"/>
              </a:rPr>
              <a:t>multicast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está dirigido.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rango de direcciones IP va de 224.0.0.0 a 239.255.255.255 y no tienen máscara de subred. 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395536" y="4996314"/>
            <a:ext cx="8280921" cy="137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Estas direcciones IP están reservada para </a:t>
            </a:r>
            <a:r>
              <a:rPr lang="es-MX" altLang="es-MX" sz="1600" b="1" dirty="0">
                <a:solidFill>
                  <a:srgbClr val="EE2200"/>
                </a:solidFill>
                <a:latin typeface="Arial" pitchFamily="34" charset="0"/>
                <a:cs typeface="Arial" pitchFamily="34" charset="0"/>
              </a:rPr>
              <a:t>fines experimentales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355600" marR="0" lvl="0" indent="-355600" algn="just" eaLnBrk="0" fontAlgn="base" hangingPunct="0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Los primeros cuatro bits del primer octeto se establecen 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1111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por lo que las direcciones IP van de 240.0.0.0 a 255.255.255.254 y tampoco tienen máscara de subred. </a:t>
            </a: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395537" y="4509120"/>
            <a:ext cx="1719114" cy="427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eaLnBrk="0" fontAlgn="base" hangingPunct="0">
              <a:lnSpc>
                <a:spcPts val="3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s-MX" altLang="es-MX" sz="16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Clase E</a:t>
            </a:r>
            <a:endParaRPr lang="es-MX" altLang="es-MX" sz="16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1B65E2E1-CC8B-4834-B17F-C0C44C224128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817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Direccionamiento IPv4</a:t>
            </a:r>
          </a:p>
          <a:p>
            <a:pPr>
              <a:defRPr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Clases de redes</a:t>
            </a:r>
            <a:endParaRPr lang="es-ES_tradnl" sz="2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900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3703</TotalTime>
  <Words>927</Words>
  <Application>Microsoft Office PowerPoint</Application>
  <PresentationFormat>Presentación en pantalla (4:3)</PresentationFormat>
  <Paragraphs>152</Paragraphs>
  <Slides>17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Arial Narrow</vt:lpstr>
      <vt:lpstr>Calibri</vt:lpstr>
      <vt:lpstr>Dom Casual</vt:lpstr>
      <vt:lpstr>Times New Roman</vt:lpstr>
      <vt:lpstr>ZapfHumnst BT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144</cp:revision>
  <dcterms:created xsi:type="dcterms:W3CDTF">2013-06-11T22:32:36Z</dcterms:created>
  <dcterms:modified xsi:type="dcterms:W3CDTF">2022-04-27T15:05:12Z</dcterms:modified>
</cp:coreProperties>
</file>