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3.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28.jpg" ContentType="image/jpg"/>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313" r:id="rId3"/>
    <p:sldId id="314" r:id="rId4"/>
    <p:sldId id="335" r:id="rId5"/>
    <p:sldId id="315" r:id="rId6"/>
    <p:sldId id="316" r:id="rId7"/>
    <p:sldId id="317" r:id="rId8"/>
    <p:sldId id="815" r:id="rId9"/>
    <p:sldId id="318" r:id="rId10"/>
    <p:sldId id="319" r:id="rId11"/>
    <p:sldId id="320" r:id="rId12"/>
    <p:sldId id="333" r:id="rId13"/>
    <p:sldId id="334" r:id="rId14"/>
    <p:sldId id="814" r:id="rId15"/>
    <p:sldId id="321" r:id="rId16"/>
    <p:sldId id="336" r:id="rId17"/>
    <p:sldId id="322" r:id="rId18"/>
    <p:sldId id="813" r:id="rId19"/>
    <p:sldId id="323" r:id="rId20"/>
    <p:sldId id="324" r:id="rId21"/>
    <p:sldId id="325" r:id="rId22"/>
    <p:sldId id="812" r:id="rId23"/>
    <p:sldId id="811" r:id="rId24"/>
    <p:sldId id="326" r:id="rId25"/>
    <p:sldId id="808" r:id="rId26"/>
    <p:sldId id="810" r:id="rId27"/>
    <p:sldId id="805" r:id="rId28"/>
    <p:sldId id="807" r:id="rId29"/>
    <p:sldId id="806" r:id="rId30"/>
    <p:sldId id="328" r:id="rId31"/>
    <p:sldId id="816" r:id="rId3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21" autoAdjust="0"/>
  </p:normalViewPr>
  <p:slideViewPr>
    <p:cSldViewPr>
      <p:cViewPr varScale="1">
        <p:scale>
          <a:sx n="52" d="100"/>
          <a:sy n="52" d="100"/>
        </p:scale>
        <p:origin x="1628" y="4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16/05/2022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20</a:t>
            </a:fld>
            <a:endParaRPr lang="es-MX" dirty="0"/>
          </a:p>
        </p:txBody>
      </p:sp>
    </p:spTree>
    <p:extLst>
      <p:ext uri="{BB962C8B-B14F-4D97-AF65-F5344CB8AC3E}">
        <p14:creationId xmlns:p14="http://schemas.microsoft.com/office/powerpoint/2010/main" val="1751938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26</a:t>
            </a:fld>
            <a:endParaRPr lang="es-MX" dirty="0"/>
          </a:p>
        </p:txBody>
      </p:sp>
    </p:spTree>
    <p:extLst>
      <p:ext uri="{BB962C8B-B14F-4D97-AF65-F5344CB8AC3E}">
        <p14:creationId xmlns:p14="http://schemas.microsoft.com/office/powerpoint/2010/main" val="1080178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30</a:t>
            </a:fld>
            <a:endParaRPr lang="es-MX" dirty="0"/>
          </a:p>
        </p:txBody>
      </p:sp>
    </p:spTree>
    <p:extLst>
      <p:ext uri="{BB962C8B-B14F-4D97-AF65-F5344CB8AC3E}">
        <p14:creationId xmlns:p14="http://schemas.microsoft.com/office/powerpoint/2010/main" val="3743451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0" dirty="0"/>
          </a:p>
        </p:txBody>
      </p:sp>
    </p:spTree>
    <p:extLst>
      <p:ext uri="{BB962C8B-B14F-4D97-AF65-F5344CB8AC3E}">
        <p14:creationId xmlns:p14="http://schemas.microsoft.com/office/powerpoint/2010/main" val="228895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175712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10</a:t>
            </a:fld>
            <a:endParaRPr lang="es-MX" sz="1200"/>
          </a:p>
        </p:txBody>
      </p:sp>
    </p:spTree>
    <p:extLst>
      <p:ext uri="{BB962C8B-B14F-4D97-AF65-F5344CB8AC3E}">
        <p14:creationId xmlns:p14="http://schemas.microsoft.com/office/powerpoint/2010/main" val="226737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a:p>
        </p:txBody>
      </p:sp>
    </p:spTree>
    <p:extLst>
      <p:ext uri="{BB962C8B-B14F-4D97-AF65-F5344CB8AC3E}">
        <p14:creationId xmlns:p14="http://schemas.microsoft.com/office/powerpoint/2010/main" val="328650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a:p>
        </p:txBody>
      </p:sp>
    </p:spTree>
    <p:extLst>
      <p:ext uri="{BB962C8B-B14F-4D97-AF65-F5344CB8AC3E}">
        <p14:creationId xmlns:p14="http://schemas.microsoft.com/office/powerpoint/2010/main" val="148779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13</a:t>
            </a:fld>
            <a:endParaRPr lang="es-MX" sz="1200"/>
          </a:p>
        </p:txBody>
      </p:sp>
    </p:spTree>
    <p:extLst>
      <p:ext uri="{BB962C8B-B14F-4D97-AF65-F5344CB8AC3E}">
        <p14:creationId xmlns:p14="http://schemas.microsoft.com/office/powerpoint/2010/main" val="320593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18</a:t>
            </a:fld>
            <a:endParaRPr lang="es-MX" sz="1200"/>
          </a:p>
        </p:txBody>
      </p:sp>
    </p:spTree>
    <p:extLst>
      <p:ext uri="{BB962C8B-B14F-4D97-AF65-F5344CB8AC3E}">
        <p14:creationId xmlns:p14="http://schemas.microsoft.com/office/powerpoint/2010/main" val="92224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19</a:t>
            </a:fld>
            <a:endParaRPr lang="es-MX" sz="1200"/>
          </a:p>
        </p:txBody>
      </p:sp>
    </p:spTree>
    <p:extLst>
      <p:ext uri="{BB962C8B-B14F-4D97-AF65-F5344CB8AC3E}">
        <p14:creationId xmlns:p14="http://schemas.microsoft.com/office/powerpoint/2010/main" val="35065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9400909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16/05/2022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16/05/2022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png"/><Relationship Id="rId5" Type="http://schemas.openxmlformats.org/officeDocument/2006/relationships/oleObject" Target="../embeddings/oleObject6.bin"/><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emf"/></Relationships>
</file>

<file path=ppt/slides/_rels/slide2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2.xml"/><Relationship Id="rId7" Type="http://schemas.openxmlformats.org/officeDocument/2006/relationships/image" Target="../media/image40.png"/><Relationship Id="rId12" Type="http://schemas.openxmlformats.org/officeDocument/2006/relationships/image" Target="../media/image44.jpe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8.bin"/><Relationship Id="rId11" Type="http://schemas.openxmlformats.org/officeDocument/2006/relationships/image" Target="../media/image43.png"/><Relationship Id="rId5" Type="http://schemas.openxmlformats.org/officeDocument/2006/relationships/image" Target="../media/image39.png"/><Relationship Id="rId10" Type="http://schemas.openxmlformats.org/officeDocument/2006/relationships/image" Target="../media/image42.jpeg"/><Relationship Id="rId4" Type="http://schemas.openxmlformats.org/officeDocument/2006/relationships/oleObject" Target="../embeddings/oleObject7.bin"/><Relationship Id="rId9"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2376264"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a:t>
            </a:r>
            <a:endParaRPr lang="es-MX" sz="2400" dirty="0">
              <a:solidFill>
                <a:schemeClr val="bg2">
                  <a:lumMod val="25000"/>
                </a:schemeClr>
              </a:solidFill>
              <a:latin typeface="Calibri" panose="020F0502020204030204" pitchFamily="34" charset="0"/>
            </a:endParaRP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262079" y="2018906"/>
            <a:ext cx="6336704"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ts val="2590"/>
              </a:lnSpc>
              <a:spcBef>
                <a:spcPts val="570"/>
              </a:spcBef>
            </a:pPr>
            <a:r>
              <a:rPr lang="es-ES" sz="1900" b="1" dirty="0">
                <a:solidFill>
                  <a:schemeClr val="accent6">
                    <a:lumMod val="75000"/>
                  </a:schemeClr>
                </a:solidFill>
                <a:latin typeface="ZapfHumnst BT"/>
              </a:rPr>
              <a:t>Informa a la capa de aplicación el formato correcto de los datos. </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5238" y="1761775"/>
            <a:ext cx="1960469" cy="3204208"/>
          </a:xfrm>
          <a:prstGeom prst="rect">
            <a:avLst/>
          </a:prstGeom>
        </p:spPr>
      </p:pic>
      <p:sp>
        <p:nvSpPr>
          <p:cNvPr id="7" name="Text Box 4">
            <a:extLst>
              <a:ext uri="{FF2B5EF4-FFF2-40B4-BE49-F238E27FC236}">
                <a16:creationId xmlns:a16="http://schemas.microsoft.com/office/drawing/2014/main" id="{54B26FB3-BD3C-4997-AA2C-A85D49DF752C}"/>
              </a:ext>
            </a:extLst>
          </p:cNvPr>
          <p:cNvSpPr txBox="1">
            <a:spLocks noChangeArrowheads="1"/>
          </p:cNvSpPr>
          <p:nvPr/>
        </p:nvSpPr>
        <p:spPr bwMode="auto">
          <a:xfrm>
            <a:off x="2243075" y="2850188"/>
            <a:ext cx="6840760" cy="223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ct val="150000"/>
              </a:lnSpc>
            </a:pPr>
            <a:r>
              <a:rPr lang="es-ES" sz="1900" dirty="0">
                <a:solidFill>
                  <a:schemeClr val="bg2">
                    <a:lumMod val="25000"/>
                  </a:schemeClr>
                </a:solidFill>
                <a:latin typeface="ZapfHumnst BT"/>
              </a:rPr>
              <a:t>Por ejemplo, un mensaje puede representar:</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Texto</a:t>
            </a:r>
            <a:r>
              <a:rPr lang="es-ES" sz="1900" dirty="0">
                <a:solidFill>
                  <a:schemeClr val="bg2">
                    <a:lumMod val="25000"/>
                  </a:schemeClr>
                </a:solidFill>
                <a:latin typeface="ZapfHumnst BT"/>
              </a:rPr>
              <a:t> (Los códigos de caracteres cambian según el idioma)</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Imagen</a:t>
            </a:r>
            <a:r>
              <a:rPr lang="es-ES" sz="1900" dirty="0">
                <a:solidFill>
                  <a:schemeClr val="bg2">
                    <a:lumMod val="25000"/>
                  </a:schemeClr>
                </a:solidFill>
                <a:latin typeface="ZapfHumnst BT"/>
              </a:rPr>
              <a:t> (GIF, JPG, PNG)</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Sonido</a:t>
            </a:r>
            <a:r>
              <a:rPr lang="es-ES" sz="1900" dirty="0">
                <a:solidFill>
                  <a:schemeClr val="bg2">
                    <a:lumMod val="25000"/>
                  </a:schemeClr>
                </a:solidFill>
                <a:latin typeface="ZapfHumnst BT"/>
              </a:rPr>
              <a:t> (WAV, MP3, ACC)</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Video </a:t>
            </a:r>
            <a:r>
              <a:rPr lang="es-ES" sz="1900" dirty="0">
                <a:solidFill>
                  <a:schemeClr val="bg2">
                    <a:lumMod val="25000"/>
                  </a:schemeClr>
                </a:solidFill>
                <a:latin typeface="ZapfHumnst BT"/>
              </a:rPr>
              <a:t>(</a:t>
            </a:r>
            <a:r>
              <a:rPr lang="es-ES" sz="1900" dirty="0" err="1">
                <a:solidFill>
                  <a:schemeClr val="bg2">
                    <a:lumMod val="25000"/>
                  </a:schemeClr>
                </a:solidFill>
                <a:latin typeface="ZapfHumnst BT"/>
              </a:rPr>
              <a:t>DivX</a:t>
            </a:r>
            <a:r>
              <a:rPr lang="es-ES" sz="1900" dirty="0">
                <a:solidFill>
                  <a:schemeClr val="bg2">
                    <a:lumMod val="25000"/>
                  </a:schemeClr>
                </a:solidFill>
                <a:latin typeface="ZapfHumnst BT"/>
              </a:rPr>
              <a:t>, Xvid, OGG, MP4, FLV)</a:t>
            </a:r>
            <a:endParaRPr lang="es-MX" sz="1900" dirty="0">
              <a:solidFill>
                <a:schemeClr val="bg2">
                  <a:lumMod val="25000"/>
                </a:schemeClr>
              </a:solidFill>
              <a:latin typeface="ZapfHumnst BT"/>
            </a:endParaRPr>
          </a:p>
        </p:txBody>
      </p:sp>
      <p:sp>
        <p:nvSpPr>
          <p:cNvPr id="10" name="Text Box 4">
            <a:extLst>
              <a:ext uri="{FF2B5EF4-FFF2-40B4-BE49-F238E27FC236}">
                <a16:creationId xmlns:a16="http://schemas.microsoft.com/office/drawing/2014/main" id="{79EFD2C6-83F4-4E4D-98BB-01F3AD00E164}"/>
              </a:ext>
            </a:extLst>
          </p:cNvPr>
          <p:cNvSpPr txBox="1">
            <a:spLocks noChangeArrowheads="1"/>
          </p:cNvSpPr>
          <p:nvPr/>
        </p:nvSpPr>
        <p:spPr bwMode="auto">
          <a:xfrm>
            <a:off x="2694127" y="1556792"/>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sp>
        <p:nvSpPr>
          <p:cNvPr id="11" name="object 4">
            <a:extLst>
              <a:ext uri="{FF2B5EF4-FFF2-40B4-BE49-F238E27FC236}">
                <a16:creationId xmlns:a16="http://schemas.microsoft.com/office/drawing/2014/main" id="{65802ADB-5E4B-472A-9A19-81578CEB180F}"/>
              </a:ext>
            </a:extLst>
          </p:cNvPr>
          <p:cNvSpPr/>
          <p:nvPr/>
        </p:nvSpPr>
        <p:spPr>
          <a:xfrm>
            <a:off x="2694127" y="5170747"/>
            <a:ext cx="4460754" cy="877468"/>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116486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in)">
                                      <p:cBhvr>
                                        <p:cTn id="11" dur="2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339872" y="2232306"/>
            <a:ext cx="6408712"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Representación común </a:t>
            </a:r>
            <a:r>
              <a:rPr lang="es-MX" sz="1900" dirty="0">
                <a:solidFill>
                  <a:schemeClr val="bg2">
                    <a:lumMod val="25000"/>
                  </a:schemeClr>
                </a:solidFill>
                <a:latin typeface="ZapfHumnst BT"/>
              </a:rPr>
              <a:t>de los datos. Garantiza que los datos sean legibles por el sistema receptor.</a:t>
            </a:r>
          </a:p>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p:txBody>
      </p:sp>
      <p:sp>
        <p:nvSpPr>
          <p:cNvPr id="6" name="Text Box 4"/>
          <p:cNvSpPr txBox="1">
            <a:spLocks noChangeArrowheads="1"/>
          </p:cNvSpPr>
          <p:nvPr/>
        </p:nvSpPr>
        <p:spPr bwMode="auto">
          <a:xfrm>
            <a:off x="2339752" y="4734588"/>
            <a:ext cx="6408712"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ZapfHumnst BT"/>
              </a:rPr>
              <a:t>Define la </a:t>
            </a:r>
            <a:r>
              <a:rPr lang="es-MX" sz="1900" b="1" dirty="0">
                <a:solidFill>
                  <a:schemeClr val="accent6">
                    <a:lumMod val="75000"/>
                  </a:schemeClr>
                </a:solidFill>
                <a:latin typeface="ZapfHumnst BT"/>
              </a:rPr>
              <a:t>sintaxis</a:t>
            </a:r>
            <a:r>
              <a:rPr lang="es-MX" sz="1900" dirty="0">
                <a:solidFill>
                  <a:schemeClr val="bg2">
                    <a:lumMod val="25000"/>
                  </a:schemeClr>
                </a:solidFill>
                <a:latin typeface="ZapfHumnst BT"/>
              </a:rPr>
              <a:t> utilizada por las aplicaciones y proporciona los medios para seleccionar y modificar la representación utilizada.</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486989"/>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250460"/>
            <a:ext cx="1960469" cy="3204208"/>
          </a:xfrm>
          <a:prstGeom prst="rect">
            <a:avLst/>
          </a:prstGeom>
        </p:spPr>
      </p:pic>
    </p:spTree>
    <p:extLst>
      <p:ext uri="{BB962C8B-B14F-4D97-AF65-F5344CB8AC3E}">
        <p14:creationId xmlns:p14="http://schemas.microsoft.com/office/powerpoint/2010/main" val="18816637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771800" y="1988840"/>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95957" y="2539881"/>
            <a:ext cx="6396523"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a:p>
            <a:pPr marL="285750" indent="-285750" algn="just">
              <a:lnSpc>
                <a:spcPts val="3000"/>
              </a:lnSpc>
              <a:spcBef>
                <a:spcPts val="1200"/>
              </a:spcBef>
              <a:buFont typeface="Arial" panose="020B0604020202020204" pitchFamily="34" charset="0"/>
              <a:buChar char="•"/>
            </a:pPr>
            <a:r>
              <a:rPr lang="es-MX" sz="1800" dirty="0">
                <a:solidFill>
                  <a:schemeClr val="bg2">
                    <a:lumMod val="25000"/>
                  </a:schemeClr>
                </a:solidFill>
                <a:latin typeface="ZapfHumnst BT"/>
              </a:rPr>
              <a:t>Define la estructura de datos a transmitir.</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7736" y="4221088"/>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657449"/>
            <a:ext cx="5733701" cy="236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b="1" dirty="0">
                <a:solidFill>
                  <a:schemeClr val="accent6">
                    <a:lumMod val="75000"/>
                  </a:schemeClr>
                </a:solidFill>
                <a:latin typeface="ZapfHumnst BT"/>
              </a:rPr>
              <a:t>Esta capa </a:t>
            </a:r>
            <a:r>
              <a:rPr lang="es-ES" sz="1800" b="1" dirty="0">
                <a:solidFill>
                  <a:schemeClr val="accent6">
                    <a:lumMod val="75000"/>
                  </a:schemeClr>
                </a:solidFill>
                <a:latin typeface="ZapfHumnst BT"/>
              </a:rPr>
              <a:t>establece, administra y termina el diálogo entre las aplicaciones de los dispositivos terminales (extremo a extremo).</a:t>
            </a:r>
          </a:p>
          <a:p>
            <a:pPr algn="just">
              <a:lnSpc>
                <a:spcPts val="3000"/>
              </a:lnSpc>
            </a:pPr>
            <a:r>
              <a:rPr lang="es-MX" sz="1800" dirty="0">
                <a:solidFill>
                  <a:schemeClr val="bg2">
                    <a:lumMod val="25000"/>
                  </a:schemeClr>
                </a:solidFill>
                <a:latin typeface="ZapfHumnst BT"/>
              </a:rPr>
              <a:t>La capa de sesión maneja el </a:t>
            </a:r>
            <a:r>
              <a:rPr lang="es-MX" sz="1800" b="1" dirty="0">
                <a:solidFill>
                  <a:schemeClr val="accent6">
                    <a:lumMod val="75000"/>
                  </a:schemeClr>
                </a:solidFill>
                <a:latin typeface="ZapfHumnst BT"/>
              </a:rPr>
              <a:t>intercambio de información</a:t>
            </a:r>
            <a:r>
              <a:rPr lang="es-MX" sz="1800" dirty="0">
                <a:solidFill>
                  <a:schemeClr val="bg2">
                    <a:lumMod val="25000"/>
                  </a:schemeClr>
                </a:solidFill>
                <a:latin typeface="ZapfHumnst BT"/>
              </a:rPr>
              <a:t>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70747" y="1187624"/>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611560" y="1834345"/>
            <a:ext cx="8064896"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ES" sz="1900" b="1" dirty="0">
                <a:solidFill>
                  <a:schemeClr val="accent6">
                    <a:lumMod val="75000"/>
                  </a:schemeClr>
                </a:solidFill>
                <a:latin typeface="+mn-lt"/>
              </a:rPr>
              <a:t>Establece conexiones confiables entre dispositivos terminales (de extremo a extremo), sin importar a través cuantos dispositivos intermedios tengan que viajar los datos.</a:t>
            </a:r>
            <a:endParaRPr lang="es-MX" sz="1900" dirty="0">
              <a:solidFill>
                <a:schemeClr val="bg2">
                  <a:lumMod val="25000"/>
                </a:schemeClr>
              </a:solidFill>
              <a:latin typeface="+mn-lt"/>
            </a:endParaRP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683568" y="1217681"/>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sp>
        <p:nvSpPr>
          <p:cNvPr id="9" name="object 4">
            <a:extLst>
              <a:ext uri="{FF2B5EF4-FFF2-40B4-BE49-F238E27FC236}">
                <a16:creationId xmlns:a16="http://schemas.microsoft.com/office/drawing/2014/main" id="{3321810A-FA69-45A4-AB96-1B677090042F}"/>
              </a:ext>
            </a:extLst>
          </p:cNvPr>
          <p:cNvSpPr/>
          <p:nvPr/>
        </p:nvSpPr>
        <p:spPr>
          <a:xfrm>
            <a:off x="665820" y="3356992"/>
            <a:ext cx="7776864" cy="1927731"/>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656624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072188"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MX" sz="1900" b="1" dirty="0">
                <a:solidFill>
                  <a:schemeClr val="accent6">
                    <a:lumMod val="7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transferirlos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25144"/>
            <a:ext cx="6072188"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a:lnSpc>
                <a:spcPts val="2800"/>
              </a:lnSpc>
              <a:buFont typeface="Wingdings" pitchFamily="2" charset="2"/>
              <a:buChar char="ü"/>
            </a:pPr>
            <a:r>
              <a:rPr lang="es-MX" sz="1900" dirty="0">
                <a:solidFill>
                  <a:schemeClr val="bg2">
                    <a:lumMod val="25000"/>
                  </a:schemeClr>
                </a:solidFill>
                <a:latin typeface="+mn-lt"/>
              </a:rPr>
              <a:t> Detección y corrección de errores</a:t>
            </a:r>
          </a:p>
          <a:p>
            <a:pPr>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a:p>
            <a:pPr>
              <a:lnSpc>
                <a:spcPts val="2800"/>
              </a:lnSpc>
            </a:pPr>
            <a:r>
              <a:rPr lang="es-MX" sz="1900" dirty="0">
                <a:solidFill>
                  <a:schemeClr val="bg2">
                    <a:lumMod val="25000"/>
                  </a:schemeClr>
                </a:solidFill>
                <a:latin typeface="+mn-lt"/>
              </a:rPr>
              <a:t>    (calidad del servicio, confiabilidad)</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a:t>
            </a:r>
            <a:r>
              <a:rPr lang="es-MX" sz="1800" b="1" u="sng" dirty="0">
                <a:solidFill>
                  <a:schemeClr val="accent6">
                    <a:lumMod val="75000"/>
                  </a:schemeClr>
                </a:solidFill>
                <a:latin typeface="ZapfHumnst BT"/>
              </a:rPr>
              <a:t>analizar</a:t>
            </a:r>
            <a:r>
              <a:rPr lang="es-MX" sz="1800" dirty="0">
                <a:latin typeface="ZapfHumnst BT"/>
              </a:rPr>
              <a:t> los beneficios de definir un modelo de interconexión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spid="_x0000_s5206" name="Bitmap Image" r:id="rId3" imgW="1752475" imgH="2400653" progId="Paint.Picture">
                  <p:embed/>
                </p:oleObj>
              </mc:Choice>
              <mc:Fallback>
                <p:oleObj name="Bitmap Image" r:id="rId3" imgW="1752475" imgH="240065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a:t>
            </a:r>
            <a:r>
              <a:rPr lang="es-MX" sz="1400" i="1" dirty="0" err="1">
                <a:solidFill>
                  <a:schemeClr val="bg2">
                    <a:lumMod val="25000"/>
                  </a:schemeClr>
                </a:solidFill>
                <a:cs typeface="Times New Roman" panose="02020603050405020304" pitchFamily="18" charset="0"/>
              </a:rPr>
              <a:t>Transmission</a:t>
            </a:r>
            <a:r>
              <a:rPr lang="es-MX" sz="1400" i="1" dirty="0">
                <a:solidFill>
                  <a:schemeClr val="bg2">
                    <a:lumMod val="25000"/>
                  </a:schemeClr>
                </a:solidFill>
                <a:cs typeface="Times New Roman" panose="02020603050405020304" pitchFamily="18" charset="0"/>
              </a:rPr>
              <a:t> Control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a:t>
            </a:r>
            <a:r>
              <a:rPr lang="es-MX" sz="1400" i="1" dirty="0" err="1">
                <a:solidFill>
                  <a:schemeClr val="bg2">
                    <a:lumMod val="25000"/>
                  </a:schemeClr>
                </a:solidFill>
                <a:cs typeface="Times New Roman" panose="02020603050405020304" pitchFamily="18" charset="0"/>
              </a:rPr>
              <a:t>User</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Datagram</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3"/>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261849" y="2056991"/>
            <a:ext cx="2165721" cy="3466684"/>
          </a:xfrm>
          <a:prstGeom prst="rect">
            <a:avLst/>
          </a:prstGeom>
        </p:spPr>
      </p:pic>
      <p:sp>
        <p:nvSpPr>
          <p:cNvPr id="11" name="CuadroTexto 10">
            <a:extLst>
              <a:ext uri="{FF2B5EF4-FFF2-40B4-BE49-F238E27FC236}">
                <a16:creationId xmlns:a16="http://schemas.microsoft.com/office/drawing/2014/main" id="{2B817713-3037-4743-8B65-EC7CF6713E39}"/>
              </a:ext>
            </a:extLst>
          </p:cNvPr>
          <p:cNvSpPr txBox="1"/>
          <p:nvPr/>
        </p:nvSpPr>
        <p:spPr>
          <a:xfrm>
            <a:off x="2650889" y="1865537"/>
            <a:ext cx="5832648" cy="1175963"/>
          </a:xfrm>
          <a:prstGeom prst="rect">
            <a:avLst/>
          </a:prstGeom>
          <a:noFill/>
        </p:spPr>
        <p:txBody>
          <a:bodyPr wrap="square">
            <a:spAutoFit/>
          </a:bodyPr>
          <a:lstStyle/>
          <a:p>
            <a:pPr algn="just">
              <a:lnSpc>
                <a:spcPts val="2900"/>
              </a:lnSpc>
            </a:pPr>
            <a:r>
              <a:rPr lang="es-MX" b="1" dirty="0">
                <a:solidFill>
                  <a:schemeClr val="accent6">
                    <a:lumMod val="75000"/>
                  </a:schemeClr>
                </a:solidFill>
                <a:latin typeface="ZapfHumnst BT"/>
              </a:rPr>
              <a:t>Establece un esquema de direccionamiento global (lógico) entre redes para determinar el mejor camino (ruta) por el cual los mensajes puedan llegar a su destino final.</a:t>
            </a:r>
            <a:endParaRPr lang="es-MX" dirty="0">
              <a:solidFill>
                <a:schemeClr val="accent6">
                  <a:lumMod val="75000"/>
                </a:schemeClr>
              </a:solidFill>
            </a:endParaRPr>
          </a:p>
        </p:txBody>
      </p:sp>
      <p:sp>
        <p:nvSpPr>
          <p:cNvPr id="9" name="object 5">
            <a:extLst>
              <a:ext uri="{FF2B5EF4-FFF2-40B4-BE49-F238E27FC236}">
                <a16:creationId xmlns:a16="http://schemas.microsoft.com/office/drawing/2014/main" id="{49693775-1360-45EA-B828-AB8CD7B6011C}"/>
              </a:ext>
            </a:extLst>
          </p:cNvPr>
          <p:cNvSpPr/>
          <p:nvPr/>
        </p:nvSpPr>
        <p:spPr>
          <a:xfrm>
            <a:off x="2734449" y="3429000"/>
            <a:ext cx="5665527" cy="192126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03487" y="2172935"/>
            <a:ext cx="6048672" cy="153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a:t>
            </a:r>
            <a:r>
              <a:rPr lang="es-MX" sz="1600" b="1" dirty="0">
                <a:solidFill>
                  <a:schemeClr val="accent6">
                    <a:lumMod val="75000"/>
                  </a:schemeClr>
                </a:solidFill>
                <a:latin typeface="+mn-lt"/>
              </a:rPr>
              <a:t>determina el mejor camino </a:t>
            </a:r>
            <a:r>
              <a:rPr lang="es-MX" sz="1600" dirty="0">
                <a:solidFill>
                  <a:schemeClr val="bg2">
                    <a:lumMod val="25000"/>
                  </a:schemeClr>
                </a:solidFill>
                <a:latin typeface="+mn-lt"/>
              </a:rPr>
              <a:t>para mover los datos de un lugar a otro. </a:t>
            </a:r>
          </a:p>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usa el esquema de direccionamiento </a:t>
            </a:r>
            <a:r>
              <a:rPr lang="es-MX" sz="1600" b="1" dirty="0">
                <a:solidFill>
                  <a:schemeClr val="accent6">
                    <a:lumMod val="75000"/>
                  </a:schemeClr>
                </a:solidFill>
                <a:latin typeface="+mn-lt"/>
              </a:rPr>
              <a:t>IP</a:t>
            </a:r>
            <a:r>
              <a:rPr lang="es-MX" sz="1600" dirty="0">
                <a:solidFill>
                  <a:schemeClr val="bg2">
                    <a:lumMod val="25000"/>
                  </a:schemeClr>
                </a:solidFill>
                <a:latin typeface="+mn-lt"/>
              </a:rPr>
              <a:t> (Internet </a:t>
            </a:r>
            <a:r>
              <a:rPr lang="es-MX" sz="1600" dirty="0" err="1">
                <a:solidFill>
                  <a:schemeClr val="bg2">
                    <a:lumMod val="25000"/>
                  </a:schemeClr>
                </a:solidFill>
                <a:latin typeface="+mn-lt"/>
              </a:rPr>
              <a:t>Protocol</a:t>
            </a:r>
            <a:r>
              <a:rPr lang="es-MX" sz="1600" dirty="0">
                <a:solidFill>
                  <a:schemeClr val="bg2">
                    <a:lumMod val="25000"/>
                  </a:schemeClr>
                </a:solidFill>
                <a:latin typeface="+mn-lt"/>
              </a:rPr>
              <a:t>). </a:t>
            </a:r>
            <a:endParaRPr lang="es-MX" sz="1600" dirty="0">
              <a:solidFill>
                <a:schemeClr val="accent6">
                  <a:lumMod val="75000"/>
                </a:schemeClr>
              </a:solidFill>
              <a:latin typeface="+mn-l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442" y="3573016"/>
            <a:ext cx="2298837" cy="241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774446" y="3944162"/>
            <a:ext cx="3071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Funciones:</a:t>
            </a:r>
          </a:p>
          <a:p>
            <a:pPr algn="just">
              <a:lnSpc>
                <a:spcPct val="150000"/>
              </a:lnSpc>
              <a:buFont typeface="Wingdings" pitchFamily="2" charset="2"/>
              <a:buChar char="ü"/>
            </a:pPr>
            <a:r>
              <a:rPr lang="es-MX" sz="1800" dirty="0">
                <a:solidFill>
                  <a:schemeClr val="bg2">
                    <a:lumMod val="25000"/>
                  </a:schemeClr>
                </a:solidFill>
                <a:latin typeface="ZapfHumnst BT"/>
              </a:rPr>
              <a:t> Selección de ruta</a:t>
            </a:r>
          </a:p>
          <a:p>
            <a:pPr algn="just">
              <a:lnSpc>
                <a:spcPct val="150000"/>
              </a:lnSpc>
              <a:buFont typeface="Wingdings" pitchFamily="2" charset="2"/>
              <a:buChar char="ü"/>
            </a:pPr>
            <a:r>
              <a:rPr lang="es-MX" sz="1800" dirty="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38887405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755576" y="1946889"/>
            <a:ext cx="6048672"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Dispositivo que opera en esta capa: </a:t>
            </a:r>
            <a:r>
              <a:rPr lang="es-MX" sz="1800" b="1" dirty="0" err="1">
                <a:solidFill>
                  <a:schemeClr val="accent6">
                    <a:lumMod val="75000"/>
                  </a:schemeClr>
                </a:solidFill>
                <a:latin typeface="ZapfHumnst BT"/>
              </a:rPr>
              <a:t>Router</a:t>
            </a:r>
            <a:r>
              <a:rPr lang="es-MX" sz="1800" dirty="0">
                <a:solidFill>
                  <a:schemeClr val="bg2">
                    <a:lumMod val="25000"/>
                  </a:schemeClr>
                </a:solidFill>
                <a:latin typeface="ZapfHumnst BT"/>
              </a:rPr>
              <a:t> (ruteador)</a:t>
            </a:r>
            <a:endParaRPr lang="es-MX" sz="1800" dirty="0">
              <a:solidFill>
                <a:schemeClr val="accent6">
                  <a:lumMod val="75000"/>
                </a:schemeClr>
              </a:solidFill>
              <a:latin typeface="ZapfHumnst B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755576" y="1268760"/>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4" name="Imagen 3">
            <a:extLst>
              <a:ext uri="{FF2B5EF4-FFF2-40B4-BE49-F238E27FC236}">
                <a16:creationId xmlns:a16="http://schemas.microsoft.com/office/drawing/2014/main" id="{E621D955-D211-47C9-B8B1-483D71C98024}"/>
              </a:ext>
            </a:extLst>
          </p:cNvPr>
          <p:cNvPicPr>
            <a:picLocks noChangeAspect="1"/>
          </p:cNvPicPr>
          <p:nvPr/>
        </p:nvPicPr>
        <p:blipFill>
          <a:blip r:embed="rId2"/>
          <a:stretch>
            <a:fillRect/>
          </a:stretch>
        </p:blipFill>
        <p:spPr>
          <a:xfrm>
            <a:off x="4520467" y="2924944"/>
            <a:ext cx="3773347" cy="2518913"/>
          </a:xfrm>
          <a:prstGeom prst="rect">
            <a:avLst/>
          </a:prstGeom>
        </p:spPr>
      </p:pic>
      <p:pic>
        <p:nvPicPr>
          <p:cNvPr id="6" name="Imagen 5" descr="Icono&#10;&#10;Descripción generada automáticamente">
            <a:extLst>
              <a:ext uri="{FF2B5EF4-FFF2-40B4-BE49-F238E27FC236}">
                <a16:creationId xmlns:a16="http://schemas.microsoft.com/office/drawing/2014/main" id="{9F9585E2-BE06-410F-A2ED-F1C43036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429000"/>
            <a:ext cx="2095500" cy="1419225"/>
          </a:xfrm>
          <a:prstGeom prst="rect">
            <a:avLst/>
          </a:prstGeom>
        </p:spPr>
      </p:pic>
    </p:spTree>
    <p:extLst>
      <p:ext uri="{BB962C8B-B14F-4D97-AF65-F5344CB8AC3E}">
        <p14:creationId xmlns:p14="http://schemas.microsoft.com/office/powerpoint/2010/main" val="3363654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CC1EE8F9-74ED-4051-BF5D-13DCF130D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220" y="3605034"/>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10364" y="1916832"/>
            <a:ext cx="6048672" cy="198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just">
              <a:lnSpc>
                <a:spcPts val="3000"/>
              </a:lnSpc>
            </a:pPr>
            <a:r>
              <a:rPr lang="es-MX" sz="1900" b="1" dirty="0">
                <a:solidFill>
                  <a:srgbClr val="FF0000"/>
                </a:solidFill>
                <a:latin typeface="+mn-lt"/>
              </a:rPr>
              <a:t>Coordina el acceso al medio entre dispositivos directamente conectados utilizando un direccionamiento local o físico*. </a:t>
            </a:r>
          </a:p>
          <a:p>
            <a:pPr marL="342900" lvl="0" indent="-342900" algn="just">
              <a:lnSpc>
                <a:spcPts val="3000"/>
              </a:lnSpc>
              <a:buFont typeface="Arial" panose="020B0604020202020204" pitchFamily="34" charset="0"/>
              <a:buChar char="•"/>
            </a:pPr>
            <a:r>
              <a:rPr lang="es-ES" sz="1900" dirty="0">
                <a:solidFill>
                  <a:srgbClr val="EEECE1">
                    <a:lumMod val="25000"/>
                  </a:srgbClr>
                </a:solidFill>
                <a:latin typeface="Calibri"/>
              </a:rPr>
              <a:t>Proporciona métodos para intercambiar datos entre dispositivos en un medio común.</a:t>
            </a:r>
            <a:endParaRPr lang="es-MX" sz="19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10364" y="1210641"/>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4"/>
          <a:stretch>
            <a:fillRect/>
          </a:stretch>
        </p:blipFill>
        <p:spPr>
          <a:xfrm>
            <a:off x="179512" y="1916832"/>
            <a:ext cx="2188111" cy="3568424"/>
          </a:xfrm>
          <a:prstGeom prst="rect">
            <a:avLst/>
          </a:prstGeom>
        </p:spPr>
      </p:pic>
      <p:sp>
        <p:nvSpPr>
          <p:cNvPr id="13" name="CuadroTexto 12">
            <a:extLst>
              <a:ext uri="{FF2B5EF4-FFF2-40B4-BE49-F238E27FC236}">
                <a16:creationId xmlns:a16="http://schemas.microsoft.com/office/drawing/2014/main" id="{911D39B5-10DA-4060-8966-9777F84F33A7}"/>
              </a:ext>
            </a:extLst>
          </p:cNvPr>
          <p:cNvSpPr txBox="1"/>
          <p:nvPr/>
        </p:nvSpPr>
        <p:spPr>
          <a:xfrm>
            <a:off x="2610364" y="5628208"/>
            <a:ext cx="6168459" cy="781624"/>
          </a:xfrm>
          <a:prstGeom prst="rect">
            <a:avLst/>
          </a:prstGeom>
          <a:noFill/>
        </p:spPr>
        <p:txBody>
          <a:bodyPr wrap="square">
            <a:spAutoFit/>
          </a:bodyPr>
          <a:lstStyle/>
          <a:p>
            <a:pPr algn="just">
              <a:lnSpc>
                <a:spcPts val="2800"/>
              </a:lnSpc>
            </a:pPr>
            <a:r>
              <a:rPr lang="es-ES" b="1" dirty="0">
                <a:solidFill>
                  <a:schemeClr val="accent6">
                    <a:lumMod val="75000"/>
                  </a:schemeClr>
                </a:solidFill>
              </a:rPr>
              <a:t>* Direccionamiento Físico: </a:t>
            </a:r>
            <a:r>
              <a:rPr lang="es-ES" dirty="0">
                <a:solidFill>
                  <a:schemeClr val="bg2">
                    <a:lumMod val="25000"/>
                  </a:schemeClr>
                </a:solidFill>
              </a:rPr>
              <a:t>Embebido de fábrica en el hardware y no cambia aunque el dispositivo cambie de red.</a:t>
            </a:r>
            <a:endParaRPr lang="es-MX" dirty="0">
              <a:solidFill>
                <a:schemeClr val="bg2">
                  <a:lumMod val="25000"/>
                </a:schemeClr>
              </a:solidFill>
            </a:endParaRPr>
          </a:p>
        </p:txBody>
      </p:sp>
      <p:graphicFrame>
        <p:nvGraphicFramePr>
          <p:cNvPr id="12" name="Object 2">
            <a:extLst>
              <a:ext uri="{FF2B5EF4-FFF2-40B4-BE49-F238E27FC236}">
                <a16:creationId xmlns:a16="http://schemas.microsoft.com/office/drawing/2014/main" id="{46DF9A41-F76A-4F5A-8585-850F6A39EF2F}"/>
              </a:ext>
            </a:extLst>
          </p:cNvPr>
          <p:cNvGraphicFramePr>
            <a:graphicFrameLocks noChangeAspect="1"/>
          </p:cNvGraphicFramePr>
          <p:nvPr>
            <p:extLst>
              <p:ext uri="{D42A27DB-BD31-4B8C-83A1-F6EECF244321}">
                <p14:modId xmlns:p14="http://schemas.microsoft.com/office/powerpoint/2010/main" val="3260562677"/>
              </p:ext>
            </p:extLst>
          </p:nvPr>
        </p:nvGraphicFramePr>
        <p:xfrm>
          <a:off x="6300192" y="3960825"/>
          <a:ext cx="1800200" cy="1544766"/>
        </p:xfrm>
        <a:graphic>
          <a:graphicData uri="http://schemas.openxmlformats.org/presentationml/2006/ole">
            <mc:AlternateContent xmlns:mc="http://schemas.openxmlformats.org/markup-compatibility/2006">
              <mc:Choice xmlns:v="urn:schemas-microsoft-com:vml" Requires="v">
                <p:oleObj spid="_x0000_s23576" name="Imagen" r:id="rId5" imgW="1077063" imgH="924514" progId="Word.Picture.8">
                  <p:embed/>
                </p:oleObj>
              </mc:Choice>
              <mc:Fallback>
                <p:oleObj name="Imagen" r:id="rId5" imgW="1077063" imgH="924514" progId="Word.Picture.8">
                  <p:embed/>
                  <p:pic>
                    <p:nvPicPr>
                      <p:cNvPr id="12" name="Object 2">
                        <a:extLst>
                          <a:ext uri="{FF2B5EF4-FFF2-40B4-BE49-F238E27FC236}">
                            <a16:creationId xmlns:a16="http://schemas.microsoft.com/office/drawing/2014/main" id="{6FE45497-AFF2-4BB1-9755-51E5941B3A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3960825"/>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2010979"/>
            <a:ext cx="7587208" cy="159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t>
            </a:r>
            <a:r>
              <a:rPr lang="es-MX" sz="1900" b="1" dirty="0">
                <a:solidFill>
                  <a:schemeClr val="accent6">
                    <a:lumMod val="75000"/>
                  </a:schemeClr>
                </a:solidFill>
                <a:latin typeface="+mn-lt"/>
              </a:rPr>
              <a:t>acceso a la red</a:t>
            </a:r>
            <a:r>
              <a:rPr lang="es-MX" sz="1900" dirty="0">
                <a:solidFill>
                  <a:schemeClr val="bg2">
                    <a:lumMod val="25000"/>
                  </a:schemeClr>
                </a:solidFill>
                <a:latin typeface="+mn-lt"/>
              </a:rPr>
              <a:t>,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899592" y="1167485"/>
            <a:ext cx="7053938"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7" name="object 5">
            <a:extLst>
              <a:ext uri="{FF2B5EF4-FFF2-40B4-BE49-F238E27FC236}">
                <a16:creationId xmlns:a16="http://schemas.microsoft.com/office/drawing/2014/main" id="{BEE2862B-EFFE-4E40-ACE7-8C23EC1652BF}"/>
              </a:ext>
            </a:extLst>
          </p:cNvPr>
          <p:cNvSpPr/>
          <p:nvPr/>
        </p:nvSpPr>
        <p:spPr>
          <a:xfrm>
            <a:off x="883822" y="3909420"/>
            <a:ext cx="7731224" cy="1801128"/>
          </a:xfrm>
          <a:prstGeom prst="rect">
            <a:avLst/>
          </a:prstGeom>
          <a:blipFill>
            <a:blip r:embed="rId2"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019267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525199" y="1825036"/>
            <a:ext cx="8151257"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Bridges</a:t>
            </a:r>
            <a:r>
              <a:rPr lang="es-MX" sz="1900" b="1" dirty="0">
                <a:solidFill>
                  <a:schemeClr val="bg2">
                    <a:lumMod val="25000"/>
                  </a:schemeClr>
                </a:solidFill>
                <a:latin typeface="+mn-lt"/>
              </a:rPr>
              <a:t> </a:t>
            </a:r>
            <a:r>
              <a:rPr lang="es-MX" sz="1900" dirty="0">
                <a:solidFill>
                  <a:schemeClr val="bg2">
                    <a:lumMod val="25000"/>
                  </a:schemeClr>
                </a:solidFill>
                <a:latin typeface="+mn-lt"/>
              </a:rPr>
              <a:t>(Puentes), </a:t>
            </a:r>
            <a:r>
              <a:rPr lang="es-MX" sz="1900" b="1" dirty="0">
                <a:solidFill>
                  <a:schemeClr val="accent6">
                    <a:lumMod val="75000"/>
                  </a:schemeClr>
                </a:solidFill>
                <a:latin typeface="+mn-lt"/>
              </a:rPr>
              <a:t>Switches</a:t>
            </a:r>
            <a:r>
              <a:rPr lang="es-MX" sz="1900" dirty="0">
                <a:solidFill>
                  <a:schemeClr val="bg2">
                    <a:lumMod val="25000"/>
                  </a:schemeClr>
                </a:solidFill>
                <a:latin typeface="+mn-lt"/>
              </a:rPr>
              <a:t>, </a:t>
            </a:r>
            <a:r>
              <a:rPr lang="es-MX" sz="1900" b="1" dirty="0">
                <a:solidFill>
                  <a:schemeClr val="accent6">
                    <a:lumMod val="75000"/>
                  </a:schemeClr>
                </a:solidFill>
                <a:latin typeface="+mn-lt"/>
              </a:rPr>
              <a:t>NIC </a:t>
            </a:r>
            <a:r>
              <a:rPr lang="es-MX" sz="1900" dirty="0">
                <a:solidFill>
                  <a:schemeClr val="bg2">
                    <a:lumMod val="25000"/>
                  </a:schemeClr>
                </a:solidFill>
                <a:latin typeface="+mn-lt"/>
              </a:rPr>
              <a:t>y </a:t>
            </a:r>
            <a:r>
              <a:rPr lang="es-MX" sz="1900" b="1" dirty="0">
                <a:solidFill>
                  <a:schemeClr val="accent6">
                    <a:lumMod val="75000"/>
                  </a:schemeClr>
                </a:solidFill>
                <a:latin typeface="+mn-lt"/>
              </a:rPr>
              <a:t>Access-</a:t>
            </a:r>
            <a:r>
              <a:rPr lang="es-MX" sz="1900" b="1" dirty="0" err="1">
                <a:solidFill>
                  <a:schemeClr val="accent6">
                    <a:lumMod val="75000"/>
                  </a:schemeClr>
                </a:solidFill>
                <a:latin typeface="+mn-lt"/>
              </a:rPr>
              <a:t>Points</a:t>
            </a:r>
            <a:r>
              <a:rPr lang="es-MX" sz="1900" b="1" dirty="0">
                <a:solidFill>
                  <a:schemeClr val="accent6">
                    <a:lumMod val="7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539552" y="1196752"/>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6" name="object 3">
            <a:extLst>
              <a:ext uri="{FF2B5EF4-FFF2-40B4-BE49-F238E27FC236}">
                <a16:creationId xmlns:a16="http://schemas.microsoft.com/office/drawing/2014/main" id="{5D7FFF76-36DD-4BBC-BC02-DDAE9CDA3C94}"/>
              </a:ext>
            </a:extLst>
          </p:cNvPr>
          <p:cNvSpPr/>
          <p:nvPr/>
        </p:nvSpPr>
        <p:spPr>
          <a:xfrm>
            <a:off x="612107" y="4490397"/>
            <a:ext cx="3591283" cy="210217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4">
            <a:extLst>
              <a:ext uri="{FF2B5EF4-FFF2-40B4-BE49-F238E27FC236}">
                <a16:creationId xmlns:a16="http://schemas.microsoft.com/office/drawing/2014/main" id="{94986C69-892C-47FA-8D88-14A2813AA26F}"/>
              </a:ext>
            </a:extLst>
          </p:cNvPr>
          <p:cNvSpPr/>
          <p:nvPr/>
        </p:nvSpPr>
        <p:spPr>
          <a:xfrm>
            <a:off x="929554" y="3671661"/>
            <a:ext cx="2351117" cy="1034057"/>
          </a:xfrm>
          <a:prstGeom prst="rect">
            <a:avLst/>
          </a:prstGeom>
          <a:blipFill>
            <a:blip r:embed="rId4"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5">
            <a:extLst>
              <a:ext uri="{FF2B5EF4-FFF2-40B4-BE49-F238E27FC236}">
                <a16:creationId xmlns:a16="http://schemas.microsoft.com/office/drawing/2014/main" id="{9C697694-649D-47DA-A06A-44A7BF398107}"/>
              </a:ext>
            </a:extLst>
          </p:cNvPr>
          <p:cNvSpPr txBox="1"/>
          <p:nvPr/>
        </p:nvSpPr>
        <p:spPr>
          <a:xfrm>
            <a:off x="1187624" y="3152001"/>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b="1" spc="-35" dirty="0">
                <a:latin typeface="Calibri"/>
                <a:cs typeface="Calibri"/>
              </a:rPr>
              <a:t>S</a:t>
            </a:r>
            <a:r>
              <a:rPr b="1" spc="-20" dirty="0">
                <a:latin typeface="Calibri"/>
                <a:cs typeface="Calibri"/>
              </a:rPr>
              <a:t>wi</a:t>
            </a:r>
            <a:r>
              <a:rPr b="1" spc="-55" dirty="0">
                <a:latin typeface="Calibri"/>
                <a:cs typeface="Calibri"/>
              </a:rPr>
              <a:t>t</a:t>
            </a:r>
            <a:r>
              <a:rPr b="1" spc="-5" dirty="0">
                <a:latin typeface="Calibri"/>
                <a:cs typeface="Calibri"/>
              </a:rPr>
              <a:t>c</a:t>
            </a:r>
            <a:r>
              <a:rPr b="1" dirty="0">
                <a:latin typeface="Calibri"/>
                <a:cs typeface="Calibri"/>
              </a:rPr>
              <a:t>h</a:t>
            </a:r>
            <a:r>
              <a:rPr lang="es-ES" b="1" dirty="0">
                <a:latin typeface="Calibri"/>
                <a:cs typeface="Calibri"/>
              </a:rPr>
              <a:t> / B</a:t>
            </a:r>
            <a:r>
              <a:rPr b="1" spc="-10" dirty="0">
                <a:latin typeface="Calibri"/>
                <a:cs typeface="Calibri"/>
              </a:rPr>
              <a:t>ri</a:t>
            </a:r>
            <a:r>
              <a:rPr b="1" spc="-30" dirty="0">
                <a:latin typeface="Calibri"/>
                <a:cs typeface="Calibri"/>
              </a:rPr>
              <a:t>d</a:t>
            </a:r>
            <a:r>
              <a:rPr b="1" spc="-25" dirty="0">
                <a:latin typeface="Calibri"/>
                <a:cs typeface="Calibri"/>
              </a:rPr>
              <a:t>g</a:t>
            </a:r>
            <a:r>
              <a:rPr b="1" spc="-15" dirty="0">
                <a:latin typeface="Calibri"/>
                <a:cs typeface="Calibri"/>
              </a:rPr>
              <a:t>e</a:t>
            </a:r>
            <a:endParaRPr dirty="0">
              <a:latin typeface="Calibri"/>
              <a:cs typeface="Calibri"/>
            </a:endParaRPr>
          </a:p>
        </p:txBody>
      </p:sp>
      <p:sp>
        <p:nvSpPr>
          <p:cNvPr id="12" name="object 7">
            <a:extLst>
              <a:ext uri="{FF2B5EF4-FFF2-40B4-BE49-F238E27FC236}">
                <a16:creationId xmlns:a16="http://schemas.microsoft.com/office/drawing/2014/main" id="{9E59919A-A6B6-4CA9-8FB8-0DDFF45A1EBF}"/>
              </a:ext>
            </a:extLst>
          </p:cNvPr>
          <p:cNvSpPr/>
          <p:nvPr/>
        </p:nvSpPr>
        <p:spPr>
          <a:xfrm>
            <a:off x="5436096" y="2868141"/>
            <a:ext cx="2205159" cy="2324861"/>
          </a:xfrm>
          <a:prstGeom prst="rect">
            <a:avLst/>
          </a:prstGeom>
          <a:blipFill>
            <a:blip r:embed="rId5"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8">
            <a:extLst>
              <a:ext uri="{FF2B5EF4-FFF2-40B4-BE49-F238E27FC236}">
                <a16:creationId xmlns:a16="http://schemas.microsoft.com/office/drawing/2014/main" id="{B0AD157C-E762-4EF3-B82D-C1CCE3182BBB}"/>
              </a:ext>
            </a:extLst>
          </p:cNvPr>
          <p:cNvSpPr/>
          <p:nvPr/>
        </p:nvSpPr>
        <p:spPr>
          <a:xfrm>
            <a:off x="4762877" y="4705718"/>
            <a:ext cx="3456384" cy="1671539"/>
          </a:xfrm>
          <a:prstGeom prst="rect">
            <a:avLst/>
          </a:prstGeom>
          <a:blipFill>
            <a:blip r:embed="rId6"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5">
            <a:extLst>
              <a:ext uri="{FF2B5EF4-FFF2-40B4-BE49-F238E27FC236}">
                <a16:creationId xmlns:a16="http://schemas.microsoft.com/office/drawing/2014/main" id="{EA27FE3E-C41E-4E60-A22A-3FA2046C298A}"/>
              </a:ext>
            </a:extLst>
          </p:cNvPr>
          <p:cNvSpPr txBox="1"/>
          <p:nvPr/>
        </p:nvSpPr>
        <p:spPr>
          <a:xfrm>
            <a:off x="5491579" y="3143362"/>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lang="es-ES" b="1" spc="-35" dirty="0">
                <a:latin typeface="Calibri"/>
                <a:cs typeface="Calibri"/>
              </a:rPr>
              <a:t>Wireless Access-Point</a:t>
            </a:r>
            <a:endParaRPr dirty="0">
              <a:latin typeface="Calibri"/>
              <a:cs typeface="Calibri"/>
            </a:endParaRPr>
          </a:p>
        </p:txBody>
      </p:sp>
    </p:spTree>
    <p:extLst>
      <p:ext uri="{BB962C8B-B14F-4D97-AF65-F5344CB8AC3E}">
        <p14:creationId xmlns:p14="http://schemas.microsoft.com/office/powerpoint/2010/main" val="8668860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2714622" y="1736266"/>
            <a:ext cx="5817815"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b="1" dirty="0">
                <a:solidFill>
                  <a:srgbClr val="FF0000"/>
                </a:solidFill>
                <a:latin typeface="+mn-lt"/>
              </a:rPr>
              <a:t>Convierte la información digital (bits) en señales eléctricas, ondas de radio, o luz para que puedan transmitirse por un medio.</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14623" y="1089935"/>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2"/>
          <a:stretch>
            <a:fillRect/>
          </a:stretch>
        </p:blipFill>
        <p:spPr>
          <a:xfrm>
            <a:off x="251520" y="1976001"/>
            <a:ext cx="2166220" cy="3541231"/>
          </a:xfrm>
          <a:prstGeom prst="rect">
            <a:avLst/>
          </a:prstGeom>
        </p:spPr>
      </p:pic>
      <p:pic>
        <p:nvPicPr>
          <p:cNvPr id="4" name="Imagen 3">
            <a:extLst>
              <a:ext uri="{FF2B5EF4-FFF2-40B4-BE49-F238E27FC236}">
                <a16:creationId xmlns:a16="http://schemas.microsoft.com/office/drawing/2014/main" id="{FEAB70E9-A139-4D30-88E0-58B67F5E297A}"/>
              </a:ext>
            </a:extLst>
          </p:cNvPr>
          <p:cNvPicPr>
            <a:picLocks noChangeAspect="1"/>
          </p:cNvPicPr>
          <p:nvPr/>
        </p:nvPicPr>
        <p:blipFill>
          <a:blip r:embed="rId3"/>
          <a:stretch>
            <a:fillRect/>
          </a:stretch>
        </p:blipFill>
        <p:spPr>
          <a:xfrm>
            <a:off x="3553448" y="3089017"/>
            <a:ext cx="2407534" cy="373811"/>
          </a:xfrm>
          <a:prstGeom prst="rect">
            <a:avLst/>
          </a:prstGeom>
        </p:spPr>
      </p:pic>
      <p:pic>
        <p:nvPicPr>
          <p:cNvPr id="6" name="Imagen 5">
            <a:extLst>
              <a:ext uri="{FF2B5EF4-FFF2-40B4-BE49-F238E27FC236}">
                <a16:creationId xmlns:a16="http://schemas.microsoft.com/office/drawing/2014/main" id="{8F771CE9-3C9C-40FE-A1BE-C18A5995507B}"/>
              </a:ext>
            </a:extLst>
          </p:cNvPr>
          <p:cNvPicPr>
            <a:picLocks noChangeAspect="1"/>
          </p:cNvPicPr>
          <p:nvPr/>
        </p:nvPicPr>
        <p:blipFill>
          <a:blip r:embed="rId4"/>
          <a:stretch>
            <a:fillRect/>
          </a:stretch>
        </p:blipFill>
        <p:spPr>
          <a:xfrm>
            <a:off x="3553448" y="3638877"/>
            <a:ext cx="2801073" cy="1587260"/>
          </a:xfrm>
          <a:prstGeom prst="rect">
            <a:avLst/>
          </a:prstGeom>
        </p:spPr>
      </p:pic>
      <p:sp>
        <p:nvSpPr>
          <p:cNvPr id="12" name="Text Box 3">
            <a:extLst>
              <a:ext uri="{FF2B5EF4-FFF2-40B4-BE49-F238E27FC236}">
                <a16:creationId xmlns:a16="http://schemas.microsoft.com/office/drawing/2014/main" id="{BD0F6F2C-D100-4843-BC87-49A97834E758}"/>
              </a:ext>
            </a:extLst>
          </p:cNvPr>
          <p:cNvSpPr txBox="1">
            <a:spLocks noChangeArrowheads="1"/>
          </p:cNvSpPr>
          <p:nvPr/>
        </p:nvSpPr>
        <p:spPr bwMode="auto">
          <a:xfrm>
            <a:off x="2555776" y="5301208"/>
            <a:ext cx="6120680"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a:t>
            </a:r>
          </a:p>
        </p:txBody>
      </p:sp>
    </p:spTree>
    <p:extLst>
      <p:ext uri="{BB962C8B-B14F-4D97-AF65-F5344CB8AC3E}">
        <p14:creationId xmlns:p14="http://schemas.microsoft.com/office/powerpoint/2010/main" val="349943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2924944"/>
            <a:ext cx="2214311" cy="3118748"/>
          </a:xfrm>
          <a:prstGeom prst="rect">
            <a:avLst/>
          </a:prstGeom>
        </p:spPr>
      </p:pic>
      <p:sp>
        <p:nvSpPr>
          <p:cNvPr id="13316" name="Text Box 3"/>
          <p:cNvSpPr txBox="1">
            <a:spLocks noChangeArrowheads="1"/>
          </p:cNvSpPr>
          <p:nvPr/>
        </p:nvSpPr>
        <p:spPr bwMode="auto">
          <a:xfrm>
            <a:off x="639209" y="1870807"/>
            <a:ext cx="7963224" cy="78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ES" sz="1900" b="1" dirty="0">
                <a:solidFill>
                  <a:schemeClr val="accent6">
                    <a:lumMod val="75000"/>
                  </a:schemeClr>
                </a:solidFill>
                <a:latin typeface="+mn-lt"/>
              </a:rPr>
              <a:t>Describe los medios mecánicos, eléctricos, funcionales y procedimentales para transmitir bits a través de conexiones físicas.</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672032" y="1127084"/>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sp>
        <p:nvSpPr>
          <p:cNvPr id="11" name="CuadroTexto 10">
            <a:extLst>
              <a:ext uri="{FF2B5EF4-FFF2-40B4-BE49-F238E27FC236}">
                <a16:creationId xmlns:a16="http://schemas.microsoft.com/office/drawing/2014/main" id="{DFE68815-3573-4636-B6BF-C6DEDAF72152}"/>
              </a:ext>
            </a:extLst>
          </p:cNvPr>
          <p:cNvSpPr txBox="1"/>
          <p:nvPr/>
        </p:nvSpPr>
        <p:spPr>
          <a:xfrm>
            <a:off x="672032" y="2780928"/>
            <a:ext cx="4572000" cy="2270109"/>
          </a:xfrm>
          <a:prstGeom prst="rect">
            <a:avLst/>
          </a:prstGeom>
          <a:noFill/>
        </p:spPr>
        <p:txBody>
          <a:bodyPr wrap="square">
            <a:spAutoFit/>
          </a:bodyPr>
          <a:lstStyle/>
          <a:p>
            <a:pPr>
              <a:lnSpc>
                <a:spcPct val="150000"/>
              </a:lnSpc>
            </a:pPr>
            <a:r>
              <a:rPr lang="es-MX" sz="1600" b="1" i="0" u="none" strike="noStrike" baseline="0" dirty="0">
                <a:solidFill>
                  <a:srgbClr val="222228"/>
                </a:solidFill>
                <a:latin typeface="Calibri" panose="020F0502020204030204" pitchFamily="34" charset="0"/>
              </a:rPr>
              <a:t>Propiedades Físicas</a:t>
            </a:r>
            <a:endParaRPr lang="es-MX" sz="1600" b="0" i="0" u="none" strike="noStrike" baseline="0" dirty="0">
              <a:solidFill>
                <a:srgbClr val="222228"/>
              </a:solidFill>
              <a:latin typeface="Calibri" panose="020F0502020204030204" pitchFamily="34" charset="0"/>
            </a:endParaRP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Mecánicas (Materiales y Dimensiones).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Eléctricas.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Ópticas.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Electromagnéticas.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Conectores e Interfaces.</a:t>
            </a:r>
          </a:p>
        </p:txBody>
      </p:sp>
    </p:spTree>
    <p:extLst>
      <p:ext uri="{BB962C8B-B14F-4D97-AF65-F5344CB8AC3E}">
        <p14:creationId xmlns:p14="http://schemas.microsoft.com/office/powerpoint/2010/main" val="3914807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842416" y="1785546"/>
            <a:ext cx="7690024"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a:solidFill>
                  <a:schemeClr val="accent6">
                    <a:lumMod val="75000"/>
                  </a:schemeClr>
                </a:solidFill>
                <a:latin typeface="+mn-lt"/>
              </a:rPr>
              <a:t>Amplificadores, repetidores, </a:t>
            </a:r>
            <a:r>
              <a:rPr lang="es-MX" sz="1900" b="1" dirty="0" err="1">
                <a:solidFill>
                  <a:schemeClr val="accent6">
                    <a:lumMod val="75000"/>
                  </a:schemeClr>
                </a:solidFill>
                <a:latin typeface="+mn-lt"/>
              </a:rPr>
              <a:t>hubs</a:t>
            </a:r>
            <a:r>
              <a:rPr lang="es-MX" sz="1900" dirty="0">
                <a:solidFill>
                  <a:schemeClr val="bg2">
                    <a:lumMod val="25000"/>
                  </a:schemeClr>
                </a:solidFill>
                <a:latin typeface="+mn-lt"/>
              </a:rPr>
              <a:t>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a:p>
            <a:pPr algn="just">
              <a:lnSpc>
                <a:spcPts val="2800"/>
              </a:lnSpc>
            </a:pP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873223" y="1120951"/>
            <a:ext cx="2699911"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9" name="Imagen 8">
            <a:extLst>
              <a:ext uri="{FF2B5EF4-FFF2-40B4-BE49-F238E27FC236}">
                <a16:creationId xmlns:a16="http://schemas.microsoft.com/office/drawing/2014/main" id="{2ADC4E19-CCE5-4B1C-B6EF-8982C0FC147D}"/>
              </a:ext>
            </a:extLst>
          </p:cNvPr>
          <p:cNvPicPr>
            <a:picLocks noChangeAspect="1"/>
          </p:cNvPicPr>
          <p:nvPr/>
        </p:nvPicPr>
        <p:blipFill>
          <a:blip r:embed="rId2"/>
          <a:stretch>
            <a:fillRect/>
          </a:stretch>
        </p:blipFill>
        <p:spPr>
          <a:xfrm>
            <a:off x="2498600" y="3166358"/>
            <a:ext cx="880511" cy="2926938"/>
          </a:xfrm>
          <a:prstGeom prst="rect">
            <a:avLst/>
          </a:prstGeom>
        </p:spPr>
      </p:pic>
      <p:sp>
        <p:nvSpPr>
          <p:cNvPr id="12" name="Text Box 3">
            <a:extLst>
              <a:ext uri="{FF2B5EF4-FFF2-40B4-BE49-F238E27FC236}">
                <a16:creationId xmlns:a16="http://schemas.microsoft.com/office/drawing/2014/main" id="{95590B2E-C358-45C4-906A-AC9D0CD32FAC}"/>
              </a:ext>
            </a:extLst>
          </p:cNvPr>
          <p:cNvSpPr txBox="1">
            <a:spLocks noChangeArrowheads="1"/>
          </p:cNvSpPr>
          <p:nvPr/>
        </p:nvSpPr>
        <p:spPr bwMode="auto">
          <a:xfrm>
            <a:off x="683568" y="3364301"/>
            <a:ext cx="1656184" cy="329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ts val="2800"/>
              </a:lnSpc>
            </a:pPr>
            <a:r>
              <a:rPr lang="es-MX" sz="1900" dirty="0">
                <a:solidFill>
                  <a:schemeClr val="bg2">
                    <a:lumMod val="25000"/>
                  </a:schemeClr>
                </a:solidFill>
                <a:latin typeface="+mn-lt"/>
              </a:rPr>
              <a:t>Amplificador</a:t>
            </a:r>
          </a:p>
          <a:p>
            <a:pPr algn="r">
              <a:lnSpc>
                <a:spcPts val="2800"/>
              </a:lnSpc>
            </a:pPr>
            <a:endParaRPr lang="es-MX" sz="5400" dirty="0">
              <a:solidFill>
                <a:schemeClr val="bg2">
                  <a:lumMod val="25000"/>
                </a:schemeClr>
              </a:solidFill>
              <a:latin typeface="+mn-lt"/>
            </a:endParaRPr>
          </a:p>
          <a:p>
            <a:pPr algn="r">
              <a:lnSpc>
                <a:spcPts val="2800"/>
              </a:lnSpc>
            </a:pPr>
            <a:endParaRPr lang="es-MX" sz="54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Repetidor</a:t>
            </a:r>
          </a:p>
          <a:p>
            <a:pPr algn="r">
              <a:lnSpc>
                <a:spcPts val="2800"/>
              </a:lnSpc>
            </a:pPr>
            <a:endParaRPr lang="es-MX" sz="1900" dirty="0">
              <a:solidFill>
                <a:schemeClr val="bg2">
                  <a:lumMod val="25000"/>
                </a:schemeClr>
              </a:solidFill>
              <a:latin typeface="+mn-lt"/>
            </a:endParaRPr>
          </a:p>
          <a:p>
            <a:pPr algn="r">
              <a:lnSpc>
                <a:spcPts val="2800"/>
              </a:lnSpc>
            </a:pPr>
            <a:endParaRPr lang="es-MX" sz="19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Hub</a:t>
            </a:r>
          </a:p>
          <a:p>
            <a:pPr algn="just">
              <a:lnSpc>
                <a:spcPts val="2800"/>
              </a:lnSpc>
            </a:pPr>
            <a:endParaRPr lang="es-MX" sz="1900" dirty="0">
              <a:solidFill>
                <a:schemeClr val="bg2">
                  <a:lumMod val="25000"/>
                </a:schemeClr>
              </a:solidFill>
              <a:latin typeface="+mn-lt"/>
            </a:endParaRPr>
          </a:p>
          <a:p>
            <a:pPr algn="just">
              <a:lnSpc>
                <a:spcPts val="2800"/>
              </a:lnSpc>
            </a:pPr>
            <a:endParaRPr lang="es-MX" sz="1900" b="1" dirty="0">
              <a:solidFill>
                <a:schemeClr val="accent6">
                  <a:lumMod val="75000"/>
                </a:schemeClr>
              </a:solidFill>
              <a:latin typeface="+mn-lt"/>
            </a:endParaRPr>
          </a:p>
        </p:txBody>
      </p:sp>
      <p:pic>
        <p:nvPicPr>
          <p:cNvPr id="15" name="Imagen 14" descr="Un conjunto de letras negras en un fondo blanco&#10;&#10;Descripción generada automáticamente con confianza media">
            <a:extLst>
              <a:ext uri="{FF2B5EF4-FFF2-40B4-BE49-F238E27FC236}">
                <a16:creationId xmlns:a16="http://schemas.microsoft.com/office/drawing/2014/main" id="{A0E07F21-4BE4-4721-975A-09C1A96E3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5146699"/>
            <a:ext cx="3672408" cy="1357194"/>
          </a:xfrm>
          <a:prstGeom prst="rect">
            <a:avLst/>
          </a:prstGeom>
        </p:spPr>
      </p:pic>
      <p:pic>
        <p:nvPicPr>
          <p:cNvPr id="17" name="Imagen 16">
            <a:extLst>
              <a:ext uri="{FF2B5EF4-FFF2-40B4-BE49-F238E27FC236}">
                <a16:creationId xmlns:a16="http://schemas.microsoft.com/office/drawing/2014/main" id="{99BF9370-1571-4317-8F80-C529EC6BA965}"/>
              </a:ext>
            </a:extLst>
          </p:cNvPr>
          <p:cNvPicPr>
            <a:picLocks noChangeAspect="1"/>
          </p:cNvPicPr>
          <p:nvPr/>
        </p:nvPicPr>
        <p:blipFill>
          <a:blip r:embed="rId4"/>
          <a:stretch>
            <a:fillRect/>
          </a:stretch>
        </p:blipFill>
        <p:spPr>
          <a:xfrm>
            <a:off x="4427984" y="2724444"/>
            <a:ext cx="3327450" cy="2309401"/>
          </a:xfrm>
          <a:prstGeom prst="rect">
            <a:avLst/>
          </a:prstGeom>
        </p:spPr>
      </p:pic>
    </p:spTree>
    <p:extLst>
      <p:ext uri="{BB962C8B-B14F-4D97-AF65-F5344CB8AC3E}">
        <p14:creationId xmlns:p14="http://schemas.microsoft.com/office/powerpoint/2010/main" val="279412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spid="_x0000_s6230"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a:t>
            </a:r>
            <a:r>
              <a:rPr lang="es-MX" sz="2000" dirty="0" err="1">
                <a:solidFill>
                  <a:schemeClr val="bg2">
                    <a:lumMod val="25000"/>
                  </a:schemeClr>
                </a:solidFill>
                <a:latin typeface="+mn-lt"/>
                <a:cs typeface="Arial" pitchFamily="34" charset="0"/>
              </a:rPr>
              <a:t>System</a:t>
            </a:r>
            <a:r>
              <a:rPr lang="es-MX" sz="2000" dirty="0">
                <a:solidFill>
                  <a:schemeClr val="bg2">
                    <a:lumMod val="25000"/>
                  </a:schemeClr>
                </a:solidFill>
                <a:latin typeface="+mn-lt"/>
                <a:cs typeface="Arial" pitchFamily="34" charset="0"/>
              </a:rPr>
              <a:t> </a:t>
            </a:r>
            <a:r>
              <a:rPr lang="es-MX" sz="2000" dirty="0" err="1">
                <a:solidFill>
                  <a:schemeClr val="bg2">
                    <a:lumMod val="25000"/>
                  </a:schemeClr>
                </a:solidFill>
                <a:latin typeface="+mn-lt"/>
                <a:cs typeface="Arial" pitchFamily="34" charset="0"/>
              </a:rPr>
              <a:t>Interconnected</a:t>
            </a:r>
            <a:r>
              <a:rPr lang="es-MX" sz="2000" dirty="0">
                <a:solidFill>
                  <a:schemeClr val="bg2">
                    <a:lumMod val="25000"/>
                  </a:schemeClr>
                </a:solidFill>
                <a:latin typeface="+mn-lt"/>
                <a:cs typeface="Arial" pitchFamily="34" charset="0"/>
              </a:rPr>
              <a:t>)</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ext Box 3"/>
          <p:cNvSpPr txBox="1">
            <a:spLocks noChangeArrowheads="1"/>
          </p:cNvSpPr>
          <p:nvPr/>
        </p:nvSpPr>
        <p:spPr bwMode="auto">
          <a:xfrm>
            <a:off x="1194233" y="4498174"/>
            <a:ext cx="73566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Simplifica la enseñanza y el aprendizaje</a:t>
            </a:r>
          </a:p>
          <a:p>
            <a:pPr marL="0" lvl="1" algn="just"/>
            <a:r>
              <a:rPr lang="es-MX" sz="1600" dirty="0">
                <a:solidFill>
                  <a:schemeClr val="bg2">
                    <a:lumMod val="25000"/>
                  </a:schemeClr>
                </a:solidFill>
                <a:latin typeface="ZapfHumnst BT"/>
              </a:rPr>
              <a:t>Proporciona un lenguaje común para describir las funciones y capacidades de una red.</a:t>
            </a:r>
          </a:p>
        </p:txBody>
      </p:sp>
      <p:graphicFrame>
        <p:nvGraphicFramePr>
          <p:cNvPr id="18436" name="Object 4"/>
          <p:cNvGraphicFramePr>
            <a:graphicFrameLocks noChangeAspect="1"/>
          </p:cNvGraphicFramePr>
          <p:nvPr>
            <p:extLst>
              <p:ext uri="{D42A27DB-BD31-4B8C-83A1-F6EECF244321}">
                <p14:modId xmlns:p14="http://schemas.microsoft.com/office/powerpoint/2010/main" val="1372941359"/>
              </p:ext>
            </p:extLst>
          </p:nvPr>
        </p:nvGraphicFramePr>
        <p:xfrm>
          <a:off x="513067" y="4528544"/>
          <a:ext cx="542925" cy="409575"/>
        </p:xfrm>
        <a:graphic>
          <a:graphicData uri="http://schemas.openxmlformats.org/presentationml/2006/ole">
            <mc:AlternateContent xmlns:mc="http://schemas.openxmlformats.org/markup-compatibility/2006">
              <mc:Choice xmlns:v="urn:schemas-microsoft-com:vml" Requires="v">
                <p:oleObj spid="_x0000_s17730" name="Bitmap Image" r:id="rId4" imgW="542823" imgH="409738" progId="Paint.Picture">
                  <p:embed/>
                </p:oleObj>
              </mc:Choice>
              <mc:Fallback>
                <p:oleObj name="Bitmap Image" r:id="rId4" imgW="542823" imgH="4097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067" y="4528544"/>
                        <a:ext cx="5429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Text Box 7"/>
          <p:cNvSpPr txBox="1">
            <a:spLocks noChangeArrowheads="1"/>
          </p:cNvSpPr>
          <p:nvPr/>
        </p:nvSpPr>
        <p:spPr bwMode="auto">
          <a:xfrm>
            <a:off x="1200155" y="5245354"/>
            <a:ext cx="70723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s-MX" b="1" dirty="0">
                <a:solidFill>
                  <a:schemeClr val="accent6">
                    <a:lumMod val="75000"/>
                  </a:schemeClr>
                </a:solidFill>
                <a:latin typeface="ZapfHumnst BT"/>
              </a:rPr>
              <a:t>Asegura la interoperabilidad de tecnologías</a:t>
            </a:r>
          </a:p>
          <a:p>
            <a:pPr algn="just"/>
            <a:r>
              <a:rPr lang="es-MX" sz="1600" dirty="0">
                <a:solidFill>
                  <a:schemeClr val="bg2">
                    <a:lumMod val="25000"/>
                  </a:schemeClr>
                </a:solidFill>
                <a:latin typeface="ZapfHumnst BT"/>
              </a:rPr>
              <a:t>Permite a los distintos tipos de hardware y software de red comunicarse entre sí.</a:t>
            </a:r>
            <a:endParaRPr lang="es-MX" dirty="0">
              <a:solidFill>
                <a:schemeClr val="bg2">
                  <a:lumMod val="25000"/>
                </a:schemeClr>
              </a:solidFill>
              <a:latin typeface="ZapfHumnst BT"/>
            </a:endParaRPr>
          </a:p>
        </p:txBody>
      </p:sp>
      <p:graphicFrame>
        <p:nvGraphicFramePr>
          <p:cNvPr id="18438" name="Object 8"/>
          <p:cNvGraphicFramePr>
            <a:graphicFrameLocks noChangeAspect="1"/>
          </p:cNvGraphicFramePr>
          <p:nvPr>
            <p:extLst>
              <p:ext uri="{D42A27DB-BD31-4B8C-83A1-F6EECF244321}">
                <p14:modId xmlns:p14="http://schemas.microsoft.com/office/powerpoint/2010/main" val="928444301"/>
              </p:ext>
            </p:extLst>
          </p:nvPr>
        </p:nvGraphicFramePr>
        <p:xfrm>
          <a:off x="539660" y="2271675"/>
          <a:ext cx="485775" cy="400050"/>
        </p:xfrm>
        <a:graphic>
          <a:graphicData uri="http://schemas.openxmlformats.org/presentationml/2006/ole">
            <mc:AlternateContent xmlns:mc="http://schemas.openxmlformats.org/markup-compatibility/2006">
              <mc:Choice xmlns:v="urn:schemas-microsoft-com:vml" Requires="v">
                <p:oleObj spid="_x0000_s17731" name="Bitmap Image" r:id="rId6" imgW="485592" imgH="400000" progId="Paint.Picture">
                  <p:embed/>
                </p:oleObj>
              </mc:Choice>
              <mc:Fallback>
                <p:oleObj name="Bitmap Image" r:id="rId6" imgW="485592" imgH="40000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660" y="2271675"/>
                        <a:ext cx="485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6" name="Text Box 13"/>
          <p:cNvSpPr txBox="1">
            <a:spLocks noChangeArrowheads="1"/>
          </p:cNvSpPr>
          <p:nvPr/>
        </p:nvSpPr>
        <p:spPr bwMode="auto">
          <a:xfrm>
            <a:off x="1185002" y="1205948"/>
            <a:ext cx="71008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Reduce la complejidad</a:t>
            </a:r>
          </a:p>
          <a:p>
            <a:pPr marL="12700">
              <a:lnSpc>
                <a:spcPct val="100000"/>
              </a:lnSpc>
              <a:buClr>
                <a:srgbClr val="454551"/>
              </a:buClr>
              <a:tabLst>
                <a:tab pos="241300" algn="l"/>
              </a:tabLst>
            </a:pPr>
            <a:r>
              <a:rPr lang="es-MX" sz="1600" dirty="0">
                <a:solidFill>
                  <a:schemeClr val="bg2">
                    <a:lumMod val="25000"/>
                  </a:schemeClr>
                </a:solidFill>
                <a:latin typeface="ZapfHumnst BT"/>
              </a:rPr>
              <a:t>Separa el proceso de comunicación en pasos simples. </a:t>
            </a:r>
            <a:r>
              <a:rPr lang="es-ES" sz="1600" dirty="0">
                <a:solidFill>
                  <a:schemeClr val="bg2">
                    <a:lumMod val="25000"/>
                  </a:schemeClr>
                </a:solidFill>
                <a:latin typeface="ZapfHumnst BT"/>
              </a:rPr>
              <a:t>Agrupa / divide actividades en módulos.</a:t>
            </a:r>
            <a:endParaRPr lang="es-MX" sz="1600" dirty="0">
              <a:solidFill>
                <a:schemeClr val="bg2">
                  <a:lumMod val="25000"/>
                </a:schemeClr>
              </a:solidFill>
              <a:latin typeface="ZapfHumnst BT"/>
            </a:endParaRPr>
          </a:p>
        </p:txBody>
      </p:sp>
      <p:graphicFrame>
        <p:nvGraphicFramePr>
          <p:cNvPr id="18440" name="Object 14"/>
          <p:cNvGraphicFramePr>
            <a:graphicFrameLocks noChangeAspect="1"/>
          </p:cNvGraphicFramePr>
          <p:nvPr>
            <p:extLst>
              <p:ext uri="{D42A27DB-BD31-4B8C-83A1-F6EECF244321}">
                <p14:modId xmlns:p14="http://schemas.microsoft.com/office/powerpoint/2010/main" val="8146571"/>
              </p:ext>
            </p:extLst>
          </p:nvPr>
        </p:nvGraphicFramePr>
        <p:xfrm>
          <a:off x="470627" y="1205948"/>
          <a:ext cx="457200" cy="465138"/>
        </p:xfrm>
        <a:graphic>
          <a:graphicData uri="http://schemas.openxmlformats.org/presentationml/2006/ole">
            <mc:AlternateContent xmlns:mc="http://schemas.openxmlformats.org/markup-compatibility/2006">
              <mc:Choice xmlns:v="urn:schemas-microsoft-com:vml" Requires="v">
                <p:oleObj spid="_x0000_s17732" name="Bitmap Image" r:id="rId8" imgW="457249" imgH="466523" progId="Paint.Picture">
                  <p:embed/>
                </p:oleObj>
              </mc:Choice>
              <mc:Fallback>
                <p:oleObj name="Bitmap Image" r:id="rId8" imgW="457249" imgH="466523"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627" y="1205948"/>
                        <a:ext cx="4572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7" name="Text Box 13"/>
          <p:cNvSpPr txBox="1">
            <a:spLocks noChangeArrowheads="1"/>
          </p:cNvSpPr>
          <p:nvPr/>
        </p:nvSpPr>
        <p:spPr bwMode="auto">
          <a:xfrm>
            <a:off x="1236375" y="3640675"/>
            <a:ext cx="71008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Facilita la evolución</a:t>
            </a:r>
          </a:p>
          <a:p>
            <a:pPr marL="0" lvl="1" algn="just"/>
            <a:r>
              <a:rPr lang="es-ES" sz="1600" dirty="0">
                <a:solidFill>
                  <a:schemeClr val="bg2">
                    <a:lumMod val="25000"/>
                  </a:schemeClr>
                </a:solidFill>
                <a:latin typeface="ZapfHumnst BT"/>
              </a:rPr>
              <a:t>Evita que los cambios de tecnología en una capa afecten las otras capas.</a:t>
            </a:r>
            <a:endParaRPr lang="es-MX" sz="1600" dirty="0">
              <a:solidFill>
                <a:schemeClr val="bg2">
                  <a:lumMod val="25000"/>
                </a:schemeClr>
              </a:solidFill>
              <a:latin typeface="ZapfHumnst BT"/>
            </a:endParaRPr>
          </a:p>
        </p:txBody>
      </p:sp>
      <p:pic>
        <p:nvPicPr>
          <p:cNvPr id="18442" name="18 Imagen" descr="chipnuevo.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6909" y="3770212"/>
            <a:ext cx="5778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25184" y="-1270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¿Por qué un modelo de capas?</a:t>
            </a:r>
          </a:p>
        </p:txBody>
      </p:sp>
      <p:sp>
        <p:nvSpPr>
          <p:cNvPr id="13" name="Text Box 11"/>
          <p:cNvSpPr txBox="1">
            <a:spLocks noChangeArrowheads="1"/>
          </p:cNvSpPr>
          <p:nvPr/>
        </p:nvSpPr>
        <p:spPr bwMode="auto">
          <a:xfrm>
            <a:off x="1209234" y="2886765"/>
            <a:ext cx="7100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Comunicación solo entre capas adyacentes</a:t>
            </a:r>
          </a:p>
          <a:p>
            <a:pPr marL="0" lvl="1" algn="just"/>
            <a:r>
              <a:rPr lang="es-ES" sz="1600" dirty="0">
                <a:solidFill>
                  <a:schemeClr val="bg2">
                    <a:lumMod val="25000"/>
                  </a:schemeClr>
                </a:solidFill>
                <a:latin typeface="ZapfHumnst BT"/>
              </a:rPr>
              <a:t>Estandariza la interacción entre capas.</a:t>
            </a:r>
            <a:endParaRPr lang="es-MX" sz="1600" dirty="0">
              <a:solidFill>
                <a:schemeClr val="bg2">
                  <a:lumMod val="25000"/>
                </a:schemeClr>
              </a:solidFill>
              <a:latin typeface="ZapfHumnst BT"/>
            </a:endParaRPr>
          </a:p>
        </p:txBody>
      </p:sp>
      <p:sp>
        <p:nvSpPr>
          <p:cNvPr id="16" name="CuadroTexto 15">
            <a:extLst>
              <a:ext uri="{FF2B5EF4-FFF2-40B4-BE49-F238E27FC236}">
                <a16:creationId xmlns:a16="http://schemas.microsoft.com/office/drawing/2014/main" id="{F774D158-61C1-4910-9861-CE2C3EBC0E92}"/>
              </a:ext>
            </a:extLst>
          </p:cNvPr>
          <p:cNvSpPr txBox="1"/>
          <p:nvPr/>
        </p:nvSpPr>
        <p:spPr>
          <a:xfrm>
            <a:off x="1200972" y="2132856"/>
            <a:ext cx="7907532" cy="707886"/>
          </a:xfrm>
          <a:prstGeom prst="rect">
            <a:avLst/>
          </a:prstGeom>
          <a:noFill/>
        </p:spPr>
        <p:txBody>
          <a:bodyPr wrap="square">
            <a:spAutoFit/>
          </a:bodyPr>
          <a:lstStyle/>
          <a:p>
            <a:pPr>
              <a:lnSpc>
                <a:spcPct val="100000"/>
              </a:lnSpc>
              <a:spcBef>
                <a:spcPct val="50000"/>
              </a:spcBef>
              <a:buClr>
                <a:srgbClr val="454551"/>
              </a:buClr>
              <a:tabLst>
                <a:tab pos="241300" algn="l"/>
              </a:tabLst>
            </a:pPr>
            <a:r>
              <a:rPr lang="es-ES" sz="2400" b="1" dirty="0">
                <a:solidFill>
                  <a:schemeClr val="accent6">
                    <a:lumMod val="75000"/>
                  </a:schemeClr>
                </a:solidFill>
                <a:latin typeface="ZapfHumnst BT"/>
              </a:rPr>
              <a:t>Cada capa tiene funciones y protocolos claramente definidos</a:t>
            </a:r>
          </a:p>
          <a:p>
            <a:pPr>
              <a:lnSpc>
                <a:spcPct val="100000"/>
              </a:lnSpc>
              <a:buClr>
                <a:srgbClr val="454551"/>
              </a:buClr>
              <a:tabLst>
                <a:tab pos="241300" algn="l"/>
              </a:tabLst>
            </a:pPr>
            <a:r>
              <a:rPr lang="es-ES" sz="1600" dirty="0">
                <a:solidFill>
                  <a:schemeClr val="bg2">
                    <a:lumMod val="25000"/>
                  </a:schemeClr>
                </a:solidFill>
                <a:latin typeface="ZapfHumnst BT"/>
              </a:rPr>
              <a:t>No se traslapan o repiten entre capas.</a:t>
            </a:r>
            <a:endParaRPr lang="es-ES" sz="2400" b="1" dirty="0">
              <a:solidFill>
                <a:schemeClr val="accent6">
                  <a:lumMod val="75000"/>
                </a:schemeClr>
              </a:solidFill>
              <a:latin typeface="ZapfHumnst BT"/>
            </a:endParaRPr>
          </a:p>
        </p:txBody>
      </p:sp>
      <p:pic>
        <p:nvPicPr>
          <p:cNvPr id="5" name="Imagen 4" descr="Interfaz de usuario gráfica, Aplicación&#10;&#10;Descripción generada automáticamente">
            <a:extLst>
              <a:ext uri="{FF2B5EF4-FFF2-40B4-BE49-F238E27FC236}">
                <a16:creationId xmlns:a16="http://schemas.microsoft.com/office/drawing/2014/main" id="{13924E54-0BDF-4E38-900C-A015501131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1560" y="2895185"/>
            <a:ext cx="383823" cy="691046"/>
          </a:xfrm>
          <a:prstGeom prst="rect">
            <a:avLst/>
          </a:prstGeom>
        </p:spPr>
      </p:pic>
      <p:pic>
        <p:nvPicPr>
          <p:cNvPr id="7" name="Imagen 6" descr="Diagrama&#10;&#10;Descripción generada automáticamente">
            <a:extLst>
              <a:ext uri="{FF2B5EF4-FFF2-40B4-BE49-F238E27FC236}">
                <a16:creationId xmlns:a16="http://schemas.microsoft.com/office/drawing/2014/main" id="{FAB25FC4-0D07-4B03-9BEC-0CD68648EC7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9512" y="5266023"/>
            <a:ext cx="765561" cy="574530"/>
          </a:xfrm>
          <a:prstGeom prst="rect">
            <a:avLst/>
          </a:prstGeom>
        </p:spPr>
      </p:pic>
    </p:spTree>
    <p:extLst>
      <p:ext uri="{BB962C8B-B14F-4D97-AF65-F5344CB8AC3E}">
        <p14:creationId xmlns:p14="http://schemas.microsoft.com/office/powerpoint/2010/main" val="42727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box(in)">
                                      <p:cBhvr>
                                        <p:cTn id="7" dur="2000"/>
                                        <p:tgtEl>
                                          <p:spTgt spid="143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circle(in)">
                                      <p:cBhvr>
                                        <p:cTn id="12" dur="2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in)">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347"/>
                                        </p:tgtEl>
                                        <p:attrNameLst>
                                          <p:attrName>style.visibility</p:attrName>
                                        </p:attrNameLst>
                                      </p:cBhvr>
                                      <p:to>
                                        <p:strVal val="visible"/>
                                      </p:to>
                                    </p:set>
                                    <p:animEffect transition="in" filter="box(in)">
                                      <p:cBhvr>
                                        <p:cTn id="22" dur="2000"/>
                                        <p:tgtEl>
                                          <p:spTgt spid="1434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343"/>
                                        </p:tgtEl>
                                        <p:attrNameLst>
                                          <p:attrName>style.visibility</p:attrName>
                                        </p:attrNameLst>
                                      </p:cBhvr>
                                      <p:to>
                                        <p:strVal val="visible"/>
                                      </p:to>
                                    </p:set>
                                    <p:animEffect transition="in" filter="box(in)">
                                      <p:cBhvr>
                                        <p:cTn id="27" dur="2000"/>
                                        <p:tgtEl>
                                          <p:spTgt spid="1434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344"/>
                                        </p:tgtEl>
                                        <p:attrNameLst>
                                          <p:attrName>style.visibility</p:attrName>
                                        </p:attrNameLst>
                                      </p:cBhvr>
                                      <p:to>
                                        <p:strVal val="visible"/>
                                      </p:to>
                                    </p:set>
                                    <p:animEffect transition="in" filter="box(in)">
                                      <p:cBhvr>
                                        <p:cTn id="32" dur="2000"/>
                                        <p:tgtEl>
                                          <p:spTgt spid="14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P spid="14344" grpId="0"/>
      <p:bldP spid="14346" grpId="0"/>
      <p:bldP spid="14347" grpId="0"/>
      <p:bldP spid="13"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2850496" y="1484784"/>
            <a:ext cx="6041984" cy="4869149"/>
          </a:xfrm>
        </p:spPr>
        <p:txBody>
          <a:bodyPr>
            <a:noAutofit/>
          </a:bodyPr>
          <a:lstStyle/>
          <a:p>
            <a:pPr algn="just"/>
            <a:r>
              <a:rPr lang="es-ES" sz="1200" b="1" dirty="0">
                <a:solidFill>
                  <a:schemeClr val="accent6">
                    <a:lumMod val="75000"/>
                  </a:schemeClr>
                </a:solidFill>
              </a:rPr>
              <a:t>Aplicación:</a:t>
            </a:r>
            <a:r>
              <a:rPr lang="es-ES" sz="1200" dirty="0"/>
              <a:t> Proporciona servicios de red a las aplicaciones de los usuarios (Correo electrónico, transferencia de archivos, acceso a computadoras remotas, servicio de nombres, etc.)</a:t>
            </a:r>
          </a:p>
          <a:p>
            <a:pPr algn="just"/>
            <a:r>
              <a:rPr lang="es-ES" sz="1200" b="1" dirty="0">
                <a:solidFill>
                  <a:schemeClr val="accent6">
                    <a:lumMod val="75000"/>
                  </a:schemeClr>
                </a:solidFill>
              </a:rPr>
              <a:t>Presentación: </a:t>
            </a:r>
            <a:r>
              <a:rPr lang="es-ES" sz="1200" dirty="0"/>
              <a:t>Representación común de los datos.</a:t>
            </a:r>
            <a:r>
              <a:rPr lang="es-MX" sz="1200" dirty="0"/>
              <a:t> Define el formato de los datos que se van a intercambiar entre las aplicaciones y ofrece a las aplicaciones servicios de transformación de datos como: compresión y  encriptación </a:t>
            </a:r>
            <a:endParaRPr lang="es-ES" sz="1200" dirty="0"/>
          </a:p>
          <a:p>
            <a:pPr algn="just"/>
            <a:r>
              <a:rPr lang="es-ES" sz="1200" b="1" dirty="0">
                <a:solidFill>
                  <a:schemeClr val="accent6">
                    <a:lumMod val="75000"/>
                  </a:schemeClr>
                </a:solidFill>
              </a:rPr>
              <a:t>Sesión:</a:t>
            </a:r>
            <a:r>
              <a:rPr lang="es-ES" sz="1200" dirty="0"/>
              <a:t> Proporciona servicios a la capa de presentación para organizar el diálogo y administrar el intercambio de datos.</a:t>
            </a:r>
            <a:r>
              <a:rPr lang="es-MX" sz="1200" dirty="0"/>
              <a:t> Establece, mantiene y administra las sesiones entre las aplicaciones.</a:t>
            </a:r>
            <a:endParaRPr lang="es-ES" sz="1200" dirty="0"/>
          </a:p>
          <a:p>
            <a:pPr algn="just"/>
            <a:r>
              <a:rPr lang="es-ES" sz="1200" b="1" dirty="0">
                <a:solidFill>
                  <a:schemeClr val="accent6">
                    <a:lumMod val="75000"/>
                  </a:schemeClr>
                </a:solidFill>
              </a:rPr>
              <a:t>Transporte: </a:t>
            </a:r>
            <a:r>
              <a:rPr lang="es-ES" sz="1200" dirty="0"/>
              <a:t>Define los servicios para segmentar, transferir y rearmar los datos. </a:t>
            </a:r>
            <a:r>
              <a:rPr lang="es-MX" sz="1200" dirty="0"/>
              <a:t>Acepta los datos provenientes de la capa de sesión, los divide en unidades más pequeñas, pasa éstas a la capa de red y se asegura de que todas las piezas lleguen correctamente al otro extremo. </a:t>
            </a:r>
            <a:endParaRPr lang="es-ES" sz="1200" dirty="0"/>
          </a:p>
          <a:p>
            <a:pPr algn="just"/>
            <a:r>
              <a:rPr lang="es-ES" sz="1200" b="1" dirty="0">
                <a:solidFill>
                  <a:schemeClr val="accent6">
                    <a:lumMod val="75000"/>
                  </a:schemeClr>
                </a:solidFill>
              </a:rPr>
              <a:t>Red: </a:t>
            </a:r>
            <a:r>
              <a:rPr lang="es-ES" sz="1200" dirty="0"/>
              <a:t>Proporciona servicios para intercambiar datos en la red entre terminales identificadas. Determina el mejor camino para mover los datos de un lugar a otro. Usa el esquema de direccionamiento IP (Internet </a:t>
            </a:r>
            <a:r>
              <a:rPr lang="es-ES" sz="1200" dirty="0" err="1"/>
              <a:t>Protocol</a:t>
            </a:r>
            <a:r>
              <a:rPr lang="es-ES" sz="1200" dirty="0"/>
              <a:t>).</a:t>
            </a:r>
          </a:p>
          <a:p>
            <a:pPr algn="just"/>
            <a:r>
              <a:rPr lang="es-ES" sz="1200" b="1" dirty="0">
                <a:solidFill>
                  <a:schemeClr val="accent6">
                    <a:lumMod val="75000"/>
                  </a:schemeClr>
                </a:solidFill>
              </a:rPr>
              <a:t>Enlace de datos:</a:t>
            </a:r>
            <a:r>
              <a:rPr lang="es-ES" sz="1200" dirty="0"/>
              <a:t> Proporcionan métodos para intercambiar </a:t>
            </a:r>
            <a:r>
              <a:rPr lang="es-ES" sz="1200" dirty="0" err="1"/>
              <a:t>frames</a:t>
            </a:r>
            <a:r>
              <a:rPr lang="es-ES" sz="1200" dirty="0"/>
              <a:t>/tramas entre dispositivos en un medio común. Maneja la detección y control de errores, la topología de la red y el control de flujo. Usa un direccionamiento físico: MAC (Media Access Control). </a:t>
            </a:r>
          </a:p>
          <a:p>
            <a:pPr algn="just"/>
            <a:r>
              <a:rPr lang="es-ES" sz="1200" b="1" dirty="0">
                <a:solidFill>
                  <a:schemeClr val="accent6">
                    <a:lumMod val="75000"/>
                  </a:schemeClr>
                </a:solidFill>
              </a:rPr>
              <a:t>Físico: </a:t>
            </a:r>
            <a:r>
              <a:rPr lang="es-ES" sz="1200" dirty="0"/>
              <a:t>Describe los medios mecánicos, eléctricos, funcionales y procedimentales para transmitir bits a través de conexiones físicas.</a:t>
            </a:r>
          </a:p>
        </p:txBody>
      </p:sp>
      <p:pic>
        <p:nvPicPr>
          <p:cNvPr id="5" name="Picture 4" descr="Introduction to Networks - Mozilla Firefox"/>
          <p:cNvPicPr>
            <a:picLocks noChangeAspect="1"/>
          </p:cNvPicPr>
          <p:nvPr/>
        </p:nvPicPr>
        <p:blipFill>
          <a:blip r:embed="rId3"/>
          <a:stretch>
            <a:fillRect/>
          </a:stretch>
        </p:blipFill>
        <p:spPr>
          <a:xfrm>
            <a:off x="251520" y="1700808"/>
            <a:ext cx="2530779" cy="3844955"/>
          </a:xfrm>
          <a:prstGeom prst="rect">
            <a:avLst/>
          </a:prstGeom>
        </p:spPr>
      </p:pic>
      <p:sp>
        <p:nvSpPr>
          <p:cNvPr id="6" name="Rectangle 2">
            <a:extLst>
              <a:ext uri="{FF2B5EF4-FFF2-40B4-BE49-F238E27FC236}">
                <a16:creationId xmlns:a16="http://schemas.microsoft.com/office/drawing/2014/main" id="{C82E6E76-980F-47CE-9B31-0FBFC799A621}"/>
              </a:ext>
            </a:extLst>
          </p:cNvPr>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7" name="Text Box 3">
            <a:extLst>
              <a:ext uri="{FF2B5EF4-FFF2-40B4-BE49-F238E27FC236}">
                <a16:creationId xmlns:a16="http://schemas.microsoft.com/office/drawing/2014/main" id="{C54EB29B-7422-4DF3-ADB5-EDE6D743F8B6}"/>
              </a:ext>
            </a:extLst>
          </p:cNvPr>
          <p:cNvSpPr txBox="1">
            <a:spLocks noChangeArrowheads="1"/>
          </p:cNvSpPr>
          <p:nvPr/>
        </p:nvSpPr>
        <p:spPr bwMode="auto">
          <a:xfrm>
            <a:off x="219397" y="888624"/>
            <a:ext cx="8588272" cy="42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spcBef>
                <a:spcPct val="50000"/>
              </a:spcBef>
            </a:pPr>
            <a:r>
              <a:rPr lang="es-MX" sz="1200" dirty="0">
                <a:solidFill>
                  <a:srgbClr val="000000"/>
                </a:solidFill>
                <a:latin typeface="+mn-lt"/>
              </a:rPr>
              <a:t>El subsistema completo de comunicaciones ha sido dividido en 7 niveles, cada uno de los cuales realiza una función muy bien definidas:</a:t>
            </a:r>
          </a:p>
        </p:txBody>
      </p:sp>
    </p:spTree>
    <p:extLst>
      <p:ext uri="{BB962C8B-B14F-4D97-AF65-F5344CB8AC3E}">
        <p14:creationId xmlns:p14="http://schemas.microsoft.com/office/powerpoint/2010/main" val="12051589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spid="_x0000_s22584"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spid="_x0000_s7254"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spid="_x0000_s8278"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891480" y="1857375"/>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690238" y="1167921"/>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5" name="4 CuadroTexto"/>
          <p:cNvSpPr txBox="1">
            <a:spLocks noChangeArrowheads="1"/>
          </p:cNvSpPr>
          <p:nvPr/>
        </p:nvSpPr>
        <p:spPr bwMode="auto">
          <a:xfrm>
            <a:off x="700074" y="1668056"/>
            <a:ext cx="7904374" cy="177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1100" dirty="0">
              <a:solidFill>
                <a:schemeClr val="bg2">
                  <a:lumMod val="25000"/>
                </a:schemeClr>
              </a:solidFill>
              <a:latin typeface="Calibri" panose="020F0502020204030204" pitchFamily="34" charset="0"/>
            </a:endParaRPr>
          </a:p>
          <a:p>
            <a:pPr algn="just">
              <a:lnSpc>
                <a:spcPts val="3000"/>
              </a:lnSpc>
            </a:pPr>
            <a:r>
              <a:rPr lang="es-MX" sz="2000" b="1" dirty="0">
                <a:solidFill>
                  <a:schemeClr val="bg2">
                    <a:lumMod val="25000"/>
                  </a:schemeClr>
                </a:solidFill>
                <a:latin typeface="Calibri" panose="020F0502020204030204" pitchFamily="34" charset="0"/>
              </a:rPr>
              <a:t>Por ejemplo: </a:t>
            </a:r>
            <a:r>
              <a:rPr lang="es-MX" sz="2000" dirty="0">
                <a:solidFill>
                  <a:schemeClr val="bg2">
                    <a:lumMod val="25000"/>
                  </a:schemeClr>
                </a:solidFill>
                <a:latin typeface="Calibri" panose="020F0502020204030204" pitchFamily="34" charset="0"/>
              </a:rPr>
              <a:t>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10" name="Imagen 9">
            <a:extLst>
              <a:ext uri="{FF2B5EF4-FFF2-40B4-BE49-F238E27FC236}">
                <a16:creationId xmlns:a16="http://schemas.microsoft.com/office/drawing/2014/main" id="{9689F19B-A0A8-4919-8E84-57180074B3AE}"/>
              </a:ext>
            </a:extLst>
          </p:cNvPr>
          <p:cNvPicPr>
            <a:picLocks noChangeAspect="1"/>
          </p:cNvPicPr>
          <p:nvPr/>
        </p:nvPicPr>
        <p:blipFill>
          <a:blip r:embed="rId3"/>
          <a:stretch>
            <a:fillRect/>
          </a:stretch>
        </p:blipFill>
        <p:spPr>
          <a:xfrm>
            <a:off x="2440693" y="3785313"/>
            <a:ext cx="4227117" cy="1933515"/>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83692" y="1493501"/>
            <a:ext cx="35293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Protocolos</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806786" y="2164551"/>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3665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2308</TotalTime>
  <Words>2022</Words>
  <Application>Microsoft Office PowerPoint</Application>
  <PresentationFormat>Presentación en pantalla (4:3)</PresentationFormat>
  <Paragraphs>195</Paragraphs>
  <Slides>31</Slides>
  <Notes>13</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2</vt:i4>
      </vt:variant>
      <vt:variant>
        <vt:lpstr>Títulos de diapositiva</vt:lpstr>
      </vt:variant>
      <vt:variant>
        <vt:i4>31</vt:i4>
      </vt:variant>
    </vt:vector>
  </HeadingPairs>
  <TitlesOfParts>
    <vt:vector size="40" baseType="lpstr">
      <vt:lpstr>Arial</vt:lpstr>
      <vt:lpstr>Calibri</vt:lpstr>
      <vt:lpstr>Dom Casual</vt:lpstr>
      <vt:lpstr>Times New Roman</vt:lpstr>
      <vt:lpstr>Wingdings</vt:lpstr>
      <vt:lpstr>ZapfHumnst BT</vt:lpstr>
      <vt:lpstr>Tema de Office</vt:lpstr>
      <vt:lpstr>Bitmap Image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128</cp:revision>
  <dcterms:created xsi:type="dcterms:W3CDTF">2013-06-11T22:32:36Z</dcterms:created>
  <dcterms:modified xsi:type="dcterms:W3CDTF">2022-05-17T01:26:02Z</dcterms:modified>
</cp:coreProperties>
</file>