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460" r:id="rId3"/>
    <p:sldId id="336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795" r:id="rId13"/>
    <p:sldId id="346" r:id="rId14"/>
    <p:sldId id="347" r:id="rId15"/>
    <p:sldId id="801" r:id="rId16"/>
    <p:sldId id="794" r:id="rId17"/>
    <p:sldId id="799" r:id="rId18"/>
    <p:sldId id="800" r:id="rId19"/>
    <p:sldId id="304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50" autoAdjust="0"/>
  </p:normalViewPr>
  <p:slideViewPr>
    <p:cSldViewPr>
      <p:cViewPr varScale="1">
        <p:scale>
          <a:sx n="59" d="100"/>
          <a:sy n="59" d="100"/>
        </p:scale>
        <p:origin x="708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8225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</a:t>
            </a:r>
            <a:r>
              <a:rPr lang="es-MX" b="1" dirty="0"/>
              <a:t>conmutación de paquetes</a:t>
            </a:r>
            <a:r>
              <a:rPr lang="es-MX" dirty="0"/>
              <a:t> es un método de envío de datos en una red de computadoras.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6518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7038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12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1278387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16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3323832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17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 – Protocolos y estándares de red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3.2.2 – </a:t>
            </a:r>
            <a:r>
              <a:rPr lang="es-ES" altLang="en-US" sz="1200" dirty="0"/>
              <a:t>Suites de protocolos</a:t>
            </a:r>
          </a:p>
          <a:p>
            <a:r>
              <a:rPr lang="es-ES" dirty="0">
                <a:latin typeface="Arial" charset="0"/>
              </a:rPr>
              <a:t>3.2.2.4 – Proceso de comunicación TCP/IP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724194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18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 – Protocolos y estándares de red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3.2.2 – </a:t>
            </a:r>
            <a:r>
              <a:rPr lang="es-ES" altLang="en-US" sz="1200" dirty="0"/>
              <a:t>Suites de protocolos</a:t>
            </a:r>
          </a:p>
          <a:p>
            <a:r>
              <a:rPr lang="es-ES" dirty="0">
                <a:latin typeface="Arial" charset="0"/>
              </a:rPr>
              <a:t>3.2.2.4 – Proceso de comunicación TCP/IP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1708579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30549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Modelo TCP/IP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944023"/>
            <a:ext cx="4411483" cy="174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771900"/>
            <a:ext cx="2231943" cy="2231943"/>
          </a:xfrm>
          <a:prstGeom prst="rect">
            <a:avLst/>
          </a:prstGeom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593350"/>
            <a:ext cx="47704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1574" y="2240406"/>
            <a:ext cx="4024139" cy="1620642"/>
          </a:xfrm>
        </p:spPr>
        <p:txBody>
          <a:bodyPr/>
          <a:lstStyle/>
          <a:p>
            <a:pPr marL="400050" lvl="1" indent="0"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marL="400050" lvl="1" indent="0">
              <a:buNone/>
            </a:pPr>
            <a:endParaRPr lang="es-ES_tradnl" altLang="es-MX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s-ES_tradnl" altLang="es-MX" sz="2400" b="1" u="sng" noProof="1">
                <a:solidFill>
                  <a:schemeClr val="bg2">
                    <a:lumMod val="25000"/>
                  </a:schemeClr>
                </a:solidFill>
              </a:rPr>
              <a:t>IP</a:t>
            </a:r>
            <a:r>
              <a:rPr lang="es-ES_tradnl" altLang="es-MX" sz="2400" noProof="1">
                <a:solidFill>
                  <a:schemeClr val="bg2">
                    <a:lumMod val="25000"/>
                  </a:schemeClr>
                </a:solidFill>
              </a:rPr>
              <a:t>-Internet Protocol</a:t>
            </a:r>
          </a:p>
          <a:p>
            <a:pPr lvl="1"/>
            <a:endParaRPr lang="es-ES_tradnl" altLang="es-MX" dirty="0"/>
          </a:p>
          <a:p>
            <a:pPr lvl="1"/>
            <a:endParaRPr lang="es-ES_tradnl" altLang="es-MX" dirty="0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146175" y="2590800"/>
          <a:ext cx="22415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Imagen de mapa de bits" r:id="rId4" imgW="1552792" imgH="1638529" progId="Paint.Picture">
                  <p:embed/>
                </p:oleObj>
              </mc:Choice>
              <mc:Fallback>
                <p:oleObj name="Imagen de mapa de bits" r:id="rId4" imgW="1552792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2590800"/>
                        <a:ext cx="224155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90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548680"/>
            <a:ext cx="41608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1920" y="2132856"/>
            <a:ext cx="4104456" cy="15121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marL="457200" lvl="1" indent="0">
              <a:buNone/>
            </a:pPr>
            <a:endParaRPr lang="es-ES_tradnl" alt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LAN &amp; WAN</a:t>
            </a:r>
            <a:r>
              <a:rPr lang="es-ES_tradnl" altLang="es-MX" sz="2000" b="1" noProof="1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Technologies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214438" y="2590800"/>
          <a:ext cx="21383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Imagen de mapa de bits" r:id="rId4" imgW="1514686" imgH="1619476" progId="Paint.Picture">
                  <p:embed/>
                </p:oleObj>
              </mc:Choice>
              <mc:Fallback>
                <p:oleObj name="Imagen de mapa de bits" r:id="rId4" imgW="1514686" imgH="1619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590800"/>
                        <a:ext cx="21383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464236"/>
            <a:ext cx="3995936" cy="282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164F6C8-E87B-4386-A846-43C8533A0C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00808"/>
            <a:ext cx="6711259" cy="40324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D964CC6-0729-4058-AD7E-188E5A275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688" y="197768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  <a:b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7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</a:t>
            </a:r>
          </a:p>
        </p:txBody>
      </p:sp>
    </p:spTree>
    <p:extLst>
      <p:ext uri="{BB962C8B-B14F-4D97-AF65-F5344CB8AC3E}">
        <p14:creationId xmlns:p14="http://schemas.microsoft.com/office/powerpoint/2010/main" val="42906751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332656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OSI vs TCP/IP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556792"/>
            <a:ext cx="5832648" cy="479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3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332656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OSI vs TCP/IP</a:t>
            </a:r>
            <a:b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Unidades de datos de protocolo (PDU)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772816"/>
            <a:ext cx="9073008" cy="406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0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197768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OSI vs TCP/IP</a:t>
            </a:r>
            <a:b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7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</a:t>
            </a:r>
          </a:p>
        </p:txBody>
      </p:sp>
      <p:pic>
        <p:nvPicPr>
          <p:cNvPr id="4" name="Picture 3" descr="Introduction to Networks - Mozilla Firefox">
            <a:extLst>
              <a:ext uri="{FF2B5EF4-FFF2-40B4-BE49-F238E27FC236}">
                <a16:creationId xmlns:a16="http://schemas.microsoft.com/office/drawing/2014/main" id="{A8840FCC-DB06-4A15-A6FE-CB01B10FB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97" y="1628800"/>
            <a:ext cx="5672031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26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626674" y="2636912"/>
            <a:ext cx="3735569" cy="509748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s-ES" sz="1600" b="1" dirty="0"/>
              <a:t>TCP</a:t>
            </a:r>
            <a:r>
              <a:rPr lang="es-ES" sz="1600" dirty="0"/>
              <a:t>: protocolo de transporte que administra las conversaciones individuales. </a:t>
            </a:r>
          </a:p>
          <a:p>
            <a:pPr>
              <a:spcAft>
                <a:spcPts val="0"/>
              </a:spcAft>
            </a:pPr>
            <a:r>
              <a:rPr lang="es-ES" sz="1600" b="1" dirty="0"/>
              <a:t>IP</a:t>
            </a:r>
            <a:r>
              <a:rPr lang="es-ES" sz="1600" dirty="0"/>
              <a:t>: encapsula los segmentos TCP en paquetes, asigna direcciones y entrega al host de destino.</a:t>
            </a:r>
          </a:p>
          <a:p>
            <a:pPr>
              <a:spcAft>
                <a:spcPts val="0"/>
              </a:spcAft>
            </a:pPr>
            <a:r>
              <a:rPr lang="es-ES" sz="1600" b="1" dirty="0"/>
              <a:t>Ethernet</a:t>
            </a:r>
            <a:r>
              <a:rPr lang="es-ES" sz="1600" dirty="0"/>
              <a:t>: permite la comunicación a través de un enlace de datos y la transmisión física de datos en los medios de red.</a:t>
            </a:r>
          </a:p>
        </p:txBody>
      </p:sp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727" y="2575210"/>
            <a:ext cx="4262599" cy="2671229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461BB12-DDC7-4544-B13A-38DA09F82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64272"/>
            <a:ext cx="554461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Interacción de protocolos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95D53D-2353-42E5-A7E2-73D765390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674" y="1423296"/>
            <a:ext cx="799816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ES" sz="1600" dirty="0"/>
              <a:t>La comunicación entre un </a:t>
            </a:r>
            <a:r>
              <a:rPr lang="es-ES" sz="1600" b="1" dirty="0"/>
              <a:t>servidor web </a:t>
            </a:r>
            <a:r>
              <a:rPr lang="es-ES" sz="1600" dirty="0"/>
              <a:t>y un </a:t>
            </a:r>
            <a:r>
              <a:rPr lang="es-ES" sz="1600" b="1" dirty="0"/>
              <a:t>cliente web </a:t>
            </a:r>
            <a:r>
              <a:rPr lang="es-ES" sz="1600" dirty="0"/>
              <a:t>es un ejemplo de interacción entre varios protocolos:</a:t>
            </a:r>
          </a:p>
          <a:p>
            <a:pPr>
              <a:spcAft>
                <a:spcPts val="0"/>
              </a:spcAft>
            </a:pPr>
            <a:r>
              <a:rPr lang="es-ES" sz="1600" b="1" dirty="0"/>
              <a:t>HTTP</a:t>
            </a:r>
            <a:r>
              <a:rPr lang="es-ES" sz="1600" dirty="0"/>
              <a:t>: protocolo de aplicación que rige la forma en que interactúan un servidor web y un cliente web.</a:t>
            </a:r>
          </a:p>
        </p:txBody>
      </p:sp>
    </p:spTree>
    <p:extLst>
      <p:ext uri="{BB962C8B-B14F-4D97-AF65-F5344CB8AC3E}">
        <p14:creationId xmlns:p14="http://schemas.microsoft.com/office/powerpoint/2010/main" val="275387897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549672" y="1424100"/>
            <a:ext cx="7910760" cy="1631216"/>
          </a:xfr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s-ES" sz="1600" dirty="0"/>
              <a:t>Cuando envía datos desde un </a:t>
            </a:r>
            <a:r>
              <a:rPr lang="es-ES" sz="1600" b="1" dirty="0"/>
              <a:t>servidor web </a:t>
            </a:r>
            <a:r>
              <a:rPr lang="es-ES" sz="1600" dirty="0"/>
              <a:t>a un </a:t>
            </a:r>
            <a:r>
              <a:rPr lang="es-ES" sz="1600" b="1" dirty="0"/>
              <a:t>cliente</a:t>
            </a:r>
            <a:r>
              <a:rPr lang="es-ES" sz="1600" dirty="0"/>
              <a:t>, el procedimiento de </a:t>
            </a:r>
            <a:r>
              <a:rPr lang="es-ES" sz="1600" b="1" dirty="0"/>
              <a:t>encapsulamiento</a:t>
            </a:r>
            <a:r>
              <a:rPr lang="es-ES" sz="1600" dirty="0"/>
              <a:t> sería el siguiente: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/>
              <a:t>El servidor web prepara la página de lenguaje de marcado de hipertexto (HTML). El protocolo de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capa de aplicación </a:t>
            </a:r>
            <a:r>
              <a:rPr lang="es-ES" sz="1600" dirty="0"/>
              <a:t>HTTP envía los datos a la capa de transporte.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/>
              <a:t>La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capa de transporte </a:t>
            </a:r>
            <a:r>
              <a:rPr lang="es-ES" sz="1600" dirty="0"/>
              <a:t>divide los datos en segmentos e identifica cada uno.</a:t>
            </a:r>
          </a:p>
        </p:txBody>
      </p:sp>
      <p:pic>
        <p:nvPicPr>
          <p:cNvPr id="6" name="Content Placeholder 4" descr="Introduction to Networks - Mozilla Firef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44510" y="3284984"/>
            <a:ext cx="4215922" cy="2436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579998B-A020-4D87-9CA7-595422E28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88640"/>
            <a:ext cx="784887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Proceso de comunicación TCP / IP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C364C4A-933D-4E1F-B01A-2F29A0F48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72" y="3187132"/>
            <a:ext cx="3590280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A continuación, se añaden las direcciones IP de origen y de destino, y así se crea un paquete 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La información de Ethernet se agrega para crear la trama de Ethernet o el marco de enlace de datos.</a:t>
            </a:r>
          </a:p>
        </p:txBody>
      </p:sp>
    </p:spTree>
    <p:extLst>
      <p:ext uri="{BB962C8B-B14F-4D97-AF65-F5344CB8AC3E}">
        <p14:creationId xmlns:p14="http://schemas.microsoft.com/office/powerpoint/2010/main" val="362562116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683568" y="1331640"/>
            <a:ext cx="7910760" cy="224676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600" dirty="0"/>
              <a:t>Cuando recibe la información encapsulada el cliente procesa y elimina el encabezado de cada protocolo en el orden inverso al que se añadió:</a:t>
            </a:r>
          </a:p>
          <a:p>
            <a:pPr marL="169863" lvl="1" indent="-169863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primero se elimina el encabezado de Ethernet;</a:t>
            </a:r>
          </a:p>
          <a:p>
            <a:pPr marL="169863" lvl="1" indent="-169863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luego el encabezado de IP; </a:t>
            </a:r>
          </a:p>
          <a:p>
            <a:pPr marL="169863" lvl="1" indent="-169863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a continuación, el encabezado de la capa de transporte; </a:t>
            </a:r>
          </a:p>
          <a:p>
            <a:pPr marL="169863" lvl="1" indent="-169863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finalmente, la información HTTP es procesada y enviada al navegador web del cliente.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579998B-A020-4D87-9CA7-595422E28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88640"/>
            <a:ext cx="784887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Proceso de comunicación TCP / IP</a:t>
            </a:r>
          </a:p>
        </p:txBody>
      </p:sp>
      <p:pic>
        <p:nvPicPr>
          <p:cNvPr id="7" name="Picture 1" descr="Introduction to Networks - Mozilla Firefox">
            <a:extLst>
              <a:ext uri="{FF2B5EF4-FFF2-40B4-BE49-F238E27FC236}">
                <a16:creationId xmlns:a16="http://schemas.microsoft.com/office/drawing/2014/main" id="{86FEF22A-075C-4706-B9B9-5AC2D9B88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358" y="3861048"/>
            <a:ext cx="4191834" cy="247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1241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43596" y="2910650"/>
            <a:ext cx="6479858" cy="1311116"/>
          </a:xfrm>
          <a:custGeom>
            <a:avLst/>
            <a:gdLst/>
            <a:ahLst/>
            <a:cxnLst/>
            <a:rect l="l" t="t" r="r" b="b"/>
            <a:pathLst>
              <a:path w="8639810" h="1748154">
                <a:moveTo>
                  <a:pt x="0" y="291338"/>
                </a:moveTo>
                <a:lnTo>
                  <a:pt x="3812" y="244079"/>
                </a:lnTo>
                <a:lnTo>
                  <a:pt x="14851" y="199249"/>
                </a:lnTo>
                <a:lnTo>
                  <a:pt x="32517" y="157448"/>
                </a:lnTo>
                <a:lnTo>
                  <a:pt x="56209" y="119274"/>
                </a:lnTo>
                <a:lnTo>
                  <a:pt x="85328" y="85328"/>
                </a:lnTo>
                <a:lnTo>
                  <a:pt x="119274" y="56209"/>
                </a:lnTo>
                <a:lnTo>
                  <a:pt x="157448" y="32517"/>
                </a:lnTo>
                <a:lnTo>
                  <a:pt x="199249" y="14851"/>
                </a:lnTo>
                <a:lnTo>
                  <a:pt x="244079" y="3812"/>
                </a:lnTo>
                <a:lnTo>
                  <a:pt x="291338" y="0"/>
                </a:lnTo>
                <a:lnTo>
                  <a:pt x="8348217" y="0"/>
                </a:lnTo>
                <a:lnTo>
                  <a:pt x="8395476" y="3812"/>
                </a:lnTo>
                <a:lnTo>
                  <a:pt x="8440306" y="14851"/>
                </a:lnTo>
                <a:lnTo>
                  <a:pt x="8482107" y="32517"/>
                </a:lnTo>
                <a:lnTo>
                  <a:pt x="8520281" y="56209"/>
                </a:lnTo>
                <a:lnTo>
                  <a:pt x="8554227" y="85328"/>
                </a:lnTo>
                <a:lnTo>
                  <a:pt x="8583346" y="119274"/>
                </a:lnTo>
                <a:lnTo>
                  <a:pt x="8607038" y="157448"/>
                </a:lnTo>
                <a:lnTo>
                  <a:pt x="8624704" y="199249"/>
                </a:lnTo>
                <a:lnTo>
                  <a:pt x="8635743" y="244079"/>
                </a:lnTo>
                <a:lnTo>
                  <a:pt x="8639556" y="291338"/>
                </a:lnTo>
                <a:lnTo>
                  <a:pt x="8639556" y="1456690"/>
                </a:lnTo>
                <a:lnTo>
                  <a:pt x="8635743" y="1503948"/>
                </a:lnTo>
                <a:lnTo>
                  <a:pt x="8624704" y="1548778"/>
                </a:lnTo>
                <a:lnTo>
                  <a:pt x="8607038" y="1590579"/>
                </a:lnTo>
                <a:lnTo>
                  <a:pt x="8583346" y="1628753"/>
                </a:lnTo>
                <a:lnTo>
                  <a:pt x="8554227" y="1662699"/>
                </a:lnTo>
                <a:lnTo>
                  <a:pt x="8520281" y="1691818"/>
                </a:lnTo>
                <a:lnTo>
                  <a:pt x="8482107" y="1715510"/>
                </a:lnTo>
                <a:lnTo>
                  <a:pt x="8440306" y="1733176"/>
                </a:lnTo>
                <a:lnTo>
                  <a:pt x="8395476" y="1744215"/>
                </a:lnTo>
                <a:lnTo>
                  <a:pt x="8348217" y="1748028"/>
                </a:lnTo>
                <a:lnTo>
                  <a:pt x="291338" y="1748028"/>
                </a:lnTo>
                <a:lnTo>
                  <a:pt x="244079" y="1744215"/>
                </a:lnTo>
                <a:lnTo>
                  <a:pt x="199249" y="1733176"/>
                </a:lnTo>
                <a:lnTo>
                  <a:pt x="157448" y="1715510"/>
                </a:lnTo>
                <a:lnTo>
                  <a:pt x="119274" y="1691818"/>
                </a:lnTo>
                <a:lnTo>
                  <a:pt x="85328" y="1662699"/>
                </a:lnTo>
                <a:lnTo>
                  <a:pt x="56209" y="1628753"/>
                </a:lnTo>
                <a:lnTo>
                  <a:pt x="32517" y="1590579"/>
                </a:lnTo>
                <a:lnTo>
                  <a:pt x="14851" y="1548778"/>
                </a:lnTo>
                <a:lnTo>
                  <a:pt x="3812" y="1503948"/>
                </a:lnTo>
                <a:lnTo>
                  <a:pt x="0" y="1456690"/>
                </a:lnTo>
                <a:lnTo>
                  <a:pt x="0" y="291338"/>
                </a:lnTo>
                <a:close/>
              </a:path>
            </a:pathLst>
          </a:custGeom>
          <a:ln w="25908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3562350" y="2190845"/>
            <a:ext cx="4008120" cy="2868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281940"/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Es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la</a:t>
            </a:r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in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te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f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ace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1350" b="1" spc="4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l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 us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u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ario,</a:t>
            </a:r>
            <a:r>
              <a:rPr sz="1350" b="1" spc="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además</a:t>
            </a:r>
            <a:r>
              <a:rPr sz="1350" b="1" spc="-3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se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carg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l format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los datos</a:t>
            </a:r>
            <a:r>
              <a:rPr sz="1350" b="1" spc="-1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y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 e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l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 diálogo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de</a:t>
            </a:r>
            <a:r>
              <a:rPr sz="1350" b="1" spc="-30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1350" b="1" spc="4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ntrol.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spcBef>
                <a:spcPts val="16"/>
              </a:spcBef>
            </a:pPr>
            <a:endParaRPr>
              <a:latin typeface="Times New Roman"/>
              <a:cs typeface="Times New Roman"/>
            </a:endParaRPr>
          </a:p>
          <a:p>
            <a:pPr marL="9525" marR="391954"/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sz="1350" b="1" spc="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rmit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sta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b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lec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350" b="1" spc="-30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la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1350" b="1" spc="4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u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i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caci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ó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n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tre</a:t>
            </a:r>
            <a:r>
              <a:rPr sz="1350" b="1" spc="-3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disti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tos dis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i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tiv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3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disti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tas</a:t>
            </a:r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red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s.</a:t>
            </a:r>
            <a:endParaRPr sz="1350">
              <a:latin typeface="Calibri"/>
              <a:cs typeface="Calibri"/>
            </a:endParaRPr>
          </a:p>
          <a:p>
            <a:pPr>
              <a:spcBef>
                <a:spcPts val="31"/>
              </a:spcBef>
            </a:pPr>
            <a:endParaRPr sz="1463">
              <a:latin typeface="Times New Roman"/>
              <a:cs typeface="Times New Roman"/>
            </a:endParaRPr>
          </a:p>
          <a:p>
            <a:pPr marL="9525"/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350" b="1" spc="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termina</a:t>
            </a:r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l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mej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350" b="1" spc="-23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camin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350" b="1" spc="-23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350" b="1" spc="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tr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vé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de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las</a:t>
            </a:r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re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sz="1350" b="1" spc="-2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para</a:t>
            </a:r>
            <a:endParaRPr sz="1350">
              <a:latin typeface="Calibri"/>
              <a:cs typeface="Calibri"/>
            </a:endParaRPr>
          </a:p>
          <a:p>
            <a:pPr marL="9525"/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hac</a:t>
            </a:r>
            <a:r>
              <a:rPr sz="1350" b="1" spc="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350" b="1" spc="-23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llega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350" b="1" spc="-23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los datos</a:t>
            </a:r>
            <a:r>
              <a:rPr sz="1350" b="1" spc="-1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su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sti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875">
              <a:latin typeface="Times New Roman"/>
              <a:cs typeface="Times New Roman"/>
            </a:endParaRPr>
          </a:p>
          <a:p>
            <a:pPr marL="9525"/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Contro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l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350" b="1" spc="-1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los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1350" b="1" spc="4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on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es</a:t>
            </a:r>
            <a:r>
              <a:rPr sz="1350" b="1" spc="-3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 h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ardware</a:t>
            </a:r>
            <a:r>
              <a:rPr sz="1350" b="1" spc="-2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y</a:t>
            </a:r>
            <a:r>
              <a:rPr sz="1350" b="1" spc="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l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dio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físic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endParaRPr sz="1350">
              <a:latin typeface="Calibri"/>
              <a:cs typeface="Calibri"/>
            </a:endParaRPr>
          </a:p>
          <a:p>
            <a:pPr marL="9525"/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q</a:t>
            </a:r>
            <a:r>
              <a:rPr sz="1350" b="1" spc="4" dirty="0">
                <a:solidFill>
                  <a:srgbClr val="454551"/>
                </a:solidFill>
                <a:latin typeface="Calibri"/>
                <a:cs typeface="Calibri"/>
              </a:rPr>
              <a:t>u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se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int</a:t>
            </a:r>
            <a:r>
              <a:rPr sz="1350" b="1" spc="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g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an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la</a:t>
            </a:r>
            <a:r>
              <a:rPr sz="1350" b="1" spc="-1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re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local.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28775" y="1928241"/>
            <a:ext cx="1587627" cy="32746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BC4A618-E315-4E0E-BE7C-10A6F4D01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1680" y="332656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9A075BE-7631-4DBC-BC6F-099E2CE99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772816"/>
            <a:ext cx="4036529" cy="2857318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02481" y="2348880"/>
            <a:ext cx="4036529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Modelo TCP/IP.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Funciones de las capas del modelo TCP/IP.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Protocolos TCP/IP.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54562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MX" altLang="es-MX" sz="2000" b="1" noProof="1">
                <a:solidFill>
                  <a:schemeClr val="accent6">
                    <a:lumMod val="75000"/>
                  </a:schemeClr>
                </a:solidFill>
              </a:rPr>
              <a:t>Modelo TCP/IP </a:t>
            </a: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fue desarrollado por el Departamento de Defensa de los Estados Unidos al final de los 60s’, para asegurar comunicaciones de datos aún en las peores circunstancias.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Desde entonces, TCP/IP se ha convertido en el método utilizado para las comunicaciones en </a:t>
            </a:r>
            <a:r>
              <a:rPr lang="es-MX" altLang="es-MX" sz="2000" b="1" noProof="1">
                <a:solidFill>
                  <a:schemeClr val="bg2">
                    <a:lumMod val="25000"/>
                  </a:schemeClr>
                </a:solidFill>
              </a:rPr>
              <a:t>Internet</a:t>
            </a: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263054"/>
            <a:ext cx="4910479" cy="18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5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6435" y="457200"/>
            <a:ext cx="53038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7864" y="1677888"/>
            <a:ext cx="5211763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Aplicación</a:t>
            </a:r>
          </a:p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Incluye todas funciones de las capas de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Aplicación, Presentación y Sesión del Modelo OSI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Representación de Datos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Encriptación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Control de Dialogo</a:t>
            </a:r>
          </a:p>
        </p:txBody>
      </p:sp>
      <p:graphicFrame>
        <p:nvGraphicFramePr>
          <p:cNvPr id="614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087379"/>
              </p:ext>
            </p:extLst>
          </p:nvPr>
        </p:nvGraphicFramePr>
        <p:xfrm>
          <a:off x="755576" y="2634208"/>
          <a:ext cx="246221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Imagen de mapa de bits" r:id="rId3" imgW="1609524" imgH="1743318" progId="Paint.Picture">
                  <p:embed/>
                </p:oleObj>
              </mc:Choice>
              <mc:Fallback>
                <p:oleObj name="Imagen de mapa de bits" r:id="rId3" imgW="1609524" imgH="17433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634208"/>
                        <a:ext cx="246221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69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400050"/>
            <a:ext cx="47704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5856" y="1700808"/>
            <a:ext cx="5383088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Transporte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Es responsable de l</a:t>
            </a:r>
            <a:r>
              <a:rPr lang="es-ES_tradnl" altLang="es-MX" sz="2000" dirty="0"/>
              <a:t>a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calidad de servicio (TCP)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Confiabilidad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Recuperación de Fallas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Acknowledgment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Control de Flujo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Orientado a Conexión</a:t>
            </a:r>
          </a:p>
        </p:txBody>
      </p:sp>
      <p:graphicFrame>
        <p:nvGraphicFramePr>
          <p:cNvPr id="717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902762"/>
              </p:ext>
            </p:extLst>
          </p:nvPr>
        </p:nvGraphicFramePr>
        <p:xfrm>
          <a:off x="899592" y="2695575"/>
          <a:ext cx="251460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Imagen de mapa de bits" r:id="rId4" imgW="1676634" imgH="1638529" progId="Paint.Picture">
                  <p:embed/>
                </p:oleObj>
              </mc:Choice>
              <mc:Fallback>
                <p:oleObj name="Imagen de mapa de bits" r:id="rId4" imgW="1676634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95575"/>
                        <a:ext cx="251460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897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476672"/>
            <a:ext cx="50752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3889" y="1907704"/>
            <a:ext cx="4392488" cy="3177480"/>
          </a:xfrm>
        </p:spPr>
        <p:txBody>
          <a:bodyPr/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Internet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Usa el protocolo IP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Determinación de Ruta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Conmutación de Paquetes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Direccionamiento</a:t>
            </a:r>
            <a:endParaRPr lang="es-ES_tradnl" altLang="es-MX" dirty="0"/>
          </a:p>
          <a:p>
            <a:pPr lvl="1"/>
            <a:endParaRPr lang="es-ES_tradnl" altLang="es-MX" dirty="0"/>
          </a:p>
        </p:txBody>
      </p:sp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1146175" y="2590800"/>
          <a:ext cx="22415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Imagen de mapa de bits" r:id="rId4" imgW="1552792" imgH="1638529" progId="Paint.Picture">
                  <p:embed/>
                </p:oleObj>
              </mc:Choice>
              <mc:Fallback>
                <p:oleObj name="Imagen de mapa de bits" r:id="rId4" imgW="1552792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2590800"/>
                        <a:ext cx="224155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08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404664"/>
            <a:ext cx="52276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0" y="1752600"/>
            <a:ext cx="5364163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Red 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(Host a Red)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Incluye las funciones de la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capa de Enlace de Datos y </a:t>
            </a:r>
            <a:r>
              <a:rPr lang="es-ES_tradnl" altLang="es-MX" sz="2000" b="1" dirty="0" err="1">
                <a:solidFill>
                  <a:schemeClr val="accent5">
                    <a:lumMod val="75000"/>
                  </a:schemeClr>
                </a:solidFill>
              </a:rPr>
              <a:t>Fisica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 del Modelo OSI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Tecnologías </a:t>
            </a: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WANs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 y </a:t>
            </a: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LANs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Se encarga de todos los procesos requeridos para realizar el enlace físico</a:t>
            </a:r>
          </a:p>
        </p:txBody>
      </p:sp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1214438" y="2590800"/>
          <a:ext cx="21383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Imagen de mapa de bits" r:id="rId3" imgW="1514686" imgH="1619476" progId="Paint.Picture">
                  <p:embed/>
                </p:oleObj>
              </mc:Choice>
              <mc:Fallback>
                <p:oleObj name="Imagen de mapa de bits" r:id="rId3" imgW="1514686" imgH="1619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590800"/>
                        <a:ext cx="21383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13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7611" y="476672"/>
            <a:ext cx="48466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7281" y="1772816"/>
            <a:ext cx="4911143" cy="3692624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FTP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-File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HTTP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-Hypertext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SMTP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-Simple Mail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DNS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-Domain Name Service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TFTP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-Trivial File Transfer Protocol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066800" y="2590800"/>
          <a:ext cx="246221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Imagen de mapa de bits" r:id="rId3" imgW="1609524" imgH="1743318" progId="Paint.Picture">
                  <p:embed/>
                </p:oleObj>
              </mc:Choice>
              <mc:Fallback>
                <p:oleObj name="Imagen de mapa de bits" r:id="rId3" imgW="1609524" imgH="17433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246221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22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907160"/>
            <a:ext cx="3934786" cy="2042120"/>
          </a:xfrm>
          <a:prstGeom prst="rect">
            <a:avLst/>
          </a:prstGeom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457200"/>
            <a:ext cx="46180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2114855"/>
            <a:ext cx="5023047" cy="1964432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TCP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-Transmission Control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UDP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-User Datagram Protocol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670002"/>
              </p:ext>
            </p:extLst>
          </p:nvPr>
        </p:nvGraphicFramePr>
        <p:xfrm>
          <a:off x="1143000" y="2470770"/>
          <a:ext cx="251460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Imagen de mapa de bits" r:id="rId4" imgW="1676634" imgH="1638529" progId="Paint.Picture">
                  <p:embed/>
                </p:oleObj>
              </mc:Choice>
              <mc:Fallback>
                <p:oleObj name="Imagen de mapa de bits" r:id="rId4" imgW="1676634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70770"/>
                        <a:ext cx="251460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759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707</Words>
  <Application>Microsoft Office PowerPoint</Application>
  <PresentationFormat>Presentación en pantalla (4:3)</PresentationFormat>
  <Paragraphs>103</Paragraphs>
  <Slides>19</Slides>
  <Notes>9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Dom Casual</vt:lpstr>
      <vt:lpstr>Times New Roman</vt:lpstr>
      <vt:lpstr>Wingdings</vt:lpstr>
      <vt:lpstr>Tema de Office</vt:lpstr>
      <vt:lpstr>Imagen de mapa de bits</vt:lpstr>
      <vt:lpstr>TC 2006B  Interconexión de dispositivos</vt:lpstr>
      <vt:lpstr>Presentación de PowerPoint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 Protocolos</vt:lpstr>
      <vt:lpstr>Modelo OSI vs TCP/IP</vt:lpstr>
      <vt:lpstr>Modelo OSI vs TCP/IP Unidades de datos de protocolo (PDU)</vt:lpstr>
      <vt:lpstr>Modelo OSI vs TCP/IP Protocolos</vt:lpstr>
      <vt:lpstr>Presentación de PowerPoint</vt:lpstr>
      <vt:lpstr>Presentación de PowerPoint</vt:lpstr>
      <vt:lpstr>Presentación de PowerPoint</vt:lpstr>
      <vt:lpstr>Modelo TCP/IP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92</cp:revision>
  <dcterms:created xsi:type="dcterms:W3CDTF">2013-06-11T22:32:36Z</dcterms:created>
  <dcterms:modified xsi:type="dcterms:W3CDTF">2022-05-17T01:44:03Z</dcterms:modified>
</cp:coreProperties>
</file>