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322" r:id="rId3"/>
    <p:sldId id="324" r:id="rId4"/>
    <p:sldId id="323" r:id="rId5"/>
    <p:sldId id="325" r:id="rId6"/>
    <p:sldId id="326"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200"/>
    <a:srgbClr val="050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2819" autoAdjust="0"/>
  </p:normalViewPr>
  <p:slideViewPr>
    <p:cSldViewPr>
      <p:cViewPr varScale="1">
        <p:scale>
          <a:sx n="59" d="100"/>
          <a:sy n="59" d="100"/>
        </p:scale>
        <p:origin x="143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30/05/2022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66515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7925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73817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2493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22188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30/05/2022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30/05/2022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30/05/2022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30/05/2022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30/05/2022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30/05/2022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30/05/2022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30/05/2022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548680"/>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297360" y="2304455"/>
            <a:ext cx="6400800" cy="1249288"/>
          </a:xfrm>
        </p:spPr>
        <p:txBody>
          <a:bodyPr rtlCol="0">
            <a:normAutofit/>
          </a:bodyPr>
          <a:lstStyle/>
          <a:p>
            <a:pPr eaLnBrk="1" fontAlgn="auto" hangingPunct="1">
              <a:spcAft>
                <a:spcPts val="0"/>
              </a:spcAft>
              <a:defRPr/>
            </a:pPr>
            <a:r>
              <a:rPr lang="es-MX" b="1" dirty="0" err="1">
                <a:solidFill>
                  <a:schemeClr val="accent4">
                    <a:lumMod val="50000"/>
                  </a:schemeClr>
                </a:solidFill>
              </a:rPr>
              <a:t>Secure</a:t>
            </a:r>
            <a:r>
              <a:rPr lang="es-MX" b="1" dirty="0">
                <a:solidFill>
                  <a:schemeClr val="accent4">
                    <a:lumMod val="50000"/>
                  </a:schemeClr>
                </a:solidFill>
              </a:rPr>
              <a:t> </a:t>
            </a:r>
            <a:r>
              <a:rPr lang="es-MX" b="1" dirty="0" err="1">
                <a:solidFill>
                  <a:schemeClr val="accent4">
                    <a:lumMod val="50000"/>
                  </a:schemeClr>
                </a:solidFill>
              </a:rPr>
              <a:t>SHell</a:t>
            </a:r>
            <a:r>
              <a:rPr lang="es-MX" b="1" dirty="0">
                <a:solidFill>
                  <a:schemeClr val="accent4">
                    <a:lumMod val="50000"/>
                  </a:schemeClr>
                </a:solidFill>
              </a:rPr>
              <a:t> (SSH)</a:t>
            </a:r>
          </a:p>
          <a:p>
            <a:pPr eaLnBrk="1" fontAlgn="auto" hangingPunct="1">
              <a:spcAft>
                <a:spcPts val="0"/>
              </a:spcAft>
              <a:defRPr/>
            </a:pPr>
            <a:r>
              <a:rPr lang="es-MX" sz="2000" dirty="0">
                <a:solidFill>
                  <a:schemeClr val="accent4">
                    <a:lumMod val="50000"/>
                  </a:schemeClr>
                </a:solidFill>
              </a:rPr>
              <a:t>Tecnológico de Monterrey, Campus Querétaro</a:t>
            </a:r>
          </a:p>
        </p:txBody>
      </p:sp>
      <p:pic>
        <p:nvPicPr>
          <p:cNvPr id="6" name="Imagen 5" descr="Interfaz de usuario gráfica, Texto, Aplicación&#10;&#10;Descripción generada automáticamente">
            <a:extLst>
              <a:ext uri="{FF2B5EF4-FFF2-40B4-BE49-F238E27FC236}">
                <a16:creationId xmlns:a16="http://schemas.microsoft.com/office/drawing/2014/main" id="{364602A9-3F2C-46F4-98E4-8284C7948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079" y="3585367"/>
            <a:ext cx="6707362" cy="2098446"/>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61F062CC-B1F1-4898-90E3-65665EC625FD}"/>
              </a:ext>
            </a:extLst>
          </p:cNvPr>
          <p:cNvSpPr txBox="1">
            <a:spLocks noChangeArrowheads="1"/>
          </p:cNvSpPr>
          <p:nvPr/>
        </p:nvSpPr>
        <p:spPr>
          <a:xfrm>
            <a:off x="89756" y="25115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err="1">
                <a:solidFill>
                  <a:schemeClr val="accent4">
                    <a:lumMod val="50000"/>
                  </a:schemeClr>
                </a:solidFill>
                <a:effectLst>
                  <a:outerShdw blurRad="38100" dist="38100" dir="2700000" algn="tl">
                    <a:srgbClr val="C0C0C0"/>
                  </a:outerShdw>
                </a:effectLst>
                <a:latin typeface="Dom Casual" charset="0"/>
              </a:rPr>
              <a:t>Secure</a:t>
            </a:r>
            <a:r>
              <a:rPr lang="es-ES_tradnl" sz="3200" b="1" dirty="0">
                <a:solidFill>
                  <a:schemeClr val="accent4">
                    <a:lumMod val="50000"/>
                  </a:schemeClr>
                </a:solidFill>
                <a:effectLst>
                  <a:outerShdw blurRad="38100" dist="38100" dir="2700000" algn="tl">
                    <a:srgbClr val="C0C0C0"/>
                  </a:outerShdw>
                </a:effectLst>
                <a:latin typeface="Dom Casual" charset="0"/>
              </a:rPr>
              <a:t> Shell (SSH)</a:t>
            </a:r>
            <a:endParaRPr lang="es-ES_tradnl" sz="2400" b="1" dirty="0">
              <a:solidFill>
                <a:schemeClr val="accent5">
                  <a:lumMod val="75000"/>
                </a:schemeClr>
              </a:solidFill>
              <a:effectLst>
                <a:outerShdw blurRad="38100" dist="38100" dir="2700000" algn="tl">
                  <a:srgbClr val="C0C0C0"/>
                </a:outerShdw>
              </a:effectLst>
              <a:latin typeface="Dom Casual" charset="0"/>
            </a:endParaRPr>
          </a:p>
        </p:txBody>
      </p:sp>
      <p:sp>
        <p:nvSpPr>
          <p:cNvPr id="6" name="CuadroTexto 5">
            <a:extLst>
              <a:ext uri="{FF2B5EF4-FFF2-40B4-BE49-F238E27FC236}">
                <a16:creationId xmlns:a16="http://schemas.microsoft.com/office/drawing/2014/main" id="{FBC8C66D-776E-408A-9495-3C894A9CF2CE}"/>
              </a:ext>
            </a:extLst>
          </p:cNvPr>
          <p:cNvSpPr txBox="1"/>
          <p:nvPr/>
        </p:nvSpPr>
        <p:spPr>
          <a:xfrm>
            <a:off x="1115616" y="1556792"/>
            <a:ext cx="7272808" cy="1709571"/>
          </a:xfrm>
          <a:prstGeom prst="rect">
            <a:avLst/>
          </a:prstGeom>
          <a:noFill/>
        </p:spPr>
        <p:txBody>
          <a:bodyPr wrap="square">
            <a:spAutoFit/>
          </a:bodyPr>
          <a:lstStyle/>
          <a:p>
            <a:pPr algn="just">
              <a:lnSpc>
                <a:spcPct val="150000"/>
              </a:lnSpc>
            </a:pPr>
            <a:r>
              <a:rPr lang="es-ES" b="1" i="0" dirty="0">
                <a:solidFill>
                  <a:schemeClr val="bg2">
                    <a:lumMod val="25000"/>
                  </a:schemeClr>
                </a:solidFill>
                <a:effectLst/>
                <a:latin typeface="arial" panose="020B0604020202020204" pitchFamily="34" charset="0"/>
              </a:rPr>
              <a:t>SSH</a:t>
            </a:r>
            <a:r>
              <a:rPr lang="es-ES" b="0" i="0" dirty="0">
                <a:solidFill>
                  <a:schemeClr val="bg2">
                    <a:lumMod val="25000"/>
                  </a:schemeClr>
                </a:solidFill>
                <a:effectLst/>
                <a:latin typeface="arial" panose="020B0604020202020204" pitchFamily="34" charset="0"/>
              </a:rPr>
              <a:t> (o </a:t>
            </a:r>
            <a:r>
              <a:rPr lang="es-ES" b="0" i="0" dirty="0" err="1">
                <a:solidFill>
                  <a:schemeClr val="bg2">
                    <a:lumMod val="25000"/>
                  </a:schemeClr>
                </a:solidFill>
                <a:effectLst/>
                <a:latin typeface="arial" panose="020B0604020202020204" pitchFamily="34" charset="0"/>
              </a:rPr>
              <a:t>Secure</a:t>
            </a:r>
            <a:r>
              <a:rPr lang="es-ES" b="0" i="0" dirty="0">
                <a:solidFill>
                  <a:schemeClr val="bg2">
                    <a:lumMod val="25000"/>
                  </a:schemeClr>
                </a:solidFill>
                <a:effectLst/>
                <a:latin typeface="arial" panose="020B0604020202020204" pitchFamily="34" charset="0"/>
              </a:rPr>
              <a:t> </a:t>
            </a:r>
            <a:r>
              <a:rPr lang="es-ES" b="0" i="0" dirty="0" err="1">
                <a:solidFill>
                  <a:schemeClr val="bg2">
                    <a:lumMod val="25000"/>
                  </a:schemeClr>
                </a:solidFill>
                <a:effectLst/>
                <a:latin typeface="arial" panose="020B0604020202020204" pitchFamily="34" charset="0"/>
              </a:rPr>
              <a:t>SHell</a:t>
            </a:r>
            <a:r>
              <a:rPr lang="es-ES" b="0" i="0" dirty="0">
                <a:solidFill>
                  <a:schemeClr val="bg2">
                    <a:lumMod val="25000"/>
                  </a:schemeClr>
                </a:solidFill>
                <a:effectLst/>
                <a:latin typeface="arial" panose="020B0604020202020204" pitchFamily="34" charset="0"/>
              </a:rPr>
              <a:t>) es el nombre de un protocolo y del programa que lo implementa cuya principal función es el acceso remoto a un servidor por medio de un canal seguro en el que toda la información está cifrada.</a:t>
            </a:r>
            <a:endParaRPr lang="es-MX" dirty="0">
              <a:solidFill>
                <a:schemeClr val="bg2">
                  <a:lumMod val="25000"/>
                </a:schemeClr>
              </a:solidFill>
            </a:endParaRPr>
          </a:p>
        </p:txBody>
      </p:sp>
      <p:pic>
        <p:nvPicPr>
          <p:cNvPr id="7" name="Imagen 6" descr="Interfaz de usuario gráfica, Texto, Aplicación&#10;&#10;Descripción generada automáticamente">
            <a:extLst>
              <a:ext uri="{FF2B5EF4-FFF2-40B4-BE49-F238E27FC236}">
                <a16:creationId xmlns:a16="http://schemas.microsoft.com/office/drawing/2014/main" id="{781A470F-FEF0-4EE4-B846-E801B7173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587" y="3591638"/>
            <a:ext cx="6707362" cy="20984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61F062CC-B1F1-4898-90E3-65665EC625FD}"/>
              </a:ext>
            </a:extLst>
          </p:cNvPr>
          <p:cNvSpPr txBox="1">
            <a:spLocks noChangeArrowheads="1"/>
          </p:cNvSpPr>
          <p:nvPr/>
        </p:nvSpPr>
        <p:spPr>
          <a:xfrm>
            <a:off x="18298" y="286586"/>
            <a:ext cx="8964488"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Configuración de SSH para la administración remota</a:t>
            </a:r>
            <a:endParaRPr lang="es-ES_tradnl" sz="2400" b="1" dirty="0">
              <a:solidFill>
                <a:schemeClr val="accent5">
                  <a:lumMod val="75000"/>
                </a:schemeClr>
              </a:solidFill>
              <a:effectLst>
                <a:outerShdw blurRad="38100" dist="38100" dir="2700000" algn="tl">
                  <a:srgbClr val="C0C0C0"/>
                </a:outerShdw>
              </a:effectLst>
              <a:latin typeface="Dom Casual" charset="0"/>
            </a:endParaRPr>
          </a:p>
        </p:txBody>
      </p:sp>
      <p:sp>
        <p:nvSpPr>
          <p:cNvPr id="8" name="CuadroTexto 7">
            <a:extLst>
              <a:ext uri="{FF2B5EF4-FFF2-40B4-BE49-F238E27FC236}">
                <a16:creationId xmlns:a16="http://schemas.microsoft.com/office/drawing/2014/main" id="{413BFF53-BD00-4F44-945C-69AF134B783E}"/>
              </a:ext>
            </a:extLst>
          </p:cNvPr>
          <p:cNvSpPr txBox="1"/>
          <p:nvPr/>
        </p:nvSpPr>
        <p:spPr>
          <a:xfrm>
            <a:off x="467544" y="1369011"/>
            <a:ext cx="8064896" cy="1077218"/>
          </a:xfrm>
          <a:prstGeom prst="rect">
            <a:avLst/>
          </a:prstGeom>
          <a:noFill/>
        </p:spPr>
        <p:txBody>
          <a:bodyPr wrap="square">
            <a:spAutoFit/>
          </a:bodyPr>
          <a:lstStyle/>
          <a:p>
            <a:pPr algn="just" fontAlgn="base">
              <a:spcAft>
                <a:spcPts val="1200"/>
              </a:spcAft>
            </a:pPr>
            <a:r>
              <a:rPr lang="es-ES" b="1" i="0" dirty="0">
                <a:solidFill>
                  <a:schemeClr val="accent5">
                    <a:lumMod val="75000"/>
                  </a:schemeClr>
                </a:solidFill>
                <a:effectLst/>
              </a:rPr>
              <a:t>Paso 1: Configurar el dominio IP</a:t>
            </a:r>
            <a:endParaRPr lang="es-ES" b="0" i="0" dirty="0">
              <a:solidFill>
                <a:schemeClr val="accent5">
                  <a:lumMod val="75000"/>
                </a:schemeClr>
              </a:solidFill>
              <a:effectLst/>
            </a:endParaRPr>
          </a:p>
          <a:p>
            <a:pPr algn="just" fontAlgn="base"/>
            <a:r>
              <a:rPr lang="es-ES" b="0" i="0" dirty="0">
                <a:solidFill>
                  <a:srgbClr val="444340"/>
                </a:solidFill>
                <a:effectLst/>
                <a:cs typeface="Arial" panose="020B0604020202020204" pitchFamily="34" charset="0"/>
              </a:rPr>
              <a:t>Configure el nombre de dominio IP de la red mediante el comando </a:t>
            </a:r>
            <a:r>
              <a:rPr lang="es-ES" b="1" i="0" dirty="0" err="1">
                <a:solidFill>
                  <a:schemeClr val="accent6">
                    <a:lumMod val="75000"/>
                  </a:schemeClr>
                </a:solidFill>
                <a:effectLst/>
                <a:cs typeface="Arial" panose="020B0604020202020204" pitchFamily="34" charset="0"/>
              </a:rPr>
              <a:t>ip</a:t>
            </a:r>
            <a:r>
              <a:rPr lang="es-ES" b="1" i="0" dirty="0">
                <a:solidFill>
                  <a:schemeClr val="accent6">
                    <a:lumMod val="75000"/>
                  </a:schemeClr>
                </a:solidFill>
                <a:effectLst/>
                <a:cs typeface="Arial" panose="020B0604020202020204" pitchFamily="34" charset="0"/>
              </a:rPr>
              <a:t> </a:t>
            </a:r>
            <a:r>
              <a:rPr lang="es-ES" b="1" i="0" dirty="0" err="1">
                <a:solidFill>
                  <a:schemeClr val="accent6">
                    <a:lumMod val="75000"/>
                  </a:schemeClr>
                </a:solidFill>
                <a:effectLst/>
                <a:cs typeface="Arial" panose="020B0604020202020204" pitchFamily="34" charset="0"/>
              </a:rPr>
              <a:t>domain-name</a:t>
            </a:r>
            <a:r>
              <a:rPr lang="es-ES" b="0" i="0" dirty="0">
                <a:solidFill>
                  <a:srgbClr val="444340"/>
                </a:solidFill>
                <a:effectLst/>
                <a:cs typeface="Arial" panose="020B0604020202020204" pitchFamily="34" charset="0"/>
              </a:rPr>
              <a:t>. En la figura, el valor del nombre de dominio es </a:t>
            </a:r>
            <a:r>
              <a:rPr lang="es-ES" b="1" i="0" dirty="0">
                <a:solidFill>
                  <a:srgbClr val="444340"/>
                </a:solidFill>
                <a:effectLst/>
                <a:cs typeface="Arial" panose="020B0604020202020204" pitchFamily="34" charset="0"/>
              </a:rPr>
              <a:t>cisco.com</a:t>
            </a:r>
            <a:r>
              <a:rPr lang="es-ES" b="0" i="0" dirty="0">
                <a:solidFill>
                  <a:srgbClr val="444340"/>
                </a:solidFill>
                <a:effectLst/>
                <a:cs typeface="Arial" panose="020B0604020202020204" pitchFamily="34" charset="0"/>
              </a:rPr>
              <a:t>.</a:t>
            </a:r>
          </a:p>
        </p:txBody>
      </p:sp>
      <p:pic>
        <p:nvPicPr>
          <p:cNvPr id="4" name="Imagen 3">
            <a:extLst>
              <a:ext uri="{FF2B5EF4-FFF2-40B4-BE49-F238E27FC236}">
                <a16:creationId xmlns:a16="http://schemas.microsoft.com/office/drawing/2014/main" id="{ECB922BC-1C62-458C-9C4A-F48B80482A28}"/>
              </a:ext>
            </a:extLst>
          </p:cNvPr>
          <p:cNvPicPr>
            <a:picLocks noChangeAspect="1"/>
          </p:cNvPicPr>
          <p:nvPr/>
        </p:nvPicPr>
        <p:blipFill>
          <a:blip r:embed="rId3"/>
          <a:stretch>
            <a:fillRect/>
          </a:stretch>
        </p:blipFill>
        <p:spPr>
          <a:xfrm>
            <a:off x="1761554" y="2542661"/>
            <a:ext cx="5476875" cy="4000500"/>
          </a:xfrm>
          <a:prstGeom prst="rect">
            <a:avLst/>
          </a:prstGeom>
        </p:spPr>
      </p:pic>
    </p:spTree>
    <p:extLst>
      <p:ext uri="{BB962C8B-B14F-4D97-AF65-F5344CB8AC3E}">
        <p14:creationId xmlns:p14="http://schemas.microsoft.com/office/powerpoint/2010/main" val="274596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61F062CC-B1F1-4898-90E3-65665EC625FD}"/>
              </a:ext>
            </a:extLst>
          </p:cNvPr>
          <p:cNvSpPr txBox="1">
            <a:spLocks noChangeArrowheads="1"/>
          </p:cNvSpPr>
          <p:nvPr/>
        </p:nvSpPr>
        <p:spPr>
          <a:xfrm>
            <a:off x="0" y="122399"/>
            <a:ext cx="8964488"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Configuración de SSH para la administración remota</a:t>
            </a:r>
            <a:endParaRPr lang="es-ES_tradnl" sz="2400" b="1" dirty="0">
              <a:solidFill>
                <a:schemeClr val="accent5">
                  <a:lumMod val="75000"/>
                </a:schemeClr>
              </a:solidFill>
              <a:effectLst>
                <a:outerShdw blurRad="38100" dist="38100" dir="2700000" algn="tl">
                  <a:srgbClr val="C0C0C0"/>
                </a:outerShdw>
              </a:effectLst>
              <a:latin typeface="Dom Casual" charset="0"/>
            </a:endParaRPr>
          </a:p>
        </p:txBody>
      </p:sp>
      <p:sp>
        <p:nvSpPr>
          <p:cNvPr id="8" name="CuadroTexto 7">
            <a:extLst>
              <a:ext uri="{FF2B5EF4-FFF2-40B4-BE49-F238E27FC236}">
                <a16:creationId xmlns:a16="http://schemas.microsoft.com/office/drawing/2014/main" id="{413BFF53-BD00-4F44-945C-69AF134B783E}"/>
              </a:ext>
            </a:extLst>
          </p:cNvPr>
          <p:cNvSpPr txBox="1"/>
          <p:nvPr/>
        </p:nvSpPr>
        <p:spPr>
          <a:xfrm>
            <a:off x="467541" y="1236578"/>
            <a:ext cx="8352929" cy="1908215"/>
          </a:xfrm>
          <a:prstGeom prst="rect">
            <a:avLst/>
          </a:prstGeom>
          <a:noFill/>
        </p:spPr>
        <p:txBody>
          <a:bodyPr wrap="square">
            <a:spAutoFit/>
          </a:bodyPr>
          <a:lstStyle/>
          <a:p>
            <a:pPr algn="just" fontAlgn="base">
              <a:spcAft>
                <a:spcPts val="1200"/>
              </a:spcAft>
            </a:pPr>
            <a:r>
              <a:rPr lang="es-ES" b="1" i="0" dirty="0">
                <a:solidFill>
                  <a:schemeClr val="accent5">
                    <a:lumMod val="75000"/>
                  </a:schemeClr>
                </a:solidFill>
                <a:effectLst/>
              </a:rPr>
              <a:t>Paso </a:t>
            </a:r>
            <a:r>
              <a:rPr lang="es-ES" b="1" dirty="0">
                <a:solidFill>
                  <a:schemeClr val="accent5">
                    <a:lumMod val="75000"/>
                  </a:schemeClr>
                </a:solidFill>
              </a:rPr>
              <a:t>2</a:t>
            </a:r>
            <a:r>
              <a:rPr lang="es-ES" b="1" i="0" dirty="0">
                <a:solidFill>
                  <a:schemeClr val="accent5">
                    <a:lumMod val="75000"/>
                  </a:schemeClr>
                </a:solidFill>
                <a:effectLst/>
              </a:rPr>
              <a:t>: Generar claves RSA</a:t>
            </a:r>
            <a:endParaRPr lang="es-ES" b="0" i="0" dirty="0">
              <a:solidFill>
                <a:schemeClr val="accent5">
                  <a:lumMod val="75000"/>
                </a:schemeClr>
              </a:solidFill>
              <a:effectLst/>
            </a:endParaRPr>
          </a:p>
          <a:p>
            <a:pPr algn="just" fontAlgn="base"/>
            <a:r>
              <a:rPr lang="es-ES" b="0" i="0" dirty="0">
                <a:solidFill>
                  <a:srgbClr val="444340"/>
                </a:solidFill>
                <a:effectLst/>
                <a:cs typeface="Arial" panose="020B0604020202020204" pitchFamily="34" charset="0"/>
              </a:rPr>
              <a:t>La creación de claves RSA habilita SSH automáticamente. Use el comando </a:t>
            </a:r>
            <a:r>
              <a:rPr lang="es-ES" b="1" i="0" dirty="0" err="1">
                <a:solidFill>
                  <a:schemeClr val="accent6">
                    <a:lumMod val="75000"/>
                  </a:schemeClr>
                </a:solidFill>
                <a:effectLst/>
                <a:cs typeface="Arial" panose="020B0604020202020204" pitchFamily="34" charset="0"/>
              </a:rPr>
              <a:t>crypto</a:t>
            </a:r>
            <a:r>
              <a:rPr lang="es-ES" b="1" i="0" dirty="0">
                <a:solidFill>
                  <a:schemeClr val="accent6">
                    <a:lumMod val="75000"/>
                  </a:schemeClr>
                </a:solidFill>
                <a:effectLst/>
                <a:cs typeface="Arial" panose="020B0604020202020204" pitchFamily="34" charset="0"/>
              </a:rPr>
              <a:t> </a:t>
            </a:r>
            <a:r>
              <a:rPr lang="es-ES" b="1" i="0" dirty="0" err="1">
                <a:solidFill>
                  <a:schemeClr val="accent6">
                    <a:lumMod val="75000"/>
                  </a:schemeClr>
                </a:solidFill>
                <a:effectLst/>
                <a:cs typeface="Arial" panose="020B0604020202020204" pitchFamily="34" charset="0"/>
              </a:rPr>
              <a:t>key</a:t>
            </a:r>
            <a:r>
              <a:rPr lang="es-ES" b="1" i="0" dirty="0">
                <a:solidFill>
                  <a:schemeClr val="accent6">
                    <a:lumMod val="75000"/>
                  </a:schemeClr>
                </a:solidFill>
                <a:effectLst/>
                <a:cs typeface="Arial" panose="020B0604020202020204" pitchFamily="34" charset="0"/>
              </a:rPr>
              <a:t> </a:t>
            </a:r>
            <a:r>
              <a:rPr lang="es-ES" b="1" i="0" dirty="0" err="1">
                <a:solidFill>
                  <a:schemeClr val="accent6">
                    <a:lumMod val="75000"/>
                  </a:schemeClr>
                </a:solidFill>
                <a:effectLst/>
                <a:cs typeface="Arial" panose="020B0604020202020204" pitchFamily="34" charset="0"/>
              </a:rPr>
              <a:t>generate</a:t>
            </a:r>
            <a:r>
              <a:rPr lang="es-ES" b="1" i="0" dirty="0">
                <a:solidFill>
                  <a:schemeClr val="accent6">
                    <a:lumMod val="75000"/>
                  </a:schemeClr>
                </a:solidFill>
                <a:effectLst/>
                <a:cs typeface="Arial" panose="020B0604020202020204" pitchFamily="34" charset="0"/>
              </a:rPr>
              <a:t> </a:t>
            </a:r>
            <a:r>
              <a:rPr lang="es-ES" b="1" i="0" dirty="0" err="1">
                <a:solidFill>
                  <a:schemeClr val="accent6">
                    <a:lumMod val="75000"/>
                  </a:schemeClr>
                </a:solidFill>
                <a:effectLst/>
                <a:cs typeface="Arial" panose="020B0604020202020204" pitchFamily="34" charset="0"/>
              </a:rPr>
              <a:t>rsa</a:t>
            </a:r>
            <a:r>
              <a:rPr lang="es-ES" b="0" i="0" dirty="0">
                <a:solidFill>
                  <a:srgbClr val="444340"/>
                </a:solidFill>
                <a:effectLst/>
                <a:cs typeface="Arial" panose="020B0604020202020204" pitchFamily="34" charset="0"/>
              </a:rPr>
              <a:t> del modo de configuración global para habilitar el servidor SSH en el switch y generar un par de claves RSA. Al crear claves RSA, se solicita al administrador que introduzca una longitud de módulo. La configuración de ejemplo en la figura utiliza un tamaño de módulo de 1024 bits. </a:t>
            </a:r>
          </a:p>
        </p:txBody>
      </p:sp>
      <p:pic>
        <p:nvPicPr>
          <p:cNvPr id="4" name="Imagen 3">
            <a:extLst>
              <a:ext uri="{FF2B5EF4-FFF2-40B4-BE49-F238E27FC236}">
                <a16:creationId xmlns:a16="http://schemas.microsoft.com/office/drawing/2014/main" id="{ECB922BC-1C62-458C-9C4A-F48B80482A28}"/>
              </a:ext>
            </a:extLst>
          </p:cNvPr>
          <p:cNvPicPr>
            <a:picLocks noChangeAspect="1"/>
          </p:cNvPicPr>
          <p:nvPr/>
        </p:nvPicPr>
        <p:blipFill>
          <a:blip r:embed="rId3"/>
          <a:stretch>
            <a:fillRect/>
          </a:stretch>
        </p:blipFill>
        <p:spPr>
          <a:xfrm>
            <a:off x="2195736" y="3173011"/>
            <a:ext cx="4877356" cy="3562590"/>
          </a:xfrm>
          <a:prstGeom prst="rect">
            <a:avLst/>
          </a:prstGeom>
        </p:spPr>
      </p:pic>
    </p:spTree>
    <p:extLst>
      <p:ext uri="{BB962C8B-B14F-4D97-AF65-F5344CB8AC3E}">
        <p14:creationId xmlns:p14="http://schemas.microsoft.com/office/powerpoint/2010/main" val="374566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CB922BC-1C62-458C-9C4A-F48B80482A28}"/>
              </a:ext>
            </a:extLst>
          </p:cNvPr>
          <p:cNvPicPr>
            <a:picLocks noChangeAspect="1"/>
          </p:cNvPicPr>
          <p:nvPr/>
        </p:nvPicPr>
        <p:blipFill>
          <a:blip r:embed="rId3"/>
          <a:stretch>
            <a:fillRect/>
          </a:stretch>
        </p:blipFill>
        <p:spPr>
          <a:xfrm>
            <a:off x="1869566" y="2739961"/>
            <a:ext cx="5476875" cy="4000500"/>
          </a:xfrm>
          <a:prstGeom prst="rect">
            <a:avLst/>
          </a:prstGeom>
        </p:spPr>
      </p:pic>
      <p:sp>
        <p:nvSpPr>
          <p:cNvPr id="21" name="Rectangle 2">
            <a:extLst>
              <a:ext uri="{FF2B5EF4-FFF2-40B4-BE49-F238E27FC236}">
                <a16:creationId xmlns:a16="http://schemas.microsoft.com/office/drawing/2014/main" id="{61F062CC-B1F1-4898-90E3-65665EC625FD}"/>
              </a:ext>
            </a:extLst>
          </p:cNvPr>
          <p:cNvSpPr txBox="1">
            <a:spLocks noChangeArrowheads="1"/>
          </p:cNvSpPr>
          <p:nvPr/>
        </p:nvSpPr>
        <p:spPr>
          <a:xfrm>
            <a:off x="18298" y="286586"/>
            <a:ext cx="8964488"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Configuración de SSH para la administración remota</a:t>
            </a:r>
            <a:endParaRPr lang="es-ES_tradnl" sz="2400" b="1" dirty="0">
              <a:solidFill>
                <a:schemeClr val="accent5">
                  <a:lumMod val="75000"/>
                </a:schemeClr>
              </a:solidFill>
              <a:effectLst>
                <a:outerShdw blurRad="38100" dist="38100" dir="2700000" algn="tl">
                  <a:srgbClr val="C0C0C0"/>
                </a:outerShdw>
              </a:effectLst>
              <a:latin typeface="Dom Casual" charset="0"/>
            </a:endParaRPr>
          </a:p>
        </p:txBody>
      </p:sp>
      <p:sp>
        <p:nvSpPr>
          <p:cNvPr id="8" name="CuadroTexto 7">
            <a:extLst>
              <a:ext uri="{FF2B5EF4-FFF2-40B4-BE49-F238E27FC236}">
                <a16:creationId xmlns:a16="http://schemas.microsoft.com/office/drawing/2014/main" id="{413BFF53-BD00-4F44-945C-69AF134B783E}"/>
              </a:ext>
            </a:extLst>
          </p:cNvPr>
          <p:cNvSpPr txBox="1"/>
          <p:nvPr/>
        </p:nvSpPr>
        <p:spPr>
          <a:xfrm>
            <a:off x="467544" y="1369011"/>
            <a:ext cx="8280920" cy="1431161"/>
          </a:xfrm>
          <a:prstGeom prst="rect">
            <a:avLst/>
          </a:prstGeom>
          <a:noFill/>
        </p:spPr>
        <p:txBody>
          <a:bodyPr wrap="square">
            <a:spAutoFit/>
          </a:bodyPr>
          <a:lstStyle/>
          <a:p>
            <a:pPr algn="just" fontAlgn="base">
              <a:spcAft>
                <a:spcPts val="1200"/>
              </a:spcAft>
            </a:pPr>
            <a:r>
              <a:rPr lang="es-ES" b="1" i="0" dirty="0">
                <a:solidFill>
                  <a:schemeClr val="accent5">
                    <a:lumMod val="75000"/>
                  </a:schemeClr>
                </a:solidFill>
                <a:effectLst/>
              </a:rPr>
              <a:t>Paso 3: Configurar la autenticación del usuario</a:t>
            </a:r>
            <a:endParaRPr lang="es-ES" b="0" i="0" dirty="0">
              <a:solidFill>
                <a:schemeClr val="accent5">
                  <a:lumMod val="75000"/>
                </a:schemeClr>
              </a:solidFill>
              <a:effectLst/>
            </a:endParaRPr>
          </a:p>
          <a:p>
            <a:pPr algn="just" fontAlgn="base"/>
            <a:r>
              <a:rPr lang="es-ES" b="0" i="0" dirty="0">
                <a:solidFill>
                  <a:srgbClr val="444340"/>
                </a:solidFill>
                <a:effectLst/>
                <a:cs typeface="Arial" panose="020B0604020202020204" pitchFamily="34" charset="0"/>
              </a:rPr>
              <a:t>El servidor SSH puede autenticar a los usuarios localmente. </a:t>
            </a:r>
            <a:r>
              <a:rPr lang="es-ES" dirty="0">
                <a:solidFill>
                  <a:srgbClr val="444340"/>
                </a:solidFill>
                <a:cs typeface="Arial" panose="020B0604020202020204" pitchFamily="34" charset="0"/>
              </a:rPr>
              <a:t>Con el comando </a:t>
            </a:r>
            <a:r>
              <a:rPr lang="es-ES" b="1" dirty="0" err="1">
                <a:solidFill>
                  <a:schemeClr val="accent6">
                    <a:lumMod val="75000"/>
                  </a:schemeClr>
                </a:solidFill>
                <a:cs typeface="Arial" panose="020B0604020202020204" pitchFamily="34" charset="0"/>
              </a:rPr>
              <a:t>username</a:t>
            </a:r>
            <a:r>
              <a:rPr lang="es-ES" b="0" i="0" dirty="0">
                <a:solidFill>
                  <a:srgbClr val="444340"/>
                </a:solidFill>
                <a:effectLst/>
                <a:cs typeface="Arial" panose="020B0604020202020204" pitchFamily="34" charset="0"/>
              </a:rPr>
              <a:t>, cree el nombre del usuario y contraseña </a:t>
            </a:r>
          </a:p>
          <a:p>
            <a:pPr algn="just" fontAlgn="base">
              <a:spcBef>
                <a:spcPts val="600"/>
              </a:spcBef>
            </a:pPr>
            <a:r>
              <a:rPr lang="es-ES" b="1" dirty="0" err="1">
                <a:solidFill>
                  <a:schemeClr val="accent6">
                    <a:lumMod val="75000"/>
                  </a:schemeClr>
                </a:solidFill>
                <a:effectLst/>
                <a:cs typeface="Arial" panose="020B0604020202020204" pitchFamily="34" charset="0"/>
              </a:rPr>
              <a:t>username</a:t>
            </a:r>
            <a:r>
              <a:rPr lang="es-ES" b="1" dirty="0">
                <a:solidFill>
                  <a:srgbClr val="444340"/>
                </a:solidFill>
                <a:effectLst/>
                <a:cs typeface="Arial" panose="020B0604020202020204" pitchFamily="34" charset="0"/>
              </a:rPr>
              <a:t> Nombre del usuario </a:t>
            </a:r>
            <a:r>
              <a:rPr lang="es-ES" b="1" dirty="0" err="1">
                <a:solidFill>
                  <a:schemeClr val="accent6">
                    <a:lumMod val="75000"/>
                  </a:schemeClr>
                </a:solidFill>
                <a:effectLst/>
                <a:cs typeface="Arial" panose="020B0604020202020204" pitchFamily="34" charset="0"/>
              </a:rPr>
              <a:t>secret</a:t>
            </a:r>
            <a:r>
              <a:rPr lang="es-ES" b="1" dirty="0">
                <a:solidFill>
                  <a:schemeClr val="accent6">
                    <a:lumMod val="75000"/>
                  </a:schemeClr>
                </a:solidFill>
                <a:effectLst/>
                <a:cs typeface="Arial" panose="020B0604020202020204" pitchFamily="34" charset="0"/>
              </a:rPr>
              <a:t> </a:t>
            </a:r>
            <a:r>
              <a:rPr lang="es-ES" b="1" dirty="0">
                <a:solidFill>
                  <a:srgbClr val="444340"/>
                </a:solidFill>
                <a:effectLst/>
                <a:cs typeface="Arial" panose="020B0604020202020204" pitchFamily="34" charset="0"/>
              </a:rPr>
              <a:t>Contraseña</a:t>
            </a:r>
            <a:endParaRPr lang="es-ES" b="0" dirty="0">
              <a:solidFill>
                <a:srgbClr val="444340"/>
              </a:solidFill>
              <a:effectLst/>
              <a:cs typeface="Arial" panose="020B0604020202020204" pitchFamily="34" charset="0"/>
            </a:endParaRPr>
          </a:p>
        </p:txBody>
      </p:sp>
    </p:spTree>
    <p:extLst>
      <p:ext uri="{BB962C8B-B14F-4D97-AF65-F5344CB8AC3E}">
        <p14:creationId xmlns:p14="http://schemas.microsoft.com/office/powerpoint/2010/main" val="428139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CB922BC-1C62-458C-9C4A-F48B80482A28}"/>
              </a:ext>
            </a:extLst>
          </p:cNvPr>
          <p:cNvPicPr>
            <a:picLocks noChangeAspect="1"/>
          </p:cNvPicPr>
          <p:nvPr/>
        </p:nvPicPr>
        <p:blipFill>
          <a:blip r:embed="rId3"/>
          <a:stretch>
            <a:fillRect/>
          </a:stretch>
        </p:blipFill>
        <p:spPr>
          <a:xfrm>
            <a:off x="1835696" y="3128330"/>
            <a:ext cx="4968552" cy="3629203"/>
          </a:xfrm>
          <a:prstGeom prst="rect">
            <a:avLst/>
          </a:prstGeom>
        </p:spPr>
      </p:pic>
      <p:sp>
        <p:nvSpPr>
          <p:cNvPr id="21" name="Rectangle 2">
            <a:extLst>
              <a:ext uri="{FF2B5EF4-FFF2-40B4-BE49-F238E27FC236}">
                <a16:creationId xmlns:a16="http://schemas.microsoft.com/office/drawing/2014/main" id="{61F062CC-B1F1-4898-90E3-65665EC625FD}"/>
              </a:ext>
            </a:extLst>
          </p:cNvPr>
          <p:cNvSpPr txBox="1">
            <a:spLocks noChangeArrowheads="1"/>
          </p:cNvSpPr>
          <p:nvPr/>
        </p:nvSpPr>
        <p:spPr>
          <a:xfrm>
            <a:off x="18298" y="286586"/>
            <a:ext cx="8964488"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Configuración de SSH para la administración remota</a:t>
            </a:r>
            <a:endParaRPr lang="es-ES_tradnl" sz="2400" b="1" dirty="0">
              <a:solidFill>
                <a:schemeClr val="accent5">
                  <a:lumMod val="75000"/>
                </a:schemeClr>
              </a:solidFill>
              <a:effectLst>
                <a:outerShdw blurRad="38100" dist="38100" dir="2700000" algn="tl">
                  <a:srgbClr val="C0C0C0"/>
                </a:outerShdw>
              </a:effectLst>
              <a:latin typeface="Dom Casual" charset="0"/>
            </a:endParaRPr>
          </a:p>
        </p:txBody>
      </p:sp>
      <p:sp>
        <p:nvSpPr>
          <p:cNvPr id="8" name="CuadroTexto 7">
            <a:extLst>
              <a:ext uri="{FF2B5EF4-FFF2-40B4-BE49-F238E27FC236}">
                <a16:creationId xmlns:a16="http://schemas.microsoft.com/office/drawing/2014/main" id="{413BFF53-BD00-4F44-945C-69AF134B783E}"/>
              </a:ext>
            </a:extLst>
          </p:cNvPr>
          <p:cNvSpPr txBox="1"/>
          <p:nvPr/>
        </p:nvSpPr>
        <p:spPr>
          <a:xfrm>
            <a:off x="467544" y="1220115"/>
            <a:ext cx="8352928" cy="1908215"/>
          </a:xfrm>
          <a:prstGeom prst="rect">
            <a:avLst/>
          </a:prstGeom>
          <a:noFill/>
        </p:spPr>
        <p:txBody>
          <a:bodyPr wrap="square">
            <a:spAutoFit/>
          </a:bodyPr>
          <a:lstStyle/>
          <a:p>
            <a:pPr algn="just" fontAlgn="base">
              <a:spcAft>
                <a:spcPts val="1200"/>
              </a:spcAft>
            </a:pPr>
            <a:r>
              <a:rPr lang="es-ES" b="1" i="0" dirty="0">
                <a:solidFill>
                  <a:schemeClr val="accent5">
                    <a:lumMod val="75000"/>
                  </a:schemeClr>
                </a:solidFill>
                <a:effectLst/>
              </a:rPr>
              <a:t>Paso 4: Configurar las líneas </a:t>
            </a:r>
            <a:r>
              <a:rPr lang="es-ES" b="1" i="0" dirty="0" err="1">
                <a:solidFill>
                  <a:schemeClr val="accent5">
                    <a:lumMod val="75000"/>
                  </a:schemeClr>
                </a:solidFill>
                <a:effectLst/>
              </a:rPr>
              <a:t>vty</a:t>
            </a:r>
            <a:endParaRPr lang="es-ES" b="0" i="0" dirty="0">
              <a:solidFill>
                <a:schemeClr val="accent5">
                  <a:lumMod val="75000"/>
                </a:schemeClr>
              </a:solidFill>
              <a:effectLst/>
            </a:endParaRPr>
          </a:p>
          <a:p>
            <a:pPr marL="285750" indent="-285750" algn="just" fontAlgn="base">
              <a:buFont typeface="Arial" panose="020B0604020202020204" pitchFamily="34" charset="0"/>
              <a:buChar char="•"/>
            </a:pPr>
            <a:r>
              <a:rPr lang="es-ES" b="0" i="0" dirty="0">
                <a:solidFill>
                  <a:srgbClr val="444340"/>
                </a:solidFill>
                <a:effectLst/>
                <a:latin typeface="Ubuntu"/>
              </a:rPr>
              <a:t>Habilite el protocolo SSH en las </a:t>
            </a:r>
            <a:r>
              <a:rPr lang="es-ES" b="1" i="0" dirty="0">
                <a:solidFill>
                  <a:schemeClr val="accent6">
                    <a:lumMod val="75000"/>
                  </a:schemeClr>
                </a:solidFill>
                <a:effectLst/>
                <a:latin typeface="Ubuntu"/>
              </a:rPr>
              <a:t>líneas </a:t>
            </a:r>
            <a:r>
              <a:rPr lang="es-ES" b="1" i="0" dirty="0" err="1">
                <a:solidFill>
                  <a:schemeClr val="accent6">
                    <a:lumMod val="75000"/>
                  </a:schemeClr>
                </a:solidFill>
                <a:effectLst/>
                <a:latin typeface="Ubuntu"/>
              </a:rPr>
              <a:t>vty</a:t>
            </a:r>
            <a:r>
              <a:rPr lang="es-ES" b="1" i="0" dirty="0">
                <a:solidFill>
                  <a:schemeClr val="accent6">
                    <a:lumMod val="75000"/>
                  </a:schemeClr>
                </a:solidFill>
                <a:effectLst/>
                <a:latin typeface="Ubuntu"/>
              </a:rPr>
              <a:t> </a:t>
            </a:r>
            <a:r>
              <a:rPr lang="es-ES" b="0" i="0" dirty="0">
                <a:solidFill>
                  <a:srgbClr val="444340"/>
                </a:solidFill>
                <a:effectLst/>
                <a:latin typeface="Ubuntu"/>
              </a:rPr>
              <a:t>mediante el comando </a:t>
            </a:r>
            <a:r>
              <a:rPr lang="es-ES" b="1" i="0" dirty="0" err="1">
                <a:solidFill>
                  <a:schemeClr val="accent6">
                    <a:lumMod val="75000"/>
                  </a:schemeClr>
                </a:solidFill>
                <a:effectLst/>
                <a:latin typeface="Ubuntu"/>
              </a:rPr>
              <a:t>transport</a:t>
            </a:r>
            <a:r>
              <a:rPr lang="es-ES" b="1" i="0" dirty="0">
                <a:solidFill>
                  <a:schemeClr val="accent6">
                    <a:lumMod val="75000"/>
                  </a:schemeClr>
                </a:solidFill>
                <a:effectLst/>
                <a:latin typeface="Ubuntu"/>
              </a:rPr>
              <a:t> input </a:t>
            </a:r>
            <a:r>
              <a:rPr lang="es-ES" b="1" i="0" dirty="0" err="1">
                <a:solidFill>
                  <a:schemeClr val="accent6">
                    <a:lumMod val="75000"/>
                  </a:schemeClr>
                </a:solidFill>
                <a:effectLst/>
                <a:latin typeface="Ubuntu"/>
              </a:rPr>
              <a:t>ssh</a:t>
            </a:r>
            <a:r>
              <a:rPr lang="es-ES" b="0" i="0" dirty="0">
                <a:solidFill>
                  <a:srgbClr val="444340"/>
                </a:solidFill>
                <a:effectLst/>
                <a:latin typeface="Ubuntu"/>
              </a:rPr>
              <a:t>. El switch tiene líneas </a:t>
            </a:r>
            <a:r>
              <a:rPr lang="es-ES" b="0" i="0" dirty="0" err="1">
                <a:solidFill>
                  <a:srgbClr val="444340"/>
                </a:solidFill>
                <a:effectLst/>
                <a:latin typeface="Ubuntu"/>
              </a:rPr>
              <a:t>vty</a:t>
            </a:r>
            <a:r>
              <a:rPr lang="es-ES" b="0" i="0" dirty="0">
                <a:solidFill>
                  <a:srgbClr val="444340"/>
                </a:solidFill>
                <a:effectLst/>
                <a:latin typeface="Ubuntu"/>
              </a:rPr>
              <a:t> que van de 0 a 15. Esta configuración evita las conexiones que no son SSH (como Telnet), permite solo las conexiones SSH. </a:t>
            </a:r>
          </a:p>
          <a:p>
            <a:pPr marL="285750" indent="-285750" algn="just" fontAlgn="base">
              <a:buFont typeface="Arial" panose="020B0604020202020204" pitchFamily="34" charset="0"/>
              <a:buChar char="•"/>
            </a:pPr>
            <a:r>
              <a:rPr lang="es-ES" b="0" i="0" dirty="0">
                <a:solidFill>
                  <a:srgbClr val="444340"/>
                </a:solidFill>
                <a:effectLst/>
                <a:latin typeface="Ubuntu"/>
              </a:rPr>
              <a:t>Use el comando </a:t>
            </a:r>
            <a:r>
              <a:rPr lang="es-ES" b="1" i="0" dirty="0" err="1">
                <a:solidFill>
                  <a:schemeClr val="accent6">
                    <a:lumMod val="75000"/>
                  </a:schemeClr>
                </a:solidFill>
                <a:effectLst/>
                <a:latin typeface="Ubuntu"/>
              </a:rPr>
              <a:t>login</a:t>
            </a:r>
            <a:r>
              <a:rPr lang="es-ES" b="1" i="0" dirty="0">
                <a:solidFill>
                  <a:schemeClr val="accent6">
                    <a:lumMod val="75000"/>
                  </a:schemeClr>
                </a:solidFill>
                <a:effectLst/>
                <a:latin typeface="Ubuntu"/>
              </a:rPr>
              <a:t> local </a:t>
            </a:r>
            <a:r>
              <a:rPr lang="es-ES" b="0" i="0" dirty="0">
                <a:solidFill>
                  <a:srgbClr val="444340"/>
                </a:solidFill>
                <a:effectLst/>
                <a:latin typeface="Ubuntu"/>
              </a:rPr>
              <a:t>para requerir la autenticación local de las conexiones SSH mediante la base de datos de nombres de usuarios locales.</a:t>
            </a:r>
            <a:endParaRPr lang="es-ES" b="0" dirty="0">
              <a:solidFill>
                <a:srgbClr val="444340"/>
              </a:solidFill>
              <a:effectLst/>
              <a:cs typeface="Arial" panose="020B0604020202020204" pitchFamily="34" charset="0"/>
            </a:endParaRPr>
          </a:p>
        </p:txBody>
      </p:sp>
    </p:spTree>
    <p:extLst>
      <p:ext uri="{BB962C8B-B14F-4D97-AF65-F5344CB8AC3E}">
        <p14:creationId xmlns:p14="http://schemas.microsoft.com/office/powerpoint/2010/main" val="26588237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3258</TotalTime>
  <Words>325</Words>
  <Application>Microsoft Office PowerPoint</Application>
  <PresentationFormat>Presentación en pantalla (4:3)</PresentationFormat>
  <Paragraphs>20</Paragraphs>
  <Slides>6</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Arial</vt:lpstr>
      <vt:lpstr>Calibri</vt:lpstr>
      <vt:lpstr>Dom Casual</vt:lpstr>
      <vt:lpstr>Ubuntu</vt:lpstr>
      <vt:lpstr>Tema de Office</vt:lpstr>
      <vt:lpstr>TC 2006B  Interconexión de dispositivos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152</cp:revision>
  <dcterms:created xsi:type="dcterms:W3CDTF">2013-06-11T22:32:36Z</dcterms:created>
  <dcterms:modified xsi:type="dcterms:W3CDTF">2022-05-30T16:17:16Z</dcterms:modified>
</cp:coreProperties>
</file>