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6"/>
  </p:notesMasterIdLst>
  <p:handoutMasterIdLst>
    <p:handoutMasterId r:id="rId17"/>
  </p:handoutMasterIdLst>
  <p:sldIdLst>
    <p:sldId id="500" r:id="rId3"/>
    <p:sldId id="912" r:id="rId4"/>
    <p:sldId id="993" r:id="rId5"/>
    <p:sldId id="995" r:id="rId6"/>
    <p:sldId id="913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  <p:sldId id="1006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79525" autoAdjust="0"/>
  </p:normalViewPr>
  <p:slideViewPr>
    <p:cSldViewPr snapToGrid="0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3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51542"/>
            <a:ext cx="8772157" cy="838200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totalmente especificada (completamente conectada)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15643-1F10-48B2-972E-B7898431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" y="1626810"/>
            <a:ext cx="7480017" cy="45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82" y="173957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203" y="1356019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Ruta estática por default (predeterminada)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" y="1430457"/>
            <a:ext cx="8024665" cy="48714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9C5EB1-FD32-4AA3-BB06-F8F6E2C288A1}"/>
              </a:ext>
            </a:extLst>
          </p:cNvPr>
          <p:cNvSpPr txBox="1"/>
          <p:nvPr/>
        </p:nvSpPr>
        <p:spPr>
          <a:xfrm>
            <a:off x="720365" y="1894113"/>
            <a:ext cx="57591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NOTA: </a:t>
            </a:r>
            <a:r>
              <a:rPr lang="es-ES" sz="1400" dirty="0"/>
              <a:t>Solamente puedo tener una ruta estática por default por </a:t>
            </a:r>
            <a:r>
              <a:rPr lang="es-ES" sz="1400" dirty="0" err="1"/>
              <a:t>router</a:t>
            </a:r>
            <a:r>
              <a:rPr lang="es-E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76035"/>
            <a:ext cx="8772157" cy="838200"/>
          </a:xfrm>
        </p:spPr>
        <p:txBody>
          <a:bodyPr/>
          <a:lstStyle/>
          <a:p>
            <a:pPr algn="ctr"/>
            <a:br>
              <a:rPr lang="es-ES" dirty="0"/>
            </a:br>
            <a:br>
              <a:rPr dirty="0"/>
            </a:br>
            <a:r>
              <a:rPr lang="es-ES" sz="2800" dirty="0"/>
              <a:t>Configurar una ruta estática por default o predeterminada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52" y="1474396"/>
            <a:ext cx="6753637" cy="53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Ruteo estático</a:t>
            </a:r>
            <a:br>
              <a:rPr dirty="0"/>
            </a:br>
            <a:r>
              <a:rPr lang="es-ES" dirty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2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maneras: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3300"/>
                </a:solidFill>
              </a:rPr>
              <a:t>Manualmente</a:t>
            </a:r>
            <a:r>
              <a:rPr lang="es-ES" sz="2000" dirty="0">
                <a:solidFill>
                  <a:srgbClr val="FF3300"/>
                </a:solidFill>
              </a:rPr>
              <a:t>:</a:t>
            </a:r>
            <a:r>
              <a:rPr lang="es-ES" sz="2000" dirty="0"/>
              <a:t> las redes remotas se introducen de forma manual en la tabla de ruteo por medio de rutas estáticas.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0000"/>
                </a:solidFill>
              </a:rPr>
              <a:t>Dinámicamente</a:t>
            </a:r>
            <a:r>
              <a:rPr lang="es-ES" sz="2000" dirty="0">
                <a:solidFill>
                  <a:srgbClr val="FF0000"/>
                </a:solidFill>
              </a:rPr>
              <a:t>: </a:t>
            </a:r>
            <a:r>
              <a:rPr lang="es-ES" sz="2000" dirty="0"/>
              <a:t>las rutas remotas se descubren de forma automática mediante un protocolo de ruteo  dinámico.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723903"/>
          </a:xfrm>
        </p:spPr>
        <p:txBody>
          <a:bodyPr/>
          <a:lstStyle/>
          <a:p>
            <a:r>
              <a:rPr lang="es-ES" dirty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1" y="1175443"/>
            <a:ext cx="8697494" cy="243550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Las rutas estáticas se suelen utilizar en los siguientes casos: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Para conectarse a una </a:t>
            </a:r>
            <a:r>
              <a:rPr lang="es-ES" sz="2000" b="1" dirty="0">
                <a:solidFill>
                  <a:srgbClr val="FF0000"/>
                </a:solidFill>
              </a:rPr>
              <a:t>red específica</a:t>
            </a:r>
            <a:r>
              <a:rPr lang="es-E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Para proporcionar un gateway de último recurso para una red de conexión única (</a:t>
            </a:r>
            <a:r>
              <a:rPr lang="es-ES" sz="2000" b="1" dirty="0" err="1">
                <a:solidFill>
                  <a:srgbClr val="FF0000"/>
                </a:solidFill>
              </a:rPr>
              <a:t>stub</a:t>
            </a:r>
            <a:r>
              <a:rPr lang="es-ES" sz="2000" b="1" dirty="0">
                <a:solidFill>
                  <a:srgbClr val="FF0000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network</a:t>
            </a:r>
            <a:r>
              <a:rPr lang="es-ES" sz="2000" dirty="0"/>
              <a:t>). Una red de conexión única (</a:t>
            </a:r>
            <a:r>
              <a:rPr lang="es-ES" sz="2000" dirty="0" err="1"/>
              <a:t>stub</a:t>
            </a:r>
            <a:r>
              <a:rPr lang="es-ES" sz="2000" dirty="0"/>
              <a:t> </a:t>
            </a:r>
            <a:r>
              <a:rPr lang="es-ES" sz="2000" dirty="0" err="1"/>
              <a:t>network</a:t>
            </a:r>
            <a:r>
              <a:rPr lang="es-ES" sz="2000" dirty="0"/>
              <a:t>) es aquella a la cual se accede a través un de una única ruta y cuyo </a:t>
            </a:r>
            <a:r>
              <a:rPr lang="es-ES" sz="2000" dirty="0" err="1"/>
              <a:t>router</a:t>
            </a:r>
            <a:r>
              <a:rPr lang="es-ES" sz="2000" dirty="0"/>
              <a:t> no tiene otros vecinos. Es aquella que depende de una red de cobertura local y solamente tiene una conexión de salida con el ISP.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1F08F8-A0D1-481F-A133-A10630B60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16" y="3610947"/>
            <a:ext cx="4904509" cy="307560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A250987-5F4B-447E-8A58-16E71AFB627B}"/>
              </a:ext>
            </a:extLst>
          </p:cNvPr>
          <p:cNvSpPr txBox="1">
            <a:spLocks/>
          </p:cNvSpPr>
          <p:nvPr/>
        </p:nvSpPr>
        <p:spPr bwMode="auto">
          <a:xfrm>
            <a:off x="268530" y="3610947"/>
            <a:ext cx="3978006" cy="272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ES" sz="2000" kern="0" dirty="0"/>
              <a:t>Para reducir el número de rutas anunciadas mediante el resumen de varias redes contiguas como una sola ruta estática.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sz="2000" kern="0" dirty="0"/>
              <a:t>Para crear una ruta de respaldo en caso de que falle un enlace de la ruta principal.</a:t>
            </a: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Tipos de rutas estáticas</a:t>
            </a:r>
            <a:br>
              <a:rPr dirty="0"/>
            </a:br>
            <a:r>
              <a:rPr lang="es-ES" dirty="0"/>
              <a:t>Ruta estática por default (predeterminada)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4" y="3016019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identifica la dirección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IP del gateway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simplemente 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con 0.0.0.0/0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como dirección IPv4 de destino.</a:t>
            </a:r>
          </a:p>
        </p:txBody>
      </p:sp>
    </p:spTree>
    <p:extLst>
      <p:ext uri="{BB962C8B-B14F-4D97-AF65-F5344CB8AC3E}">
        <p14:creationId xmlns:p14="http://schemas.microsoft.com/office/powerpoint/2010/main" val="416207668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 (predeterminadas)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6" y="394392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98" y="296420"/>
            <a:ext cx="8772157" cy="838200"/>
          </a:xfrm>
        </p:spPr>
        <p:txBody>
          <a:bodyPr/>
          <a:lstStyle/>
          <a:p>
            <a:r>
              <a:rPr lang="es-ES" dirty="0"/>
              <a:t>Opciones del siguiente salto (Next-Hop)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(</a:t>
            </a:r>
            <a:r>
              <a:rPr lang="es-ES" sz="2000" b="1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-hop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)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del siguiente salto (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-hop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route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o recursiva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directamente conectada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interfaz de salida del 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. El id de la interface (s0/0/0 o g0/0).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completamente conectada (full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connected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 y la interfaz de salida. </a:t>
            </a:r>
          </a:p>
          <a:p>
            <a:pPr lvl="0" algn="just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NOTA: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Si cambia la dirección 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-hop), quedo totalmente incomunicado, por lo que es preferible utilizar las rutas directamente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71" y="500527"/>
            <a:ext cx="8772157" cy="1099672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474941"/>
            <a:ext cx="6497782" cy="53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00" y="559286"/>
            <a:ext cx="8965929" cy="814009"/>
          </a:xfrm>
        </p:spPr>
        <p:txBody>
          <a:bodyPr anchor="t"/>
          <a:lstStyle/>
          <a:p>
            <a:pPr algn="ctr" eaLnBrk="1" hangingPunct="1">
              <a:defRPr/>
            </a:pPr>
            <a:r>
              <a:rPr lang="es-ES" sz="2800" dirty="0"/>
              <a:t>Configurar una ruta estática directamente conectada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2" y="1565275"/>
            <a:ext cx="7933226" cy="43862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560774"/>
            <a:ext cx="4631589" cy="16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28624</TotalTime>
  <Pages>28</Pages>
  <Words>608</Words>
  <Application>Microsoft Office PowerPoint</Application>
  <PresentationFormat>Presentación en pantalla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>PPT-TMPLT-WHT_C</vt:lpstr>
      <vt:lpstr>NetAcad-4F_PPT-WHT_060408</vt:lpstr>
      <vt:lpstr>Ruteo estático</vt:lpstr>
      <vt:lpstr>Ruteo estático Llegar a redes remotas</vt:lpstr>
      <vt:lpstr>Aplicaciones de las rutas estáticas</vt:lpstr>
      <vt:lpstr>Tipos de rutas estáticas Ruta estática por default (predeterminada)</vt:lpstr>
      <vt:lpstr>Configurar rutas estáticas y por default (predeterminadas)</vt:lpstr>
      <vt:lpstr>Comando ip route</vt:lpstr>
      <vt:lpstr>Opciones del siguiente salto (Next-Hop)</vt:lpstr>
      <vt:lpstr>Configurar una ruta estática del siguiente salto (next – hop) o recursiva</vt:lpstr>
      <vt:lpstr>Configurar una ruta estática directamente conectada</vt:lpstr>
      <vt:lpstr>Configurar una ruta estática totalmente especificada (completamente conectada)</vt:lpstr>
      <vt:lpstr>Verificar una ruta estática</vt:lpstr>
      <vt:lpstr>Ruta estática por default (predeterminada)</vt:lpstr>
      <vt:lpstr>  Configurar una ruta estática por default o predeterminada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1153</cp:revision>
  <cp:lastPrinted>1999-01-27T00:54:54Z</cp:lastPrinted>
  <dcterms:created xsi:type="dcterms:W3CDTF">2006-10-23T15:07:30Z</dcterms:created>
  <dcterms:modified xsi:type="dcterms:W3CDTF">2022-06-01T20:30:23Z</dcterms:modified>
</cp:coreProperties>
</file>