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1054" r:id="rId4"/>
    <p:sldId id="1168" r:id="rId5"/>
    <p:sldId id="1161" r:id="rId6"/>
    <p:sldId id="1162" r:id="rId7"/>
    <p:sldId id="1163" r:id="rId8"/>
    <p:sldId id="1165" r:id="rId9"/>
    <p:sldId id="1164" r:id="rId10"/>
    <p:sldId id="1167" r:id="rId11"/>
    <p:sldId id="1170" r:id="rId12"/>
    <p:sldId id="1169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3067" autoAdjust="0"/>
  </p:normalViewPr>
  <p:slideViewPr>
    <p:cSldViewPr>
      <p:cViewPr varScale="1">
        <p:scale>
          <a:sx n="102" d="100"/>
          <a:sy n="102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22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631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76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43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1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731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0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36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53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IPv6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81B4F07-5CC0-4C06-A57F-0AD6063D4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23" y="3587460"/>
            <a:ext cx="2286005" cy="21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0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 err="1"/>
              <a:t>IPv6</a:t>
            </a:r>
            <a:r>
              <a:rPr lang="es-419" sz="2000" dirty="0"/>
              <a:t> </a:t>
            </a:r>
            <a:r>
              <a:rPr lang="es-419" sz="2000" dirty="0" err="1"/>
              <a:t>unicast</a:t>
            </a:r>
            <a:r>
              <a:rPr lang="es-419" sz="2000" dirty="0"/>
              <a:t> globales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A1E4E8-0B0C-44B1-B0E7-AF5E0CFFFB31}"/>
              </a:ext>
            </a:extLst>
          </p:cNvPr>
          <p:cNvSpPr txBox="1"/>
          <p:nvPr/>
        </p:nvSpPr>
        <p:spPr>
          <a:xfrm>
            <a:off x="432090" y="1484784"/>
            <a:ext cx="2930696" cy="4753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Las direcciones 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IPv6 </a:t>
            </a:r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 globales 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(GUA), son únicas globalmente y constan de tres partes: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Prefijo de enrutamiento global: </a:t>
            </a:r>
            <a:r>
              <a:rPr lang="es-419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parte de la dirección asignada por el proveedor. Típicamente </a:t>
            </a:r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/48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subred: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crear subredes dentro de una organización. 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interfaz: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 a la porción de host de una dirección IPv4.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0034869-0DA2-44B5-91C7-0FBAC2EE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35278"/>
            <a:ext cx="5322223" cy="1872208"/>
          </a:xfrm>
          <a:prstGeom prst="rect">
            <a:avLst/>
          </a:prstGeom>
        </p:spPr>
      </p:pic>
      <p:pic>
        <p:nvPicPr>
          <p:cNvPr id="17" name="Picture 5" descr="Introduction to Networks - Mozilla Firefox">
            <a:extLst>
              <a:ext uri="{FF2B5EF4-FFF2-40B4-BE49-F238E27FC236}">
                <a16:creationId xmlns:a16="http://schemas.microsoft.com/office/drawing/2014/main" id="{070B942E-33AE-4153-8F26-8C5A3C69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277" y="3163470"/>
            <a:ext cx="5294818" cy="33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1" y="235670"/>
            <a:ext cx="8777578" cy="1008112"/>
          </a:xfrm>
        </p:spPr>
        <p:txBody>
          <a:bodyPr>
            <a:normAutofit fontScale="90000"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Compresión y descompresión de direcciones IPv6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743B1F-6FAB-49C6-972F-0C4E1D705307}"/>
              </a:ext>
            </a:extLst>
          </p:cNvPr>
          <p:cNvSpPr txBox="1"/>
          <p:nvPr/>
        </p:nvSpPr>
        <p:spPr>
          <a:xfrm>
            <a:off x="183211" y="1196752"/>
            <a:ext cx="8345488" cy="1473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Aplique las reglas para la abreviatura de direcciones IPv6 y 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comprima o descomprima a lo máximo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siguientes direcciones: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FF00::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2001:0030:0001:ACAD:0000:330E:10C2:32BF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IPv6-abbreviation">
            <a:extLst>
              <a:ext uri="{FF2B5EF4-FFF2-40B4-BE49-F238E27FC236}">
                <a16:creationId xmlns:a16="http://schemas.microsoft.com/office/drawing/2014/main" id="{BB1E6E02-23A6-4E50-AF21-EC44E8D6FA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5976664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5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1" y="235670"/>
            <a:ext cx="8777578" cy="1008112"/>
          </a:xfrm>
        </p:spPr>
        <p:txBody>
          <a:bodyPr>
            <a:normAutofit fontScale="90000"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Compresión y descompresión de direcciones IPv6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743B1F-6FAB-49C6-972F-0C4E1D705307}"/>
              </a:ext>
            </a:extLst>
          </p:cNvPr>
          <p:cNvSpPr txBox="1"/>
          <p:nvPr/>
        </p:nvSpPr>
        <p:spPr>
          <a:xfrm>
            <a:off x="183211" y="1196752"/>
            <a:ext cx="8345488" cy="233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Aplique las reglas para la abreviatura de direcciones IPv6 y 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comprima o descomprima a lo máximo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siguientes direcciones: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685800" algn="l"/>
                <a:tab pos="449580" algn="l"/>
              </a:tabLs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FF00::</a:t>
            </a:r>
            <a:endParaRPr lang="es-MX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85800" algn="l"/>
                <a:tab pos="449580" algn="l"/>
              </a:tabLst>
            </a:pPr>
            <a:r>
              <a:rPr lang="es-E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FF00:0000:0000:0000:0000:0000:0000:0000</a:t>
            </a:r>
            <a:endParaRPr lang="es-MX" sz="12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685800" algn="l"/>
                <a:tab pos="449580" algn="l"/>
              </a:tabLs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2001:0030:0001:ACAD:0000:330E:10C2:32BF</a:t>
            </a:r>
            <a:endParaRPr lang="es-MX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85800" algn="l"/>
                <a:tab pos="449580" algn="l"/>
              </a:tabLst>
            </a:pPr>
            <a:r>
              <a:rPr lang="es-E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2001:30:1:ACAD::330E:10C2:32BF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IPv6-abbreviation">
            <a:extLst>
              <a:ext uri="{FF2B5EF4-FFF2-40B4-BE49-F238E27FC236}">
                <a16:creationId xmlns:a16="http://schemas.microsoft.com/office/drawing/2014/main" id="{BB1E6E02-23A6-4E50-AF21-EC44E8D6FA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32456"/>
            <a:ext cx="4591050" cy="291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9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79788" y="2460205"/>
            <a:ext cx="59629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la representación del direccionamiento lógico IPv6.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1C0E8-9A48-4776-9AE6-431C4EFF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43" y="1772816"/>
            <a:ext cx="4612627" cy="27363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8" y="404664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25240"/>
            <a:ext cx="2882935" cy="2431456"/>
          </a:xfrm>
        </p:spPr>
        <p:txBody>
          <a:bodyPr/>
          <a:lstStyle/>
          <a:p>
            <a:pPr marL="0" indent="0" algn="l">
              <a:lnSpc>
                <a:spcPts val="3000"/>
              </a:lnSpc>
              <a:spcBef>
                <a:spcPts val="1200"/>
              </a:spcBef>
            </a:pPr>
            <a:r>
              <a:rPr lang="es-419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IPv4 se está quedando sin direcciones. IPv6 es el sucesor de IPv4. IPv6 tiene un espacio de direcciones de 128 bits mucho más grande.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F4A684-9F33-42D3-8A08-B5194EE0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38" y="1700808"/>
            <a:ext cx="5627163" cy="32993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260648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E3B983-917F-4D1C-A579-CB5361568F4E}"/>
              </a:ext>
            </a:extLst>
          </p:cNvPr>
          <p:cNvSpPr txBox="1">
            <a:spLocks/>
          </p:cNvSpPr>
          <p:nvPr/>
        </p:nvSpPr>
        <p:spPr>
          <a:xfrm>
            <a:off x="410268" y="1700808"/>
            <a:ext cx="3657676" cy="4032448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una población que accede a Internet cada vez mayor, un espacio de direcciones IPv4 limitado, los problemas de NAT y el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de las cosas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llegó el momento de comenzar la transición hacia IPv6.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IPv4 como IPv6 coexistirán en un futuro próximo y la transición llevará varios años.</a:t>
            </a:r>
            <a:endParaRPr lang="es-419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12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DE6EDAA-A627-4BBE-BF37-2D23F179C5FE}"/>
              </a:ext>
            </a:extLst>
          </p:cNvPr>
          <p:cNvSpPr txBox="1">
            <a:spLocks/>
          </p:cNvSpPr>
          <p:nvPr/>
        </p:nvSpPr>
        <p:spPr>
          <a:xfrm>
            <a:off x="848815" y="1427408"/>
            <a:ext cx="7913516" cy="400318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tienen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bits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longitud y están escritas 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no distinguen entre mayúsculas y minúsculas, y pueden escribirse en minúsculas o en mayúsculas.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formato preferido para escribir una dirección IPv6 es </a:t>
            </a:r>
            <a:r>
              <a:rPr lang="es-419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: x : x : x : x : x : x : x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donde cada "x" consta de cuatro valores hexadecimales. En IPv6, un “</a:t>
            </a:r>
            <a:r>
              <a:rPr lang="es-419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es el término no oficial que se utiliza para referirse a un segmento de 16 bits o cuatro valores hexadecimales.</a:t>
            </a:r>
          </a:p>
          <a:p>
            <a:pPr marL="0" indent="0" algn="l">
              <a:spcBef>
                <a:spcPts val="0"/>
              </a:spcBef>
            </a:pPr>
            <a:endParaRPr lang="es-419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1111 : 0000 : 0000 : 0000 : 0200 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00a3 : </a:t>
            </a:r>
            <a:r>
              <a:rPr lang="es-419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0000 : 0000 : 1234 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3C11561-BEDA-4642-89B0-D3FB2F6A9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00" y="5117110"/>
            <a:ext cx="2743200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1 - Omitir el cero inicial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0A02-1863-4D7A-BCF1-04101608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340768"/>
            <a:ext cx="7272808" cy="3456384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regla para ayudar a reducir la notación de las direcciones IPv6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omitir los 0s (ceros) iniciales.</a:t>
            </a:r>
          </a:p>
          <a:p>
            <a:pPr marL="0" lvl="1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1ab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09f0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9f0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0a00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regla solo es válida para los ceros iniciales, y NO para los ceros finales; de lo contrario, la dirección sería ambigua. 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22ABAD5B-840B-4EA9-81F0-89303E562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34911"/>
              </p:ext>
            </p:extLst>
          </p:nvPr>
        </p:nvGraphicFramePr>
        <p:xfrm>
          <a:off x="1547664" y="4941168"/>
          <a:ext cx="6264647" cy="100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79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125568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360173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 los ceros iniciales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: db8 : 0 : 1111 : 0 : 0 : 0 :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989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reemplazar cualquier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única y contigua de uno o más segmentos de 16 bits (</a:t>
            </a:r>
            <a:r>
              <a:rPr lang="es-419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hextetos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estén compuestas solo por ceros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1:0:0:0:1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(0s iniciales omitidos) podría representarse como 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:1</a:t>
            </a:r>
          </a:p>
          <a:p>
            <a:pPr marL="0" indent="0" algn="just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40524DF1-9813-409E-B41A-C73355511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615880"/>
              </p:ext>
            </p:extLst>
          </p:nvPr>
        </p:nvGraphicFramePr>
        <p:xfrm>
          <a:off x="1795972" y="4509120"/>
          <a:ext cx="56886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7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000957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Comprimido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2001:db8:0:1111::200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4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6" descr="Introduction to Networks - Mozilla Firefox">
            <a:extLst>
              <a:ext uri="{FF2B5EF4-FFF2-40B4-BE49-F238E27FC236}">
                <a16:creationId xmlns:a16="http://schemas.microsoft.com/office/drawing/2014/main" id="{0F208FEA-1B14-4DB9-9E15-B7D81F4550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2420888"/>
            <a:ext cx="607639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6822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Longitud del prefijo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49EBC-6274-4ABE-9AC7-D82F8507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459848"/>
            <a:ext cx="7452816" cy="1312365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del prefijo se representa en notación de barra diagonal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se usa para indicar la porción de red de una dirección IPv6.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 prefijo puede ir de 0 a 128. La longitud de prefijo IPv6 recomendada para las redes locales (LAN) y la mayoría de los otros tipos de redes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/64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9010" lvl="2" indent="-342900"/>
            <a:endParaRPr lang="en-US" sz="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474DAE-9889-4AC1-A534-428B50E7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81878"/>
            <a:ext cx="5474913" cy="21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891</Words>
  <Application>Microsoft Office PowerPoint</Application>
  <PresentationFormat>Presentación en pantalla (4:3)</PresentationFormat>
  <Paragraphs>108</Paragraphs>
  <Slides>12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Dom Casual</vt:lpstr>
      <vt:lpstr>Times New Roman</vt:lpstr>
      <vt:lpstr>ZapfHumnst BT</vt:lpstr>
      <vt:lpstr>Tema de Office</vt:lpstr>
      <vt:lpstr>Bitmap Image</vt:lpstr>
      <vt:lpstr>TC 2006B  Interconexión de dispositivos</vt:lpstr>
      <vt:lpstr>Presentación de PowerPoint</vt:lpstr>
      <vt:lpstr>Necesidad de IPv6</vt:lpstr>
      <vt:lpstr>Necesidad de IPv6</vt:lpstr>
      <vt:lpstr>Representación IPv6</vt:lpstr>
      <vt:lpstr>Representación IPv6 Regla 1 - Omitir el cero inicial</vt:lpstr>
      <vt:lpstr>Representación IPv6 Regla 2 – Dos puntos</vt:lpstr>
      <vt:lpstr>Representación IPv6 Regla 2 – Dos puntos</vt:lpstr>
      <vt:lpstr>Representación IPv6 Longitud del prefijo</vt:lpstr>
      <vt:lpstr>Representación IPv6 IPv6 unicast globales</vt:lpstr>
      <vt:lpstr>Compresión y descompresión de direcciones IPv6</vt:lpstr>
      <vt:lpstr>Compresión y descompresión de direcciones 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82</cp:revision>
  <dcterms:created xsi:type="dcterms:W3CDTF">2013-06-11T22:32:36Z</dcterms:created>
  <dcterms:modified xsi:type="dcterms:W3CDTF">2022-06-15T01:23:25Z</dcterms:modified>
</cp:coreProperties>
</file>